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5" r:id="rId3"/>
    <p:sldId id="266" r:id="rId4"/>
    <p:sldId id="316" r:id="rId5"/>
    <p:sldId id="264" r:id="rId6"/>
    <p:sldId id="258" r:id="rId7"/>
    <p:sldId id="270" r:id="rId8"/>
    <p:sldId id="272" r:id="rId9"/>
    <p:sldId id="273" r:id="rId10"/>
    <p:sldId id="317" r:id="rId11"/>
    <p:sldId id="318" r:id="rId12"/>
    <p:sldId id="285" r:id="rId13"/>
    <p:sldId id="286" r:id="rId14"/>
    <p:sldId id="319" r:id="rId15"/>
    <p:sldId id="287" r:id="rId16"/>
    <p:sldId id="291" r:id="rId17"/>
    <p:sldId id="292" r:id="rId18"/>
    <p:sldId id="305" r:id="rId19"/>
    <p:sldId id="307" r:id="rId20"/>
    <p:sldId id="308" r:id="rId21"/>
    <p:sldId id="309" r:id="rId22"/>
    <p:sldId id="310" r:id="rId23"/>
    <p:sldId id="312" r:id="rId24"/>
    <p:sldId id="314" r:id="rId25"/>
    <p:sldId id="322" r:id="rId26"/>
    <p:sldId id="323" r:id="rId27"/>
    <p:sldId id="324" r:id="rId28"/>
    <p:sldId id="325" r:id="rId29"/>
    <p:sldId id="326" r:id="rId30"/>
    <p:sldId id="327" r:id="rId31"/>
    <p:sldId id="32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38"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508E3-C156-4C54-AEAA-C7808D32B583}" type="datetimeFigureOut">
              <a:rPr lang="en-US" smtClean="0"/>
              <a:pPr/>
              <a:t>6/3/2010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623B4-88BF-496D-8600-0F992E22BF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08E3-C156-4C54-AEAA-C7808D32B583}" type="datetimeFigureOut">
              <a:rPr lang="en-US" smtClean="0"/>
              <a:pPr/>
              <a:t>6/3/2010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623B4-88BF-496D-8600-0F992E22BF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08E3-C156-4C54-AEAA-C7808D32B583}" type="datetimeFigureOut">
              <a:rPr lang="en-US" smtClean="0"/>
              <a:pPr/>
              <a:t>6/3/2010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623B4-88BF-496D-8600-0F992E22BF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08E3-C156-4C54-AEAA-C7808D32B583}" type="datetimeFigureOut">
              <a:rPr lang="en-US" smtClean="0"/>
              <a:pPr/>
              <a:t>6/3/2010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623B4-88BF-496D-8600-0F992E22BF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508E3-C156-4C54-AEAA-C7808D32B583}" type="datetimeFigureOut">
              <a:rPr lang="en-US" smtClean="0"/>
              <a:pPr/>
              <a:t>6/3/2010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623B4-88BF-496D-8600-0F992E22BF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508E3-C156-4C54-AEAA-C7808D32B583}" type="datetimeFigureOut">
              <a:rPr lang="en-US" smtClean="0"/>
              <a:pPr/>
              <a:t>6/3/2010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623B4-88BF-496D-8600-0F992E22BF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508E3-C156-4C54-AEAA-C7808D32B583}" type="datetimeFigureOut">
              <a:rPr lang="en-US" smtClean="0"/>
              <a:pPr/>
              <a:t>6/3/2010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0623B4-88BF-496D-8600-0F992E22BF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9508E3-C156-4C54-AEAA-C7808D32B583}" type="datetimeFigureOut">
              <a:rPr lang="en-US" smtClean="0"/>
              <a:pPr/>
              <a:t>6/3/2010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0623B4-88BF-496D-8600-0F992E22BF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508E3-C156-4C54-AEAA-C7808D32B583}" type="datetimeFigureOut">
              <a:rPr lang="en-US" smtClean="0"/>
              <a:pPr/>
              <a:t>6/3/2010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0623B4-88BF-496D-8600-0F992E22BF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508E3-C156-4C54-AEAA-C7808D32B583}" type="datetimeFigureOut">
              <a:rPr lang="en-US" smtClean="0"/>
              <a:pPr/>
              <a:t>6/3/2010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623B4-88BF-496D-8600-0F992E22BF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508E3-C156-4C54-AEAA-C7808D32B583}" type="datetimeFigureOut">
              <a:rPr lang="en-US" smtClean="0"/>
              <a:pPr/>
              <a:t>6/3/2010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623B4-88BF-496D-8600-0F992E22BF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08E3-C156-4C54-AEAA-C7808D32B583}" type="datetimeFigureOut">
              <a:rPr lang="en-US" smtClean="0"/>
              <a:pPr/>
              <a:t>6/3/2010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623B4-88BF-496D-8600-0F992E22BF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4\Chapter%2013\Russell%20-%20Canada%20Citizen.WMV" TargetMode="External"/><Relationship Id="rId5" Type="http://schemas.openxmlformats.org/officeDocument/2006/relationships/hyperlink" Target="http://www.youtube.com/watch?v=hTlrSYbCbHE"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4\Chapter%2013\UN%20Universal%20Human%20Rights.WMV" TargetMode="External"/><Relationship Id="rId5" Type="http://schemas.openxmlformats.org/officeDocument/2006/relationships/image" Target="../media/image28.png"/><Relationship Id="rId4" Type="http://schemas.openxmlformats.org/officeDocument/2006/relationships/hyperlink" Target="http://www.youtube.com/watch?v=hTlrSYbCbH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4\Chapter%2013\Burma%20to%20block%20aid.wmv" TargetMode="External"/><Relationship Id="rId5" Type="http://schemas.openxmlformats.org/officeDocument/2006/relationships/image" Target="../media/image32.png"/><Relationship Id="rId4" Type="http://schemas.openxmlformats.org/officeDocument/2006/relationships/hyperlink" Target="http://www.youtube.com/watch?v=hTlrSYbCbH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4\Chapter%2013\Sgt.%20Corey%20Glass.wmv" TargetMode="External"/><Relationship Id="rId5" Type="http://schemas.openxmlformats.org/officeDocument/2006/relationships/image" Target="../media/image34.png"/><Relationship Id="rId4" Type="http://schemas.openxmlformats.org/officeDocument/2006/relationships/hyperlink" Target="http://www.youtube.com/watch?v=hTlrSYbCbH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lowdensitylifestyle.com/media/uploads/2009/12/greg_mortenson.jpg"/>
          <p:cNvPicPr>
            <a:picLocks noChangeAspect="1" noChangeArrowheads="1"/>
          </p:cNvPicPr>
          <p:nvPr/>
        </p:nvPicPr>
        <p:blipFill>
          <a:blip r:embed="rId2" cstate="print">
            <a:lum bright="70000" contrast="-70000"/>
          </a:blip>
          <a:srcRect/>
          <a:stretch>
            <a:fillRect/>
          </a:stretch>
        </p:blipFill>
        <p:spPr bwMode="auto">
          <a:xfrm>
            <a:off x="0" y="304800"/>
            <a:ext cx="9159793" cy="6096000"/>
          </a:xfrm>
          <a:prstGeom prst="rect">
            <a:avLst/>
          </a:prstGeom>
          <a:noFill/>
        </p:spPr>
      </p:pic>
      <p:sp>
        <p:nvSpPr>
          <p:cNvPr id="7" name="Rectangle 6"/>
          <p:cNvSpPr/>
          <p:nvPr/>
        </p:nvSpPr>
        <p:spPr>
          <a:xfrm>
            <a:off x="0" y="41910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the opening on page 440</a:t>
            </a:r>
          </a:p>
        </p:txBody>
      </p:sp>
      <p:sp>
        <p:nvSpPr>
          <p:cNvPr id="14" name="TextBox 13"/>
          <p:cNvSpPr txBox="1"/>
          <p:nvPr/>
        </p:nvSpPr>
        <p:spPr>
          <a:xfrm>
            <a:off x="0" y="206514"/>
            <a:ext cx="9144000" cy="707886"/>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Ideology and Citizenship</a:t>
            </a:r>
          </a:p>
          <a:p>
            <a:pPr algn="ctr"/>
            <a:r>
              <a:rPr lang="en-US" sz="1200" b="1" dirty="0" smtClean="0">
                <a:latin typeface="Times New Roman" pitchFamily="18" charset="0"/>
                <a:cs typeface="Times New Roman" pitchFamily="18" charset="0"/>
              </a:rPr>
              <a:t>Related Issue #4</a:t>
            </a:r>
            <a:endParaRPr lang="en-US" sz="1200" b="1" dirty="0">
              <a:latin typeface="Times New Roman" pitchFamily="18" charset="0"/>
              <a:cs typeface="Times New Roman" pitchFamily="18" charset="0"/>
            </a:endParaRPr>
          </a:p>
        </p:txBody>
      </p:sp>
      <p:sp>
        <p:nvSpPr>
          <p:cNvPr id="15" name="Rectangle 14"/>
          <p:cNvSpPr/>
          <p:nvPr/>
        </p:nvSpPr>
        <p:spPr>
          <a:xfrm>
            <a:off x="0" y="1295400"/>
            <a:ext cx="9144000" cy="1200329"/>
          </a:xfrm>
          <a:prstGeom prst="rect">
            <a:avLst/>
          </a:prstGeom>
        </p:spPr>
        <p:txBody>
          <a:bodyPr wrap="square">
            <a:spAutoFit/>
          </a:bodyPr>
          <a:lstStyle/>
          <a:p>
            <a:pPr algn="ctr"/>
            <a:r>
              <a:rPr lang="en-US" b="1" dirty="0" smtClean="0">
                <a:latin typeface="Times New Roman" pitchFamily="18" charset="0"/>
                <a:cs typeface="Times New Roman" pitchFamily="18" charset="0"/>
              </a:rPr>
              <a:t>In Units 1, 2 and 3 we explored ideologies in general and liberalism in particular </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Part 4 of your course introduces you to the relationship between </a:t>
            </a:r>
            <a:r>
              <a:rPr lang="en-US" b="1" dirty="0" smtClean="0">
                <a:solidFill>
                  <a:srgbClr val="002060"/>
                </a:solidFill>
                <a:latin typeface="Times New Roman" pitchFamily="18" charset="0"/>
                <a:cs typeface="Times New Roman" pitchFamily="18" charset="0"/>
              </a:rPr>
              <a:t>ideology</a:t>
            </a:r>
            <a:r>
              <a:rPr lang="en-US" b="1" dirty="0" smtClean="0">
                <a:latin typeface="Times New Roman" pitchFamily="18" charset="0"/>
                <a:cs typeface="Times New Roman" pitchFamily="18" charset="0"/>
              </a:rPr>
              <a:t> and</a:t>
            </a:r>
          </a:p>
          <a:p>
            <a:pPr algn="ctr">
              <a:buNone/>
            </a:pPr>
            <a:r>
              <a:rPr lang="en-US" b="1" dirty="0" smtClean="0">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active individual and collective citizenship</a:t>
            </a:r>
          </a:p>
        </p:txBody>
      </p:sp>
      <p:sp>
        <p:nvSpPr>
          <p:cNvPr id="16" name="Rectangle 15"/>
          <p:cNvSpPr/>
          <p:nvPr/>
        </p:nvSpPr>
        <p:spPr>
          <a:xfrm>
            <a:off x="0" y="3276600"/>
            <a:ext cx="9144000" cy="646331"/>
          </a:xfrm>
          <a:prstGeom prst="rect">
            <a:avLst/>
          </a:prstGeom>
        </p:spPr>
        <p:txBody>
          <a:bodyPr wrap="square">
            <a:spAutoFit/>
          </a:bodyPr>
          <a:lstStyle/>
          <a:p>
            <a:pPr algn="ctr">
              <a:buNone/>
            </a:pPr>
            <a:r>
              <a:rPr lang="en-US" b="1" i="1" dirty="0" smtClean="0">
                <a:solidFill>
                  <a:srgbClr val="C00000"/>
                </a:solidFill>
                <a:latin typeface="Times New Roman" pitchFamily="18" charset="0"/>
                <a:cs typeface="Times New Roman" pitchFamily="18" charset="0"/>
              </a:rPr>
              <a:t>What do you think about the extent to which you should exhibit global consciousness of the human condition and local, national and global issues?</a:t>
            </a:r>
            <a:endParaRPr lang="en-US" b="1" i="1" dirty="0">
              <a:solidFill>
                <a:srgbClr val="C00000"/>
              </a:solidFill>
              <a:latin typeface="Times New Roman" pitchFamily="18" charset="0"/>
              <a:cs typeface="Times New Roman" pitchFamily="18" charset="0"/>
            </a:endParaRPr>
          </a:p>
        </p:txBody>
      </p:sp>
      <p:sp>
        <p:nvSpPr>
          <p:cNvPr id="17" name="Title 1"/>
          <p:cNvSpPr txBox="1">
            <a:spLocks/>
          </p:cNvSpPr>
          <p:nvPr/>
        </p:nvSpPr>
        <p:spPr>
          <a:xfrm>
            <a:off x="0" y="2514600"/>
            <a:ext cx="9144000" cy="715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In other words:</a:t>
            </a:r>
            <a:endParaRPr kumimoji="0" lang="en-US"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
        <p:nvSpPr>
          <p:cNvPr id="18" name="Rectangle 17"/>
          <p:cNvSpPr/>
          <p:nvPr/>
        </p:nvSpPr>
        <p:spPr>
          <a:xfrm>
            <a:off x="0" y="4648200"/>
            <a:ext cx="9144000" cy="646331"/>
          </a:xfrm>
          <a:prstGeom prst="rect">
            <a:avLst/>
          </a:prstGeom>
        </p:spPr>
        <p:txBody>
          <a:bodyPr wrap="square">
            <a:spAutoFit/>
          </a:bodyPr>
          <a:lstStyle/>
          <a:p>
            <a:pPr algn="ctr"/>
            <a:r>
              <a:rPr lang="en-US" b="1" i="1" dirty="0" smtClean="0">
                <a:latin typeface="Times New Roman" pitchFamily="18" charset="0"/>
                <a:cs typeface="Times New Roman" pitchFamily="18" charset="0"/>
              </a:rPr>
              <a:t>Read about Greg Mortenson’s commitment to take action to demonstrate responsible citizenship in isolated regions of Afghanistan and Pakistan.</a:t>
            </a:r>
          </a:p>
        </p:txBody>
      </p:sp>
      <p:sp>
        <p:nvSpPr>
          <p:cNvPr id="19" name="Rectangle 18"/>
          <p:cNvSpPr/>
          <p:nvPr/>
        </p:nvSpPr>
        <p:spPr>
          <a:xfrm>
            <a:off x="0" y="57150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Consider the following questions as you read:</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to="" calcmode="lin" valueType="num">
                                      <p:cBhvr>
                                        <p:cTn id="12" dur="1" fill="hold"/>
                                        <p:tgtEl>
                                          <p:spTgt spid="1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to="" calcmode="lin" valueType="num">
                                      <p:cBhvr>
                                        <p:cTn id="17" dur="1" fill="hold"/>
                                        <p:tgtEl>
                                          <p:spTgt spid="15">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15">
                                            <p:txEl>
                                              <p:pRg st="3" end="3"/>
                                            </p:txEl>
                                          </p:spTgt>
                                        </p:tgtEl>
                                        <p:attrNameLst>
                                          <p:attrName>style.visibility</p:attrName>
                                        </p:attrNameLst>
                                      </p:cBhvr>
                                      <p:to>
                                        <p:strVal val="visible"/>
                                      </p:to>
                                    </p:set>
                                    <p:anim to="" calcmode="lin" valueType="num">
                                      <p:cBhvr>
                                        <p:cTn id="20" dur="1" fill="hold"/>
                                        <p:tgtEl>
                                          <p:spTgt spid="15">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to="" calcmode="lin" valueType="num">
                                      <p:cBhvr>
                                        <p:cTn id="25" dur="1" fill="hold"/>
                                        <p:tgtEl>
                                          <p:spTgt spid="17"/>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to="" calcmode="lin" valueType="num">
                                      <p:cBhvr>
                                        <p:cTn id="28" dur="1" fill="hold"/>
                                        <p:tgtEl>
                                          <p:spTgt spid="16"/>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to="" calcmode="lin" valueType="num">
                                      <p:cBhvr>
                                        <p:cTn id="33" dur="1" fill="hold"/>
                                        <p:tgtEl>
                                          <p:spTgt spid="7">
                                            <p:txEl>
                                              <p:pRg st="0" end="0"/>
                                            </p:txEl>
                                          </p:spTgt>
                                        </p:tgtEl>
                                        <p:attrNameLst>
                                          <p:attrName/>
                                        </p:attrNameLst>
                                      </p:cBhvr>
                                    </p:anim>
                                  </p:childTnLst>
                                </p:cTn>
                              </p:par>
                              <p:par>
                                <p:cTn id="34" presetID="24"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to="" calcmode="lin" valueType="num">
                                      <p:cBhvr>
                                        <p:cTn id="36" dur="1" fill="hold"/>
                                        <p:tgtEl>
                                          <p:spTgt spid="18"/>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to="" calcmode="lin" valueType="num">
                                      <p:cBhvr>
                                        <p:cTn id="39" dur="1" fill="hold"/>
                                        <p:tgtEl>
                                          <p:spTgt spid="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nakedmaninthetree.files.wordpress.com/2009/07/legal_sm.jpg"/>
          <p:cNvPicPr>
            <a:picLocks noChangeAspect="1" noChangeArrowheads="1"/>
          </p:cNvPicPr>
          <p:nvPr/>
        </p:nvPicPr>
        <p:blipFill>
          <a:blip r:embed="rId3" cstate="print">
            <a:lum bright="70000" contrast="-70000"/>
          </a:blip>
          <a:srcRect/>
          <a:stretch>
            <a:fillRect/>
          </a:stretch>
        </p:blipFill>
        <p:spPr bwMode="auto">
          <a:xfrm>
            <a:off x="1066800" y="0"/>
            <a:ext cx="6858000" cy="6858000"/>
          </a:xfrm>
          <a:prstGeom prst="rect">
            <a:avLst/>
          </a:prstGeom>
          <a:noFill/>
        </p:spPr>
      </p:pic>
      <p:sp>
        <p:nvSpPr>
          <p:cNvPr id="5" name="Title 4"/>
          <p:cNvSpPr>
            <a:spLocks noGrp="1"/>
          </p:cNvSpPr>
          <p:nvPr>
            <p:ph type="title"/>
          </p:nvPr>
        </p:nvSpPr>
        <p:spPr>
          <a:xfrm>
            <a:off x="0" y="198438"/>
            <a:ext cx="9144000" cy="7921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Legal and Political Understandings of Citizenship</a:t>
            </a:r>
            <a:endParaRPr lang="en-US" sz="2800" b="1" dirty="0">
              <a:solidFill>
                <a:schemeClr val="accent5">
                  <a:lumMod val="50000"/>
                </a:schemeClr>
              </a:solidFill>
              <a:latin typeface="Times New Roman" pitchFamily="18" charset="0"/>
              <a:cs typeface="Times New Roman" pitchFamily="18" charset="0"/>
            </a:endParaRPr>
          </a:p>
        </p:txBody>
      </p:sp>
      <p:sp>
        <p:nvSpPr>
          <p:cNvPr id="11" name="Rectangle 10"/>
          <p:cNvSpPr/>
          <p:nvPr/>
        </p:nvSpPr>
        <p:spPr>
          <a:xfrm>
            <a:off x="0" y="838200"/>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Read pages 447 to page 450</a:t>
            </a:r>
          </a:p>
        </p:txBody>
      </p:sp>
      <p:sp>
        <p:nvSpPr>
          <p:cNvPr id="12" name="Rectangle 11"/>
          <p:cNvSpPr/>
          <p:nvPr/>
        </p:nvSpPr>
        <p:spPr>
          <a:xfrm>
            <a:off x="0" y="6412468"/>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When done complete # 1 - #10 of the handout: </a:t>
            </a:r>
            <a:r>
              <a:rPr lang="en-US" b="1" i="1" dirty="0" smtClean="0">
                <a:solidFill>
                  <a:srgbClr val="002060"/>
                </a:solidFill>
                <a:latin typeface="Times New Roman" pitchFamily="18" charset="0"/>
                <a:cs typeface="Times New Roman" pitchFamily="18" charset="0"/>
              </a:rPr>
              <a:t>Ideology and Citizenship</a:t>
            </a:r>
            <a:endParaRPr lang="en-US" i="1" dirty="0" smtClean="0">
              <a:solidFill>
                <a:srgbClr val="002060"/>
              </a:solidFill>
              <a:latin typeface="Times New Roman" pitchFamily="18" charset="0"/>
              <a:cs typeface="Times New Roman" pitchFamily="18" charset="0"/>
            </a:endParaRPr>
          </a:p>
        </p:txBody>
      </p:sp>
      <p:sp>
        <p:nvSpPr>
          <p:cNvPr id="13" name="Title 1"/>
          <p:cNvSpPr txBox="1">
            <a:spLocks/>
          </p:cNvSpPr>
          <p:nvPr/>
        </p:nvSpPr>
        <p:spPr>
          <a:xfrm>
            <a:off x="0" y="1295400"/>
            <a:ext cx="9144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Legal Understandings of Citizenship</a:t>
            </a:r>
            <a:endParaRPr kumimoji="0" lang="en-CA"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14" name="Rectangle 13"/>
          <p:cNvSpPr/>
          <p:nvPr/>
        </p:nvSpPr>
        <p:spPr>
          <a:xfrm>
            <a:off x="0" y="1981200"/>
            <a:ext cx="9144000" cy="1723549"/>
          </a:xfrm>
          <a:prstGeom prst="rect">
            <a:avLst/>
          </a:prstGeom>
        </p:spPr>
        <p:txBody>
          <a:bodyPr wrap="square">
            <a:spAutoFit/>
          </a:bodyPr>
          <a:lstStyle/>
          <a:p>
            <a:pPr algn="ctr">
              <a:buNone/>
            </a:pPr>
            <a:r>
              <a:rPr lang="en-CA" b="1" dirty="0" smtClean="0">
                <a:latin typeface="Times New Roman" pitchFamily="18" charset="0"/>
                <a:cs typeface="Times New Roman" pitchFamily="18" charset="0"/>
              </a:rPr>
              <a:t>Based on two principles:</a:t>
            </a:r>
          </a:p>
          <a:p>
            <a:pPr algn="ctr">
              <a:buNone/>
            </a:pPr>
            <a:endParaRPr lang="en-CA" b="1" dirty="0" smtClean="0">
              <a:latin typeface="Times New Roman" pitchFamily="18" charset="0"/>
              <a:cs typeface="Times New Roman" pitchFamily="18" charset="0"/>
            </a:endParaRPr>
          </a:p>
          <a:p>
            <a:pPr algn="ctr">
              <a:buNone/>
            </a:pPr>
            <a:r>
              <a:rPr lang="en-CA" sz="1700" b="1" i="1" dirty="0" smtClean="0">
                <a:latin typeface="Times New Roman" pitchFamily="18" charset="0"/>
                <a:cs typeface="Times New Roman" pitchFamily="18" charset="0"/>
              </a:rPr>
              <a:t>Jus soli </a:t>
            </a:r>
            <a:r>
              <a:rPr lang="en-CA" sz="1700" b="1" dirty="0" smtClean="0">
                <a:latin typeface="Times New Roman" pitchFamily="18" charset="0"/>
                <a:cs typeface="Times New Roman" pitchFamily="18" charset="0"/>
              </a:rPr>
              <a:t>(right of the soil): a person’s citizenship or nationality is determined by place of birth</a:t>
            </a:r>
          </a:p>
          <a:p>
            <a:pPr algn="ctr">
              <a:buNone/>
            </a:pPr>
            <a:endParaRPr lang="en-CA" b="1" dirty="0" smtClean="0">
              <a:latin typeface="Times New Roman" pitchFamily="18" charset="0"/>
              <a:cs typeface="Times New Roman" pitchFamily="18" charset="0"/>
            </a:endParaRPr>
          </a:p>
          <a:p>
            <a:pPr algn="ctr">
              <a:buNone/>
            </a:pPr>
            <a:r>
              <a:rPr lang="en-CA" b="1" i="1" dirty="0" smtClean="0">
                <a:latin typeface="Times New Roman" pitchFamily="18" charset="0"/>
                <a:cs typeface="Times New Roman" pitchFamily="18" charset="0"/>
              </a:rPr>
              <a:t>Jus </a:t>
            </a:r>
            <a:r>
              <a:rPr lang="en-CA" b="1" i="1" dirty="0" err="1" smtClean="0">
                <a:latin typeface="Times New Roman" pitchFamily="18" charset="0"/>
                <a:cs typeface="Times New Roman" pitchFamily="18" charset="0"/>
              </a:rPr>
              <a:t>sanguinis</a:t>
            </a:r>
            <a:r>
              <a:rPr lang="en-CA" b="1" i="1" dirty="0" smtClean="0">
                <a:latin typeface="Times New Roman" pitchFamily="18" charset="0"/>
                <a:cs typeface="Times New Roman" pitchFamily="18" charset="0"/>
              </a:rPr>
              <a:t> </a:t>
            </a:r>
            <a:r>
              <a:rPr lang="en-CA" b="1" dirty="0" smtClean="0">
                <a:latin typeface="Times New Roman" pitchFamily="18" charset="0"/>
                <a:cs typeface="Times New Roman" pitchFamily="18" charset="0"/>
              </a:rPr>
              <a:t>(right of blood): the citizenship and nationality of a child is the same as the </a:t>
            </a:r>
          </a:p>
          <a:p>
            <a:pPr algn="ctr">
              <a:buNone/>
            </a:pPr>
            <a:r>
              <a:rPr lang="en-CA" b="1" dirty="0" smtClean="0">
                <a:latin typeface="Times New Roman" pitchFamily="18" charset="0"/>
                <a:cs typeface="Times New Roman" pitchFamily="18" charset="0"/>
              </a:rPr>
              <a:t>natural parents, wherever the child is born</a:t>
            </a:r>
          </a:p>
        </p:txBody>
      </p:sp>
      <p:sp>
        <p:nvSpPr>
          <p:cNvPr id="15" name="Rectangle 14"/>
          <p:cNvSpPr/>
          <p:nvPr/>
        </p:nvSpPr>
        <p:spPr>
          <a:xfrm>
            <a:off x="0" y="4038600"/>
            <a:ext cx="9144000" cy="369332"/>
          </a:xfrm>
          <a:prstGeom prst="rect">
            <a:avLst/>
          </a:prstGeom>
        </p:spPr>
        <p:txBody>
          <a:bodyPr wrap="square">
            <a:spAutoFit/>
          </a:bodyPr>
          <a:lstStyle/>
          <a:p>
            <a:pPr algn="ctr"/>
            <a:r>
              <a:rPr lang="en-CA" b="1" dirty="0" smtClean="0">
                <a:solidFill>
                  <a:schemeClr val="accent5">
                    <a:lumMod val="50000"/>
                  </a:schemeClr>
                </a:solidFill>
                <a:latin typeface="Times New Roman" pitchFamily="18" charset="0"/>
                <a:cs typeface="Times New Roman" pitchFamily="18" charset="0"/>
              </a:rPr>
              <a:t>To determine who may (and may not) legally identify themselves as a citizen:</a:t>
            </a:r>
            <a:endParaRPr lang="en-US" dirty="0">
              <a:solidFill>
                <a:schemeClr val="accent5">
                  <a:lumMod val="50000"/>
                </a:schemeClr>
              </a:solidFill>
            </a:endParaRPr>
          </a:p>
        </p:txBody>
      </p:sp>
      <p:sp>
        <p:nvSpPr>
          <p:cNvPr id="16" name="Rectangle 15"/>
          <p:cNvSpPr/>
          <p:nvPr/>
        </p:nvSpPr>
        <p:spPr>
          <a:xfrm>
            <a:off x="0" y="4724400"/>
            <a:ext cx="9144000" cy="1477328"/>
          </a:xfrm>
          <a:prstGeom prst="rect">
            <a:avLst/>
          </a:prstGeom>
        </p:spPr>
        <p:txBody>
          <a:bodyPr wrap="square">
            <a:spAutoFit/>
          </a:bodyPr>
          <a:lstStyle/>
          <a:p>
            <a:pPr algn="ctr">
              <a:buNone/>
            </a:pPr>
            <a:r>
              <a:rPr lang="en-CA" b="1" dirty="0" smtClean="0">
                <a:latin typeface="Times New Roman" pitchFamily="18" charset="0"/>
                <a:cs typeface="Times New Roman" pitchFamily="18" charset="0"/>
              </a:rPr>
              <a:t>Most countries use:</a:t>
            </a:r>
          </a:p>
          <a:p>
            <a:pPr algn="ctr">
              <a:buNone/>
            </a:pPr>
            <a:endParaRPr lang="en-CA" b="1" dirty="0" smtClean="0">
              <a:latin typeface="Times New Roman" pitchFamily="18" charset="0"/>
              <a:cs typeface="Times New Roman" pitchFamily="18" charset="0"/>
            </a:endParaRPr>
          </a:p>
          <a:p>
            <a:pPr algn="ctr">
              <a:buNone/>
            </a:pPr>
            <a:r>
              <a:rPr lang="en-CA" b="1" dirty="0" smtClean="0">
                <a:latin typeface="Times New Roman" pitchFamily="18" charset="0"/>
                <a:cs typeface="Times New Roman" pitchFamily="18" charset="0"/>
              </a:rPr>
              <a:t> A combination of </a:t>
            </a:r>
            <a:r>
              <a:rPr lang="en-CA" b="1" i="1" dirty="0" smtClean="0">
                <a:latin typeface="Times New Roman" pitchFamily="18" charset="0"/>
                <a:cs typeface="Times New Roman" pitchFamily="18" charset="0"/>
              </a:rPr>
              <a:t>jus soli </a:t>
            </a:r>
            <a:r>
              <a:rPr lang="en-CA" b="1" dirty="0" smtClean="0">
                <a:latin typeface="Times New Roman" pitchFamily="18" charset="0"/>
                <a:cs typeface="Times New Roman" pitchFamily="18" charset="0"/>
              </a:rPr>
              <a:t>and </a:t>
            </a:r>
            <a:r>
              <a:rPr lang="en-CA" b="1" i="1" dirty="0" smtClean="0">
                <a:latin typeface="Times New Roman" pitchFamily="18" charset="0"/>
                <a:cs typeface="Times New Roman" pitchFamily="18" charset="0"/>
              </a:rPr>
              <a:t>jus </a:t>
            </a:r>
            <a:r>
              <a:rPr lang="en-CA" b="1" i="1" dirty="0" err="1" smtClean="0">
                <a:latin typeface="Times New Roman" pitchFamily="18" charset="0"/>
                <a:cs typeface="Times New Roman" pitchFamily="18" charset="0"/>
              </a:rPr>
              <a:t>sanguinis</a:t>
            </a:r>
            <a:endParaRPr lang="en-CA" b="1" i="1" dirty="0" smtClean="0">
              <a:latin typeface="Times New Roman" pitchFamily="18" charset="0"/>
              <a:cs typeface="Times New Roman" pitchFamily="18" charset="0"/>
            </a:endParaRPr>
          </a:p>
          <a:p>
            <a:pPr algn="ctr">
              <a:buNone/>
            </a:pPr>
            <a:endParaRPr lang="en-CA" b="1" dirty="0" smtClean="0">
              <a:latin typeface="Times New Roman" pitchFamily="18" charset="0"/>
              <a:cs typeface="Times New Roman" pitchFamily="18" charset="0"/>
            </a:endParaRPr>
          </a:p>
          <a:p>
            <a:pPr algn="ctr">
              <a:buNone/>
            </a:pPr>
            <a:r>
              <a:rPr lang="en-CA" b="1" dirty="0" smtClean="0">
                <a:latin typeface="Times New Roman" pitchFamily="18" charset="0"/>
                <a:cs typeface="Times New Roman" pitchFamily="18" charset="0"/>
              </a:rPr>
              <a:t>As well as </a:t>
            </a:r>
            <a:r>
              <a:rPr lang="en-CA" b="1" i="1" dirty="0" smtClean="0">
                <a:solidFill>
                  <a:srgbClr val="002060"/>
                </a:solidFill>
                <a:latin typeface="Times New Roman" pitchFamily="18" charset="0"/>
                <a:cs typeface="Times New Roman" pitchFamily="18" charset="0"/>
              </a:rPr>
              <a:t>naturalization</a:t>
            </a:r>
            <a:r>
              <a:rPr lang="en-CA" b="1" dirty="0" smtClean="0">
                <a:latin typeface="Times New Roman" pitchFamily="18" charset="0"/>
                <a:cs typeface="Times New Roman" pitchFamily="18" charset="0"/>
              </a:rPr>
              <a:t> (the process of applying for citizenship)</a:t>
            </a:r>
          </a:p>
        </p:txBody>
      </p:sp>
      <p:pic>
        <p:nvPicPr>
          <p:cNvPr id="17" name="Russell - Canada Citizen.WMV">
            <a:hlinkClick r:id="" action="ppaction://media"/>
          </p:cNvPr>
          <p:cNvPicPr>
            <a:picLocks noRot="1" noChangeAspect="1"/>
          </p:cNvPicPr>
          <p:nvPr>
            <a:videoFile r:link="rId1"/>
          </p:nvPr>
        </p:nvPicPr>
        <p:blipFill>
          <a:blip r:embed="rId4" cstate="print"/>
          <a:stretch>
            <a:fillRect/>
          </a:stretch>
        </p:blipFill>
        <p:spPr>
          <a:xfrm>
            <a:off x="228600" y="4419600"/>
            <a:ext cx="990600" cy="742950"/>
          </a:xfrm>
          <a:prstGeom prst="rect">
            <a:avLst/>
          </a:prstGeom>
        </p:spPr>
      </p:pic>
      <p:sp>
        <p:nvSpPr>
          <p:cNvPr id="18" name="Rectangle 17"/>
          <p:cNvSpPr/>
          <p:nvPr/>
        </p:nvSpPr>
        <p:spPr>
          <a:xfrm>
            <a:off x="76200" y="5257800"/>
            <a:ext cx="1219200" cy="1015663"/>
          </a:xfrm>
          <a:prstGeom prst="rect">
            <a:avLst/>
          </a:prstGeom>
        </p:spPr>
        <p:txBody>
          <a:bodyPr wrap="square">
            <a:spAutoFit/>
          </a:bodyPr>
          <a:lstStyle/>
          <a:p>
            <a:pPr algn="ctr">
              <a:buNone/>
            </a:pPr>
            <a:r>
              <a:rPr lang="en-US" sz="1200" b="1" dirty="0" smtClean="0">
                <a:latin typeface="Times New Roman" pitchFamily="18" charset="0"/>
                <a:cs typeface="Times New Roman" pitchFamily="18" charset="0"/>
              </a:rPr>
              <a:t>Russell Peters on being a Canadian Citizen</a:t>
            </a:r>
          </a:p>
          <a:p>
            <a:pPr algn="ctr">
              <a:buNone/>
            </a:pPr>
            <a:r>
              <a:rPr lang="en-US" sz="1200" b="1" dirty="0" smtClean="0">
                <a:latin typeface="Times New Roman" pitchFamily="18" charset="0"/>
                <a:cs typeface="Times New Roman" pitchFamily="18" charset="0"/>
              </a:rPr>
              <a:t>6:00</a:t>
            </a:r>
            <a:endParaRPr lang="en-US" sz="1200" b="1" dirty="0" smtClean="0">
              <a:latin typeface="Times New Roman" pitchFamily="18" charset="0"/>
              <a:cs typeface="Times New Roman" pitchFamily="18" charset="0"/>
              <a:hlinkClick r:id="rId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 to="" calcmode="lin" valueType="num">
                                      <p:cBhvr>
                                        <p:cTn id="10" dur="1" fill="hold"/>
                                        <p:tgtEl>
                                          <p:spTgt spid="11">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to="" calcmode="lin" valueType="num">
                                      <p:cBhvr>
                                        <p:cTn id="13" dur="1" fill="hold"/>
                                        <p:tgtEl>
                                          <p:spTgt spid="12"/>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to="" calcmode="lin" valueType="num">
                                      <p:cBhvr>
                                        <p:cTn id="18" dur="1" fill="hold"/>
                                        <p:tgtEl>
                                          <p:spTgt spid="13"/>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to="" calcmode="lin" valueType="num">
                                      <p:cBhvr>
                                        <p:cTn id="21" dur="1" fill="hold"/>
                                        <p:tgtEl>
                                          <p:spTgt spid="14">
                                            <p:txEl>
                                              <p:pRg st="0" end="0"/>
                                            </p:txEl>
                                          </p:spTgt>
                                        </p:tgtEl>
                                        <p:attrNameLst>
                                          <p:attrName/>
                                        </p:attrNameLst>
                                      </p:cBhvr>
                                    </p:anim>
                                  </p:childTnLst>
                                </p:cTn>
                              </p:par>
                              <p:par>
                                <p:cTn id="22" presetID="24" presetClass="exit" presetSubtype="0" fill="hold" grpId="1" nodeType="withEffect">
                                  <p:stCondLst>
                                    <p:cond delay="0"/>
                                  </p:stCondLst>
                                  <p:childTnLst>
                                    <p:anim to="" calcmode="lin" valueType="num">
                                      <p:cBhvr>
                                        <p:cTn id="23" dur="1"/>
                                        <p:tgtEl>
                                          <p:spTgt spid="12"/>
                                        </p:tgtEl>
                                        <p:attrNameLst>
                                          <p:attrName/>
                                        </p:attrNameLst>
                                      </p:cBhvr>
                                    </p:anim>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anim to="" calcmode="lin" valueType="num">
                                      <p:cBhvr>
                                        <p:cTn id="29" dur="1" fill="hold"/>
                                        <p:tgtEl>
                                          <p:spTgt spid="14">
                                            <p:txEl>
                                              <p:pRg st="2" end="2"/>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 to="" calcmode="lin" valueType="num">
                                      <p:cBhvr>
                                        <p:cTn id="34" dur="1" fill="hold"/>
                                        <p:tgtEl>
                                          <p:spTgt spid="14">
                                            <p:txEl>
                                              <p:pRg st="4" end="4"/>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to="" calcmode="lin" valueType="num">
                                      <p:cBhvr>
                                        <p:cTn id="37" dur="1" fill="hold"/>
                                        <p:tgtEl>
                                          <p:spTgt spid="14">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to="" calcmode="lin" valueType="num">
                                      <p:cBhvr>
                                        <p:cTn id="42" dur="1" fill="hold"/>
                                        <p:tgtEl>
                                          <p:spTgt spid="15"/>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 to="" calcmode="lin" valueType="num">
                                      <p:cBhvr>
                                        <p:cTn id="47" dur="1" fill="hold"/>
                                        <p:tgtEl>
                                          <p:spTgt spid="16">
                                            <p:txEl>
                                              <p:pRg st="0" end="0"/>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16">
                                            <p:txEl>
                                              <p:pRg st="2" end="2"/>
                                            </p:txEl>
                                          </p:spTgt>
                                        </p:tgtEl>
                                        <p:attrNameLst>
                                          <p:attrName>style.visibility</p:attrName>
                                        </p:attrNameLst>
                                      </p:cBhvr>
                                      <p:to>
                                        <p:strVal val="visible"/>
                                      </p:to>
                                    </p:set>
                                    <p:anim to="" calcmode="lin" valueType="num">
                                      <p:cBhvr>
                                        <p:cTn id="50" dur="1" fill="hold"/>
                                        <p:tgtEl>
                                          <p:spTgt spid="16">
                                            <p:txEl>
                                              <p:pRg st="2" end="2"/>
                                            </p:txEl>
                                          </p:spTgt>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16">
                                            <p:txEl>
                                              <p:pRg st="4" end="4"/>
                                            </p:txEl>
                                          </p:spTgt>
                                        </p:tgtEl>
                                        <p:attrNameLst>
                                          <p:attrName>style.visibility</p:attrName>
                                        </p:attrNameLst>
                                      </p:cBhvr>
                                      <p:to>
                                        <p:strVal val="visible"/>
                                      </p:to>
                                    </p:set>
                                    <p:anim to="" calcmode="lin" valueType="num">
                                      <p:cBhvr>
                                        <p:cTn id="53" dur="1" fill="hold"/>
                                        <p:tgtEl>
                                          <p:spTgt spid="16">
                                            <p:txEl>
                                              <p:pRg st="4" end="4"/>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 to="" calcmode="lin" valueType="num">
                                      <p:cBhvr>
                                        <p:cTn id="58" dur="1" fill="hold"/>
                                        <p:tgtEl>
                                          <p:spTgt spid="17"/>
                                        </p:tgtEl>
                                        <p:attrNameLst>
                                          <p:attrName/>
                                        </p:attrNameLst>
                                      </p:cBhvr>
                                    </p:anim>
                                  </p:childTnLst>
                                </p:cTn>
                              </p:par>
                              <p:par>
                                <p:cTn id="59" presetID="24"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to="" calcmode="lin" valueType="num">
                                      <p:cBhvr>
                                        <p:cTn id="61"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62" fill="hold" display="0">
                  <p:stCondLst>
                    <p:cond delay="indefinite"/>
                  </p:stCondLst>
                  <p:endCondLst>
                    <p:cond evt="onNext" delay="0">
                      <p:tgtEl>
                        <p:sldTgt/>
                      </p:tgtEl>
                    </p:cond>
                    <p:cond evt="onPrev" delay="0">
                      <p:tgtEl>
                        <p:sldTgt/>
                      </p:tgtEl>
                    </p:cond>
                  </p:endCondLst>
                </p:cTn>
                <p:tgtEl>
                  <p:spTgt spid="17"/>
                </p:tgtEl>
              </p:cMediaNode>
            </p:video>
          </p:childTnLst>
        </p:cTn>
      </p:par>
    </p:tnLst>
    <p:bldLst>
      <p:bldP spid="5" grpId="0"/>
      <p:bldP spid="12" grpId="0"/>
      <p:bldP spid="12" grpId="1"/>
      <p:bldP spid="13" grpId="0"/>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congresstnt.com/wp-content/uploads/2009/06/politics2.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Title 1"/>
          <p:cNvSpPr txBox="1">
            <a:spLocks/>
          </p:cNvSpPr>
          <p:nvPr/>
        </p:nvSpPr>
        <p:spPr>
          <a:xfrm>
            <a:off x="0" y="228600"/>
            <a:ext cx="9144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Political Understandings of Citizenship</a:t>
            </a:r>
            <a:endParaRPr kumimoji="0" lang="en-CA"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5" name="Rectangle 4"/>
          <p:cNvSpPr/>
          <p:nvPr/>
        </p:nvSpPr>
        <p:spPr>
          <a:xfrm>
            <a:off x="0" y="2286000"/>
            <a:ext cx="9144000" cy="2862322"/>
          </a:xfrm>
          <a:prstGeom prst="rect">
            <a:avLst/>
          </a:prstGeom>
        </p:spPr>
        <p:txBody>
          <a:bodyPr wrap="square">
            <a:spAutoFit/>
          </a:bodyPr>
          <a:lstStyle/>
          <a:p>
            <a:pPr algn="ctr">
              <a:buNone/>
            </a:pPr>
            <a:r>
              <a:rPr lang="en-CA" b="1" dirty="0" smtClean="0">
                <a:latin typeface="Times New Roman" pitchFamily="18" charset="0"/>
                <a:cs typeface="Times New Roman" pitchFamily="18" charset="0"/>
              </a:rPr>
              <a:t>In ancient Athens, citizenship involved a moral right and duty to actively participate in the </a:t>
            </a:r>
          </a:p>
          <a:p>
            <a:pPr algn="ctr">
              <a:buNone/>
            </a:pPr>
            <a:r>
              <a:rPr lang="en-CA" b="1" dirty="0" smtClean="0">
                <a:latin typeface="Times New Roman" pitchFamily="18" charset="0"/>
                <a:cs typeface="Times New Roman" pitchFamily="18" charset="0"/>
              </a:rPr>
              <a:t>politics of the city</a:t>
            </a:r>
          </a:p>
          <a:p>
            <a:pPr algn="ctr">
              <a:buNone/>
            </a:pPr>
            <a:endParaRPr lang="en-CA" b="1" dirty="0" smtClean="0">
              <a:latin typeface="Times New Roman" pitchFamily="18" charset="0"/>
              <a:cs typeface="Times New Roman" pitchFamily="18" charset="0"/>
            </a:endParaRPr>
          </a:p>
          <a:p>
            <a:pPr algn="ctr">
              <a:buNone/>
            </a:pPr>
            <a:r>
              <a:rPr lang="en-CA" b="1" dirty="0" smtClean="0">
                <a:latin typeface="Times New Roman" pitchFamily="18" charset="0"/>
                <a:cs typeface="Times New Roman" pitchFamily="18" charset="0"/>
              </a:rPr>
              <a:t>The goal: To create a sense of belonging to a community; to have citizens becomes </a:t>
            </a:r>
          </a:p>
          <a:p>
            <a:pPr algn="ctr">
              <a:buNone/>
            </a:pPr>
            <a:r>
              <a:rPr lang="en-CA" b="1" dirty="0" smtClean="0">
                <a:latin typeface="Times New Roman" pitchFamily="18" charset="0"/>
                <a:cs typeface="Times New Roman" pitchFamily="18" charset="0"/>
              </a:rPr>
              <a:t>stakeholders in the well being of the republic</a:t>
            </a:r>
          </a:p>
          <a:p>
            <a:pPr algn="ctr">
              <a:buNone/>
            </a:pPr>
            <a:endParaRPr lang="en-CA" b="1" dirty="0" smtClean="0">
              <a:latin typeface="Times New Roman" pitchFamily="18" charset="0"/>
              <a:cs typeface="Times New Roman" pitchFamily="18" charset="0"/>
            </a:endParaRPr>
          </a:p>
          <a:p>
            <a:pPr algn="ctr">
              <a:buNone/>
            </a:pPr>
            <a:r>
              <a:rPr lang="en-CA" b="1" dirty="0" smtClean="0">
                <a:solidFill>
                  <a:srgbClr val="002060"/>
                </a:solidFill>
                <a:latin typeface="Times New Roman" pitchFamily="18" charset="0"/>
                <a:cs typeface="Times New Roman" pitchFamily="18" charset="0"/>
              </a:rPr>
              <a:t>THUS</a:t>
            </a:r>
          </a:p>
          <a:p>
            <a:pPr algn="ctr">
              <a:buNone/>
            </a:pPr>
            <a:endParaRPr lang="en-CA" b="1" dirty="0" smtClean="0">
              <a:latin typeface="Times New Roman" pitchFamily="18" charset="0"/>
              <a:cs typeface="Times New Roman" pitchFamily="18" charset="0"/>
            </a:endParaRPr>
          </a:p>
          <a:p>
            <a:pPr algn="ctr">
              <a:buNone/>
            </a:pPr>
            <a:r>
              <a:rPr lang="en-CA" b="1" dirty="0" smtClean="0">
                <a:latin typeface="Times New Roman" pitchFamily="18" charset="0"/>
                <a:cs typeface="Times New Roman" pitchFamily="18" charset="0"/>
              </a:rPr>
              <a:t>Civic and political participation was understood as the </a:t>
            </a:r>
            <a:r>
              <a:rPr lang="en-CA" b="1" u="sng" dirty="0" smtClean="0">
                <a:latin typeface="Times New Roman" pitchFamily="18" charset="0"/>
                <a:cs typeface="Times New Roman" pitchFamily="18" charset="0"/>
              </a:rPr>
              <a:t>obligations </a:t>
            </a:r>
            <a:r>
              <a:rPr lang="en-CA" b="1" dirty="0" smtClean="0">
                <a:latin typeface="Times New Roman" pitchFamily="18" charset="0"/>
                <a:cs typeface="Times New Roman" pitchFamily="18" charset="0"/>
              </a:rPr>
              <a:t>that citizens had to the state and society as a result of being granted </a:t>
            </a:r>
            <a:r>
              <a:rPr lang="en-CA" b="1" u="sng" dirty="0" smtClean="0">
                <a:latin typeface="Times New Roman" pitchFamily="18" charset="0"/>
                <a:cs typeface="Times New Roman" pitchFamily="18" charset="0"/>
              </a:rPr>
              <a:t>rights</a:t>
            </a:r>
            <a:endParaRPr lang="en-CA" b="1" u="sng"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to="" calcmode="lin" valueType="num">
                                      <p:cBhvr>
                                        <p:cTn id="15" dur="1" fill="hold"/>
                                        <p:tgtEl>
                                          <p:spTgt spid="5">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to="" calcmode="lin" valueType="num">
                                      <p:cBhvr>
                                        <p:cTn id="20" dur="1" fill="hold"/>
                                        <p:tgtEl>
                                          <p:spTgt spid="5">
                                            <p:txEl>
                                              <p:pRg st="3" end="3"/>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to="" calcmode="lin" valueType="num">
                                      <p:cBhvr>
                                        <p:cTn id="23" dur="1" fill="hold"/>
                                        <p:tgtEl>
                                          <p:spTgt spid="5">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to="" calcmode="lin" valueType="num">
                                      <p:cBhvr>
                                        <p:cTn id="28" dur="1" fill="hold"/>
                                        <p:tgtEl>
                                          <p:spTgt spid="5">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to="" calcmode="lin" valueType="num">
                                      <p:cBhvr>
                                        <p:cTn id="33" dur="1" fill="hold"/>
                                        <p:tgtEl>
                                          <p:spTgt spid="5">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cacities.org/resource_files/27067.Civic_Participation_Logo.jpg"/>
          <p:cNvPicPr>
            <a:picLocks noChangeAspect="1" noChangeArrowheads="1"/>
          </p:cNvPicPr>
          <p:nvPr/>
        </p:nvPicPr>
        <p:blipFill>
          <a:blip r:embed="rId2" cstate="print">
            <a:lum bright="70000" contrast="-70000"/>
          </a:blip>
          <a:srcRect/>
          <a:stretch>
            <a:fillRect/>
          </a:stretch>
        </p:blipFill>
        <p:spPr bwMode="auto">
          <a:xfrm>
            <a:off x="1" y="228600"/>
            <a:ext cx="9144000" cy="6477000"/>
          </a:xfrm>
          <a:prstGeom prst="rect">
            <a:avLst/>
          </a:prstGeom>
          <a:noFill/>
        </p:spPr>
      </p:pic>
      <p:sp>
        <p:nvSpPr>
          <p:cNvPr id="4" name="Content Placeholder 2"/>
          <p:cNvSpPr txBox="1">
            <a:spLocks/>
          </p:cNvSpPr>
          <p:nvPr/>
        </p:nvSpPr>
        <p:spPr>
          <a:xfrm>
            <a:off x="0" y="2057400"/>
            <a:ext cx="9144000" cy="3352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CA" b="1"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Civic Participation </a:t>
            </a:r>
            <a:r>
              <a:rPr kumimoji="0" lang="en-CA"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(Also known as: </a:t>
            </a:r>
            <a:r>
              <a:rPr kumimoji="0" lang="en-CA" b="1"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Citizen Advocacy</a:t>
            </a:r>
            <a:r>
              <a:rPr kumimoji="0" lang="en-CA"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rPr>
              <a:t>)</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CA"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CA"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Direct</a:t>
            </a:r>
          </a:p>
          <a:p>
            <a:pPr marL="342900" marR="0" lvl="0" indent="-342900" algn="ctr" defTabSz="914400" rtl="0" eaLnBrk="1" fontAlgn="auto" latinLnBrk="0" hangingPunct="1">
              <a:lnSpc>
                <a:spcPct val="100000"/>
              </a:lnSpc>
              <a:spcBef>
                <a:spcPct val="20000"/>
              </a:spcBef>
              <a:spcAft>
                <a:spcPts val="0"/>
              </a:spcAft>
              <a:buClrTx/>
              <a:buSzTx/>
              <a:tabLst/>
              <a:defRPr/>
            </a:pPr>
            <a:endParaRPr lang="en-CA" b="1" dirty="0" smtClean="0">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CA"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Attending town hall meetings, protesting or demonstrating, participating in NGOs,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CA"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and so on</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CA"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CA"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Indirect</a:t>
            </a:r>
          </a:p>
          <a:p>
            <a:pPr marL="342900" marR="0" lvl="0" indent="-342900" algn="ctr" defTabSz="914400" rtl="0" eaLnBrk="1" fontAlgn="auto" latinLnBrk="0" hangingPunct="1">
              <a:lnSpc>
                <a:spcPct val="100000"/>
              </a:lnSpc>
              <a:spcBef>
                <a:spcPct val="20000"/>
              </a:spcBef>
              <a:spcAft>
                <a:spcPts val="0"/>
              </a:spcAft>
              <a:buClrTx/>
              <a:buSzTx/>
              <a:tabLst/>
              <a:defRPr/>
            </a:pPr>
            <a:endParaRPr lang="en-CA" b="1" dirty="0" smtClean="0">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CA"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Writing letters to newspapers, contributing money</a:t>
            </a:r>
          </a:p>
        </p:txBody>
      </p:sp>
      <p:sp>
        <p:nvSpPr>
          <p:cNvPr id="6" name="Rectangle 5"/>
          <p:cNvSpPr/>
          <p:nvPr/>
        </p:nvSpPr>
        <p:spPr>
          <a:xfrm>
            <a:off x="0" y="9906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pages 450 to page 456</a:t>
            </a:r>
          </a:p>
        </p:txBody>
      </p:sp>
      <p:sp>
        <p:nvSpPr>
          <p:cNvPr id="7" name="Title 1"/>
          <p:cNvSpPr txBox="1">
            <a:spLocks/>
          </p:cNvSpPr>
          <p:nvPr/>
        </p:nvSpPr>
        <p:spPr>
          <a:xfrm>
            <a:off x="0" y="228600"/>
            <a:ext cx="9144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8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j-ea"/>
                <a:cs typeface="Times New Roman" pitchFamily="18" charset="0"/>
              </a:rPr>
              <a:t>Broader Understandings of Citizenship</a:t>
            </a:r>
            <a:endParaRPr kumimoji="0" lang="en-CA" sz="2800" b="1" i="0" u="none" strike="noStrike" kern="1200" cap="none" spc="0" normalizeH="0" baseline="0" noProof="0" dirty="0">
              <a:ln>
                <a:noFill/>
              </a:ln>
              <a:solidFill>
                <a:schemeClr val="accent5">
                  <a:lumMod val="50000"/>
                </a:schemeClr>
              </a:solidFill>
              <a:effectLst/>
              <a:uLnTx/>
              <a:uFillTx/>
              <a:latin typeface="Times New Roman" pitchFamily="18" charset="0"/>
              <a:ea typeface="+mj-ea"/>
              <a:cs typeface="Times New Roman" pitchFamily="18" charset="0"/>
            </a:endParaRPr>
          </a:p>
        </p:txBody>
      </p:sp>
      <p:sp>
        <p:nvSpPr>
          <p:cNvPr id="8" name="Rectangle 7"/>
          <p:cNvSpPr/>
          <p:nvPr/>
        </p:nvSpPr>
        <p:spPr>
          <a:xfrm>
            <a:off x="0" y="6412468"/>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When done complete # 11 - #14 of the handout: </a:t>
            </a:r>
            <a:r>
              <a:rPr lang="en-US" b="1" i="1" dirty="0" smtClean="0">
                <a:solidFill>
                  <a:srgbClr val="002060"/>
                </a:solidFill>
                <a:latin typeface="Times New Roman" pitchFamily="18" charset="0"/>
                <a:cs typeface="Times New Roman" pitchFamily="18" charset="0"/>
              </a:rPr>
              <a:t>Ideology and Citizenship</a:t>
            </a:r>
            <a:endParaRPr lang="en-US" i="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to="" calcmode="lin" valueType="num">
                                      <p:cBhvr>
                                        <p:cTn id="18" dur="1" fill="hold"/>
                                        <p:tgtEl>
                                          <p:spTgt spid="4">
                                            <p:txEl>
                                              <p:pRg st="0" end="0"/>
                                            </p:txEl>
                                          </p:spTgt>
                                        </p:tgtEl>
                                        <p:attrNameLst>
                                          <p:attrName/>
                                        </p:attrNameLst>
                                      </p:cBhvr>
                                    </p:anim>
                                  </p:childTnLst>
                                </p:cTn>
                              </p:par>
                              <p:par>
                                <p:cTn id="19" presetID="24" presetClass="exit" presetSubtype="0" fill="hold" grpId="1" nodeType="withEffect">
                                  <p:stCondLst>
                                    <p:cond delay="0"/>
                                  </p:stCondLst>
                                  <p:childTnLst>
                                    <p:anim to="" calcmode="lin" valueType="num">
                                      <p:cBhvr>
                                        <p:cTn id="20" dur="1"/>
                                        <p:tgtEl>
                                          <p:spTgt spid="8"/>
                                        </p:tgtEl>
                                        <p:attrNameLst>
                                          <p:attrName/>
                                        </p:attrNameLst>
                                      </p:cBhvr>
                                    </p:anim>
                                    <p:set>
                                      <p:cBhvr>
                                        <p:cTn id="21" dur="1" fill="hold">
                                          <p:stCondLst>
                                            <p:cond delay="0"/>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to="" calcmode="lin" valueType="num">
                                      <p:cBhvr>
                                        <p:cTn id="26" dur="1" fill="hold"/>
                                        <p:tgtEl>
                                          <p:spTgt spid="4">
                                            <p:txEl>
                                              <p:pRg st="2" end="2"/>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to="" calcmode="lin" valueType="num">
                                      <p:cBhvr>
                                        <p:cTn id="29" dur="1" fill="hold"/>
                                        <p:tgtEl>
                                          <p:spTgt spid="4">
                                            <p:txEl>
                                              <p:pRg st="4" end="4"/>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to="" calcmode="lin" valueType="num">
                                      <p:cBhvr>
                                        <p:cTn id="37" dur="1" fill="hold"/>
                                        <p:tgtEl>
                                          <p:spTgt spid="4">
                                            <p:txEl>
                                              <p:pRg st="7" end="7"/>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 to="" calcmode="lin" valueType="num">
                                      <p:cBhvr>
                                        <p:cTn id="40" dur="1" fill="hold"/>
                                        <p:tgtEl>
                                          <p:spTgt spid="4">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rlv.zcache.com/individualist_bumper_sticker-p128854593213192031trl0_400.jpg"/>
          <p:cNvPicPr>
            <a:picLocks noChangeAspect="1" noChangeArrowheads="1"/>
          </p:cNvPicPr>
          <p:nvPr/>
        </p:nvPicPr>
        <p:blipFill>
          <a:blip r:embed="rId2" cstate="print">
            <a:lum bright="70000" contrast="-70000"/>
          </a:blip>
          <a:srcRect/>
          <a:stretch>
            <a:fillRect/>
          </a:stretch>
        </p:blipFill>
        <p:spPr bwMode="auto">
          <a:xfrm>
            <a:off x="1219200" y="0"/>
            <a:ext cx="6858000" cy="6858000"/>
          </a:xfrm>
          <a:prstGeom prst="rect">
            <a:avLst/>
          </a:prstGeom>
          <a:noFill/>
        </p:spPr>
      </p:pic>
      <p:sp>
        <p:nvSpPr>
          <p:cNvPr id="2" name="Title 1"/>
          <p:cNvSpPr>
            <a:spLocks noGrp="1"/>
          </p:cNvSpPr>
          <p:nvPr>
            <p:ph type="title"/>
          </p:nvPr>
        </p:nvSpPr>
        <p:spPr>
          <a:xfrm>
            <a:off x="0" y="1143000"/>
            <a:ext cx="9144000" cy="715962"/>
          </a:xfrm>
        </p:spPr>
        <p:txBody>
          <a:bodyPr>
            <a:normAutofit/>
          </a:bodyPr>
          <a:lstStyle/>
          <a:p>
            <a:r>
              <a:rPr lang="en-CA" sz="1800" b="1" dirty="0" smtClean="0">
                <a:latin typeface="Times New Roman" pitchFamily="18" charset="0"/>
                <a:cs typeface="Times New Roman" pitchFamily="18" charset="0"/>
              </a:rPr>
              <a:t>1.  </a:t>
            </a:r>
            <a:r>
              <a:rPr lang="en-CA" sz="1800" b="1" dirty="0" smtClean="0">
                <a:solidFill>
                  <a:srgbClr val="C00000"/>
                </a:solidFill>
                <a:latin typeface="Times New Roman" pitchFamily="18" charset="0"/>
                <a:cs typeface="Times New Roman" pitchFamily="18" charset="0"/>
              </a:rPr>
              <a:t>Liberal/Individualistic Understanding of Citizenship</a:t>
            </a:r>
            <a:endParaRPr lang="en-CA" sz="1800" b="1" dirty="0">
              <a:solidFill>
                <a:srgbClr val="C00000"/>
              </a:solidFill>
              <a:latin typeface="Times New Roman" pitchFamily="18" charset="0"/>
              <a:cs typeface="Times New Roman" pitchFamily="18" charset="0"/>
            </a:endParaRPr>
          </a:p>
        </p:txBody>
      </p:sp>
      <p:sp>
        <p:nvSpPr>
          <p:cNvPr id="5" name="Content Placeholder 2"/>
          <p:cNvSpPr>
            <a:spLocks noGrp="1"/>
          </p:cNvSpPr>
          <p:nvPr>
            <p:ph idx="1"/>
          </p:nvPr>
        </p:nvSpPr>
        <p:spPr>
          <a:xfrm>
            <a:off x="0" y="2971800"/>
            <a:ext cx="9144000" cy="1905000"/>
          </a:xfrm>
        </p:spPr>
        <p:txBody>
          <a:bodyPr>
            <a:noAutofit/>
          </a:bodyPr>
          <a:lstStyle/>
          <a:p>
            <a:pPr algn="ctr">
              <a:buNone/>
            </a:pPr>
            <a:r>
              <a:rPr lang="en-CA" sz="1800" b="1" dirty="0" smtClean="0">
                <a:latin typeface="Times New Roman" pitchFamily="18" charset="0"/>
                <a:cs typeface="Times New Roman" pitchFamily="18" charset="0"/>
              </a:rPr>
              <a:t>Citizenship is a status</a:t>
            </a:r>
          </a:p>
          <a:p>
            <a:pPr algn="ctr">
              <a:buNone/>
            </a:pPr>
            <a:endParaRPr lang="en-CA" sz="1800" b="1" dirty="0" smtClean="0">
              <a:latin typeface="Times New Roman" pitchFamily="18" charset="0"/>
              <a:cs typeface="Times New Roman" pitchFamily="18" charset="0"/>
            </a:endParaRPr>
          </a:p>
          <a:p>
            <a:pPr algn="ctr">
              <a:buNone/>
            </a:pPr>
            <a:r>
              <a:rPr lang="en-CA" sz="1800" b="1" dirty="0" smtClean="0">
                <a:latin typeface="Times New Roman" pitchFamily="18" charset="0"/>
                <a:cs typeface="Times New Roman" pitchFamily="18" charset="0"/>
              </a:rPr>
              <a:t> Governments function to protect and maximize individual interests</a:t>
            </a:r>
          </a:p>
          <a:p>
            <a:pPr algn="ctr">
              <a:buNone/>
            </a:pPr>
            <a:endParaRPr lang="en-CA" sz="1800" b="1" dirty="0" smtClean="0">
              <a:latin typeface="Times New Roman" pitchFamily="18" charset="0"/>
              <a:cs typeface="Times New Roman" pitchFamily="18" charset="0"/>
            </a:endParaRPr>
          </a:p>
          <a:p>
            <a:pPr algn="ctr">
              <a:buNone/>
            </a:pPr>
            <a:r>
              <a:rPr lang="en-CA" sz="1800" b="1" dirty="0" smtClean="0">
                <a:latin typeface="Times New Roman" pitchFamily="18" charset="0"/>
                <a:cs typeface="Times New Roman" pitchFamily="18" charset="0"/>
              </a:rPr>
              <a:t>Individuals are urged to exercise their responsibilities - not to rely on governments</a:t>
            </a:r>
            <a:endParaRPr lang="en-CA" sz="1800" b="1" dirty="0">
              <a:latin typeface="Times New Roman" pitchFamily="18" charset="0"/>
              <a:cs typeface="Times New Roman" pitchFamily="18" charset="0"/>
            </a:endParaRPr>
          </a:p>
        </p:txBody>
      </p:sp>
      <p:sp>
        <p:nvSpPr>
          <p:cNvPr id="6" name="Title 1"/>
          <p:cNvSpPr txBox="1">
            <a:spLocks/>
          </p:cNvSpPr>
          <p:nvPr/>
        </p:nvSpPr>
        <p:spPr>
          <a:xfrm>
            <a:off x="0" y="198438"/>
            <a:ext cx="9144000" cy="715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4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j-ea"/>
                <a:cs typeface="Times New Roman" pitchFamily="18" charset="0"/>
              </a:rPr>
              <a:t>Three Understandings of Citizenship</a:t>
            </a:r>
            <a:endParaRPr kumimoji="0" lang="en-CA" sz="2400" b="1" i="0" u="none" strike="noStrike" kern="1200" cap="none" spc="0" normalizeH="0" baseline="0" noProof="0" dirty="0">
              <a:ln>
                <a:noFill/>
              </a:ln>
              <a:solidFill>
                <a:schemeClr val="accent5">
                  <a:lumMod val="50000"/>
                </a:schemeClr>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to="" calcmode="lin" valueType="num">
                                      <p:cBhvr>
                                        <p:cTn id="17" dur="1" fill="hold"/>
                                        <p:tgtEl>
                                          <p:spTgt spid="5">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to="" calcmode="lin" valueType="num">
                                      <p:cBhvr>
                                        <p:cTn id="22" dur="1" fill="hold"/>
                                        <p:tgtEl>
                                          <p:spTgt spid="5">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to="" calcmode="lin" valueType="num">
                                      <p:cBhvr>
                                        <p:cTn id="27"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thepotterhouseinc.com/community_word.jpg"/>
          <p:cNvPicPr>
            <a:picLocks noChangeAspect="1" noChangeArrowheads="1"/>
          </p:cNvPicPr>
          <p:nvPr/>
        </p:nvPicPr>
        <p:blipFill>
          <a:blip r:embed="rId2" cstate="print">
            <a:lum bright="70000" contrast="-70000"/>
          </a:blip>
          <a:srcRect/>
          <a:stretch>
            <a:fillRect/>
          </a:stretch>
        </p:blipFill>
        <p:spPr bwMode="auto">
          <a:xfrm>
            <a:off x="0" y="838200"/>
            <a:ext cx="9144000" cy="5448300"/>
          </a:xfrm>
          <a:prstGeom prst="rect">
            <a:avLst/>
          </a:prstGeom>
          <a:noFill/>
        </p:spPr>
      </p:pic>
      <p:sp>
        <p:nvSpPr>
          <p:cNvPr id="2" name="Title 1"/>
          <p:cNvSpPr>
            <a:spLocks noGrp="1"/>
          </p:cNvSpPr>
          <p:nvPr>
            <p:ph type="title"/>
          </p:nvPr>
        </p:nvSpPr>
        <p:spPr>
          <a:xfrm>
            <a:off x="0" y="198438"/>
            <a:ext cx="9144000" cy="715962"/>
          </a:xfrm>
        </p:spPr>
        <p:txBody>
          <a:bodyPr>
            <a:normAutofit/>
          </a:bodyPr>
          <a:lstStyle/>
          <a:p>
            <a:r>
              <a:rPr lang="en-CA" sz="1800" b="1" dirty="0" smtClean="0">
                <a:latin typeface="Times New Roman" pitchFamily="18" charset="0"/>
                <a:cs typeface="Times New Roman" pitchFamily="18" charset="0"/>
              </a:rPr>
              <a:t>2.  </a:t>
            </a:r>
            <a:r>
              <a:rPr lang="en-CA" sz="1800" b="1" dirty="0" smtClean="0">
                <a:solidFill>
                  <a:srgbClr val="C00000"/>
                </a:solidFill>
                <a:latin typeface="Times New Roman" pitchFamily="18" charset="0"/>
                <a:cs typeface="Times New Roman" pitchFamily="18" charset="0"/>
              </a:rPr>
              <a:t>Communitarian Understanding of Citizenship:</a:t>
            </a:r>
            <a:endParaRPr lang="en-CA" sz="1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2286000"/>
            <a:ext cx="9144000" cy="2514600"/>
          </a:xfrm>
        </p:spPr>
        <p:txBody>
          <a:bodyPr>
            <a:noAutofit/>
          </a:bodyPr>
          <a:lstStyle/>
          <a:p>
            <a:pPr algn="ctr">
              <a:buNone/>
            </a:pPr>
            <a:r>
              <a:rPr lang="en-CA" sz="1800" b="1" dirty="0" smtClean="0">
                <a:latin typeface="Times New Roman" pitchFamily="18" charset="0"/>
                <a:cs typeface="Times New Roman" pitchFamily="18" charset="0"/>
              </a:rPr>
              <a:t>Citizenship is a practice</a:t>
            </a:r>
          </a:p>
          <a:p>
            <a:pPr algn="ctr">
              <a:buNone/>
            </a:pPr>
            <a:endParaRPr lang="en-CA" sz="1800" b="1" dirty="0" smtClean="0">
              <a:latin typeface="Times New Roman" pitchFamily="18" charset="0"/>
              <a:cs typeface="Times New Roman" pitchFamily="18" charset="0"/>
            </a:endParaRPr>
          </a:p>
          <a:p>
            <a:pPr algn="ctr">
              <a:buNone/>
            </a:pPr>
            <a:r>
              <a:rPr lang="en-CA" sz="1800" b="1" dirty="0" smtClean="0">
                <a:latin typeface="Times New Roman" pitchFamily="18" charset="0"/>
                <a:cs typeface="Times New Roman" pitchFamily="18" charset="0"/>
              </a:rPr>
              <a:t>Citizenship comes from a sense of belonging to a community and wanting to work with </a:t>
            </a:r>
          </a:p>
          <a:p>
            <a:pPr algn="ctr">
              <a:buNone/>
            </a:pPr>
            <a:r>
              <a:rPr lang="en-CA" sz="1800" b="1" dirty="0" smtClean="0">
                <a:latin typeface="Times New Roman" pitchFamily="18" charset="0"/>
                <a:cs typeface="Times New Roman" pitchFamily="18" charset="0"/>
              </a:rPr>
              <a:t>others to achieve the common good</a:t>
            </a:r>
          </a:p>
          <a:p>
            <a:pPr algn="ctr">
              <a:buNone/>
            </a:pPr>
            <a:endParaRPr lang="en-CA" sz="1800" b="1" dirty="0" smtClean="0">
              <a:latin typeface="Times New Roman" pitchFamily="18" charset="0"/>
              <a:cs typeface="Times New Roman" pitchFamily="18" charset="0"/>
            </a:endParaRPr>
          </a:p>
          <a:p>
            <a:pPr algn="ctr">
              <a:buNone/>
            </a:pPr>
            <a:r>
              <a:rPr lang="en-CA" sz="1800" b="1" dirty="0" smtClean="0">
                <a:latin typeface="Times New Roman" pitchFamily="18" charset="0"/>
                <a:cs typeface="Times New Roman" pitchFamily="18" charset="0"/>
              </a:rPr>
              <a:t>An individual’s identity is produces through its relations with others, which in turn creates </a:t>
            </a:r>
          </a:p>
          <a:p>
            <a:pPr algn="ctr">
              <a:buNone/>
            </a:pPr>
            <a:r>
              <a:rPr lang="en-CA" sz="1800" b="1" dirty="0" smtClean="0">
                <a:latin typeface="Times New Roman" pitchFamily="18" charset="0"/>
                <a:cs typeface="Times New Roman" pitchFamily="18" charset="0"/>
              </a:rPr>
              <a:t>a sense of group identity</a:t>
            </a:r>
            <a:endParaRPr lang="en-CA" sz="1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to="" calcmode="lin" valueType="num">
                                      <p:cBhvr>
                                        <p:cTn id="28"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network.nationalpost.com/np/blogs/fullcomment/0316Flag.jpg"/>
          <p:cNvPicPr>
            <a:picLocks noChangeAspect="1" noChangeArrowheads="1"/>
          </p:cNvPicPr>
          <p:nvPr/>
        </p:nvPicPr>
        <p:blipFill>
          <a:blip r:embed="rId2" cstate="print">
            <a:lum bright="70000" contrast="-70000"/>
          </a:blip>
          <a:srcRect/>
          <a:stretch>
            <a:fillRect/>
          </a:stretch>
        </p:blipFill>
        <p:spPr bwMode="auto">
          <a:xfrm>
            <a:off x="7398" y="1676400"/>
            <a:ext cx="9136602" cy="3962400"/>
          </a:xfrm>
          <a:prstGeom prst="rect">
            <a:avLst/>
          </a:prstGeom>
          <a:noFill/>
        </p:spPr>
      </p:pic>
      <p:sp>
        <p:nvSpPr>
          <p:cNvPr id="2" name="Title 1"/>
          <p:cNvSpPr>
            <a:spLocks noGrp="1"/>
          </p:cNvSpPr>
          <p:nvPr>
            <p:ph type="title"/>
          </p:nvPr>
        </p:nvSpPr>
        <p:spPr>
          <a:xfrm>
            <a:off x="0" y="198438"/>
            <a:ext cx="9144000" cy="715962"/>
          </a:xfrm>
        </p:spPr>
        <p:txBody>
          <a:bodyPr>
            <a:normAutofit/>
          </a:bodyPr>
          <a:lstStyle/>
          <a:p>
            <a:r>
              <a:rPr lang="en-CA" sz="1800" b="1" dirty="0" smtClean="0">
                <a:latin typeface="Times New Roman" pitchFamily="18" charset="0"/>
                <a:cs typeface="Times New Roman" pitchFamily="18" charset="0"/>
              </a:rPr>
              <a:t>3.  </a:t>
            </a:r>
            <a:r>
              <a:rPr lang="en-CA" sz="1800" b="1" dirty="0" smtClean="0">
                <a:solidFill>
                  <a:srgbClr val="C00000"/>
                </a:solidFill>
                <a:latin typeface="Times New Roman" pitchFamily="18" charset="0"/>
                <a:cs typeface="Times New Roman" pitchFamily="18" charset="0"/>
              </a:rPr>
              <a:t>Civil Republican Understanding of Citizenship</a:t>
            </a:r>
            <a:endParaRPr lang="en-CA" sz="1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371600"/>
            <a:ext cx="9144000" cy="3352800"/>
          </a:xfrm>
        </p:spPr>
        <p:txBody>
          <a:bodyPr>
            <a:noAutofit/>
          </a:bodyPr>
          <a:lstStyle/>
          <a:p>
            <a:pPr algn="ctr">
              <a:buNone/>
            </a:pPr>
            <a:r>
              <a:rPr lang="en-CA" sz="1800" b="1" dirty="0" smtClean="0">
                <a:latin typeface="Times New Roman" pitchFamily="18" charset="0"/>
                <a:cs typeface="Times New Roman" pitchFamily="18" charset="0"/>
              </a:rPr>
              <a:t>Also known as </a:t>
            </a:r>
            <a:r>
              <a:rPr lang="en-CA" sz="1800" b="1" i="1" dirty="0" smtClean="0">
                <a:latin typeface="Times New Roman" pitchFamily="18" charset="0"/>
                <a:cs typeface="Times New Roman" pitchFamily="18" charset="0"/>
              </a:rPr>
              <a:t>Civic Morality</a:t>
            </a:r>
          </a:p>
          <a:p>
            <a:pPr algn="ctr">
              <a:buNone/>
            </a:pPr>
            <a:endParaRPr lang="en-CA" sz="1800" b="1" dirty="0" smtClean="0">
              <a:latin typeface="Times New Roman" pitchFamily="18" charset="0"/>
              <a:cs typeface="Times New Roman" pitchFamily="18" charset="0"/>
            </a:endParaRPr>
          </a:p>
          <a:p>
            <a:pPr algn="ctr">
              <a:buNone/>
            </a:pPr>
            <a:r>
              <a:rPr lang="en-CA" sz="1800" b="1" dirty="0" smtClean="0">
                <a:latin typeface="Times New Roman" pitchFamily="18" charset="0"/>
                <a:cs typeface="Times New Roman" pitchFamily="18" charset="0"/>
              </a:rPr>
              <a:t>Believe that citizenship is a practice</a:t>
            </a:r>
          </a:p>
          <a:p>
            <a:pPr algn="ctr">
              <a:buNone/>
            </a:pPr>
            <a:endParaRPr lang="en-CA" sz="1800" b="1" dirty="0" smtClean="0">
              <a:latin typeface="Times New Roman" pitchFamily="18" charset="0"/>
              <a:cs typeface="Times New Roman" pitchFamily="18" charset="0"/>
            </a:endParaRPr>
          </a:p>
          <a:p>
            <a:pPr algn="ctr">
              <a:buNone/>
            </a:pPr>
            <a:r>
              <a:rPr lang="en-CA" sz="1800" b="1" dirty="0" smtClean="0">
                <a:latin typeface="Times New Roman" pitchFamily="18" charset="0"/>
                <a:cs typeface="Times New Roman" pitchFamily="18" charset="0"/>
              </a:rPr>
              <a:t>Concerned with promoting a strong sense of civic identity</a:t>
            </a:r>
          </a:p>
          <a:p>
            <a:pPr algn="ctr">
              <a:buNone/>
            </a:pPr>
            <a:endParaRPr lang="en-CA" sz="1800" b="1" dirty="0" smtClean="0">
              <a:latin typeface="Times New Roman" pitchFamily="18" charset="0"/>
              <a:cs typeface="Times New Roman" pitchFamily="18" charset="0"/>
            </a:endParaRPr>
          </a:p>
          <a:p>
            <a:pPr algn="ctr">
              <a:buNone/>
            </a:pPr>
            <a:r>
              <a:rPr lang="en-CA" sz="1800" b="1" dirty="0" smtClean="0">
                <a:latin typeface="Times New Roman" pitchFamily="18" charset="0"/>
                <a:cs typeface="Times New Roman" pitchFamily="18" charset="0"/>
              </a:rPr>
              <a:t>Shaped by a common public culture- and a sense of belonging to a common nation state</a:t>
            </a:r>
          </a:p>
          <a:p>
            <a:pPr algn="ctr">
              <a:buNone/>
            </a:pPr>
            <a:endParaRPr lang="en-CA" sz="1800" b="1" dirty="0" smtClean="0">
              <a:latin typeface="Times New Roman" pitchFamily="18" charset="0"/>
              <a:cs typeface="Times New Roman" pitchFamily="18" charset="0"/>
            </a:endParaRPr>
          </a:p>
          <a:p>
            <a:pPr algn="ctr">
              <a:buNone/>
            </a:pPr>
            <a:r>
              <a:rPr lang="en-CA" sz="1800" b="1" dirty="0" smtClean="0">
                <a:latin typeface="Times New Roman" pitchFamily="18" charset="0"/>
                <a:cs typeface="Times New Roman" pitchFamily="18" charset="0"/>
              </a:rPr>
              <a:t>Strong goal of creating a reciprocal relationship between the individual and the state</a:t>
            </a:r>
          </a:p>
        </p:txBody>
      </p:sp>
      <p:sp>
        <p:nvSpPr>
          <p:cNvPr id="5" name="Title 1"/>
          <p:cNvSpPr txBox="1">
            <a:spLocks/>
          </p:cNvSpPr>
          <p:nvPr/>
        </p:nvSpPr>
        <p:spPr>
          <a:xfrm>
            <a:off x="0" y="4724400"/>
            <a:ext cx="9144000" cy="715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Four Common Elements of Citizenship</a:t>
            </a:r>
            <a:endParaRPr kumimoji="0" lang="en-CA"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6" name="Content Placeholder 2"/>
          <p:cNvSpPr txBox="1">
            <a:spLocks/>
          </p:cNvSpPr>
          <p:nvPr/>
        </p:nvSpPr>
        <p:spPr>
          <a:xfrm>
            <a:off x="0" y="5715000"/>
            <a:ext cx="9144000" cy="73819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18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With a partner, review the four elements that are common to all models of citizenship   (page 452) and answer the two question below these elements</a:t>
            </a:r>
            <a:endParaRPr kumimoji="0" lang="en-CA" sz="1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to="" calcmode="lin" valueType="num">
                                      <p:cBhvr>
                                        <p:cTn id="27" dur="1" fill="hold"/>
                                        <p:tgtEl>
                                          <p:spTgt spid="3">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to="" calcmode="lin" valueType="num">
                                      <p:cBhvr>
                                        <p:cTn id="32" dur="1" fill="hold"/>
                                        <p:tgtEl>
                                          <p:spTgt spid="3">
                                            <p:txEl>
                                              <p:pRg st="8" end="8"/>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to="" calcmode="lin" valueType="num">
                                      <p:cBhvr>
                                        <p:cTn id="37" dur="1" fill="hold"/>
                                        <p:tgtEl>
                                          <p:spTgt spid="5"/>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to="" calcmode="lin" valueType="num">
                                      <p:cBhvr>
                                        <p:cTn id="40"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davidphillips.com/wp-content/uploads/worldview_eye.jpg"/>
          <p:cNvPicPr>
            <a:picLocks noChangeAspect="1" noChangeArrowheads="1"/>
          </p:cNvPicPr>
          <p:nvPr/>
        </p:nvPicPr>
        <p:blipFill>
          <a:blip r:embed="rId2" cstate="print">
            <a:lum bright="70000" contrast="-70000"/>
          </a:blip>
          <a:srcRect/>
          <a:stretch>
            <a:fillRect/>
          </a:stretch>
        </p:blipFill>
        <p:spPr bwMode="auto">
          <a:xfrm>
            <a:off x="-25831" y="762000"/>
            <a:ext cx="9169831" cy="5410200"/>
          </a:xfrm>
          <a:prstGeom prst="rect">
            <a:avLst/>
          </a:prstGeom>
          <a:noFill/>
        </p:spPr>
      </p:pic>
      <p:sp>
        <p:nvSpPr>
          <p:cNvPr id="2" name="Title 1"/>
          <p:cNvSpPr>
            <a:spLocks noGrp="1"/>
          </p:cNvSpPr>
          <p:nvPr>
            <p:ph type="title"/>
          </p:nvPr>
        </p:nvSpPr>
        <p:spPr>
          <a:xfrm>
            <a:off x="0" y="198438"/>
            <a:ext cx="9144000" cy="639762"/>
          </a:xfrm>
        </p:spPr>
        <p:txBody>
          <a:bodyPr>
            <a:normAutofit/>
          </a:bodyPr>
          <a:lstStyle/>
          <a:p>
            <a:r>
              <a:rPr lang="en-CA" sz="2800" b="1" dirty="0" smtClean="0">
                <a:solidFill>
                  <a:schemeClr val="accent5">
                    <a:lumMod val="50000"/>
                  </a:schemeClr>
                </a:solidFill>
                <a:latin typeface="Times New Roman" pitchFamily="18" charset="0"/>
                <a:cs typeface="Times New Roman" pitchFamily="18" charset="0"/>
              </a:rPr>
              <a:t>Impact of Worldview and Ideology on Citizenship</a:t>
            </a:r>
            <a:endParaRPr lang="en-CA" sz="2800" b="1" dirty="0">
              <a:solidFill>
                <a:schemeClr val="accent5">
                  <a:lumMod val="50000"/>
                </a:schemeClr>
              </a:solidFill>
              <a:latin typeface="Times New Roman" pitchFamily="18" charset="0"/>
              <a:cs typeface="Times New Roman" pitchFamily="18" charset="0"/>
            </a:endParaRPr>
          </a:p>
        </p:txBody>
      </p:sp>
      <p:sp>
        <p:nvSpPr>
          <p:cNvPr id="5" name="Rectangle 4"/>
          <p:cNvSpPr/>
          <p:nvPr/>
        </p:nvSpPr>
        <p:spPr>
          <a:xfrm>
            <a:off x="0" y="9906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pages 456 to page 459</a:t>
            </a:r>
          </a:p>
        </p:txBody>
      </p:sp>
      <p:sp>
        <p:nvSpPr>
          <p:cNvPr id="6" name="Rectangle 5"/>
          <p:cNvSpPr/>
          <p:nvPr/>
        </p:nvSpPr>
        <p:spPr>
          <a:xfrm>
            <a:off x="0" y="2438400"/>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When done complete #1 - #6 of the handout: </a:t>
            </a:r>
            <a:r>
              <a:rPr lang="en-US" sz="1600" b="1" i="1" dirty="0" smtClean="0">
                <a:solidFill>
                  <a:srgbClr val="002060"/>
                </a:solidFill>
                <a:latin typeface="Times New Roman" pitchFamily="18" charset="0"/>
                <a:cs typeface="Times New Roman" pitchFamily="18" charset="0"/>
              </a:rPr>
              <a:t>Impact of Worldview and Ideology on Citizenship</a:t>
            </a:r>
          </a:p>
        </p:txBody>
      </p:sp>
      <p:sp>
        <p:nvSpPr>
          <p:cNvPr id="8" name="Rectangle 7"/>
          <p:cNvSpPr/>
          <p:nvPr/>
        </p:nvSpPr>
        <p:spPr>
          <a:xfrm>
            <a:off x="0" y="4114800"/>
            <a:ext cx="9144000" cy="1200329"/>
          </a:xfrm>
          <a:prstGeom prst="rect">
            <a:avLst/>
          </a:prstGeom>
        </p:spPr>
        <p:txBody>
          <a:bodyPr wrap="square">
            <a:spAutoFit/>
          </a:bodyPr>
          <a:lstStyle/>
          <a:p>
            <a:pPr algn="ctr"/>
            <a:r>
              <a:rPr lang="en-US" b="1" i="1" dirty="0" smtClean="0">
                <a:solidFill>
                  <a:srgbClr val="C00000"/>
                </a:solidFill>
                <a:latin typeface="Times New Roman" pitchFamily="18" charset="0"/>
                <a:cs typeface="Times New Roman" pitchFamily="18" charset="0"/>
              </a:rPr>
              <a:t>Influences of Worldview and Ideology on Citizenship</a:t>
            </a:r>
          </a:p>
          <a:p>
            <a:pPr algn="ctr"/>
            <a:r>
              <a:rPr lang="en-US" b="1" dirty="0" smtClean="0">
                <a:latin typeface="Times New Roman" pitchFamily="18" charset="0"/>
                <a:cs typeface="Times New Roman" pitchFamily="18" charset="0"/>
              </a:rPr>
              <a:t>Review</a:t>
            </a:r>
          </a:p>
          <a:p>
            <a:pPr algn="ctr"/>
            <a:endParaRPr lang="en-US" b="1" dirty="0" smtClean="0">
              <a:solidFill>
                <a:srgbClr val="C00000"/>
              </a:solidFill>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Complete questions 7 – 9 on the above handout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britam.org/picturesYair/CyrusTheGreat.jpg"/>
          <p:cNvPicPr>
            <a:picLocks noChangeAspect="1" noChangeArrowheads="1"/>
          </p:cNvPicPr>
          <p:nvPr/>
        </p:nvPicPr>
        <p:blipFill>
          <a:blip r:embed="rId2" cstate="print">
            <a:lum bright="70000" contrast="-70000"/>
          </a:blip>
          <a:srcRect/>
          <a:stretch>
            <a:fillRect/>
          </a:stretch>
        </p:blipFill>
        <p:spPr bwMode="auto">
          <a:xfrm>
            <a:off x="2286000" y="0"/>
            <a:ext cx="4525073" cy="6858000"/>
          </a:xfrm>
          <a:prstGeom prst="rect">
            <a:avLst/>
          </a:prstGeom>
          <a:noFill/>
        </p:spPr>
      </p:pic>
      <p:sp>
        <p:nvSpPr>
          <p:cNvPr id="2" name="Title 1"/>
          <p:cNvSpPr>
            <a:spLocks noGrp="1"/>
          </p:cNvSpPr>
          <p:nvPr>
            <p:ph type="ctrTitle"/>
          </p:nvPr>
        </p:nvSpPr>
        <p:spPr>
          <a:xfrm>
            <a:off x="0" y="225425"/>
            <a:ext cx="9144000" cy="612775"/>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Understanding Rights, Roles and Responsibilities</a:t>
            </a:r>
            <a:endParaRPr lang="en-US" sz="2800" b="1" dirty="0">
              <a:solidFill>
                <a:schemeClr val="accent5">
                  <a:lumMod val="50000"/>
                </a:schemeClr>
              </a:solidFill>
              <a:latin typeface="Times New Roman" pitchFamily="18" charset="0"/>
              <a:cs typeface="Times New Roman" pitchFamily="18" charset="0"/>
            </a:endParaRPr>
          </a:p>
        </p:txBody>
      </p:sp>
      <p:sp>
        <p:nvSpPr>
          <p:cNvPr id="5" name="Rectangle 4"/>
          <p:cNvSpPr/>
          <p:nvPr/>
        </p:nvSpPr>
        <p:spPr>
          <a:xfrm>
            <a:off x="0" y="15240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the introduction to this section on pages 460-461</a:t>
            </a:r>
          </a:p>
        </p:txBody>
      </p:sp>
      <p:sp>
        <p:nvSpPr>
          <p:cNvPr id="6" name="Title 1"/>
          <p:cNvSpPr txBox="1">
            <a:spLocks/>
          </p:cNvSpPr>
          <p:nvPr/>
        </p:nvSpPr>
        <p:spPr>
          <a:xfrm>
            <a:off x="0" y="2438400"/>
            <a:ext cx="9144000" cy="411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History of Human Rights</a:t>
            </a:r>
            <a:endParaRPr kumimoji="0" lang="en-US" sz="18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7" name="Content Placeholder 8"/>
          <p:cNvSpPr txBox="1">
            <a:spLocks/>
          </p:cNvSpPr>
          <p:nvPr/>
        </p:nvSpPr>
        <p:spPr>
          <a:xfrm>
            <a:off x="0" y="3124200"/>
            <a:ext cx="9144000" cy="3429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Cyrus The Greats' Cylinder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The World's First Charter of the Human Rights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Discovered in 1878 by an Assyrian archaeologist  in Babylon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Includes a detailed account by Cyrus of his conquest of Babylon in 539BCE and his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effectLst/>
                <a:uLnTx/>
                <a:uFillTx/>
                <a:latin typeface="Times New Roman" pitchFamily="18" charset="0"/>
                <a:ea typeface="+mn-ea"/>
                <a:cs typeface="Times New Roman" pitchFamily="18" charset="0"/>
              </a:rPr>
              <a:t>subsequent humane treatment of his conquered subjects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algn="ctr">
              <a:spcBef>
                <a:spcPct val="20000"/>
              </a:spcBef>
            </a:pPr>
            <a:r>
              <a:rPr lang="en-US" b="1" dirty="0" smtClean="0">
                <a:latin typeface="Times New Roman" pitchFamily="18" charset="0"/>
                <a:cs typeface="Times New Roman" pitchFamily="18" charset="0"/>
              </a:rPr>
              <a:t>Explains how Cyrus established peace and abolished forced labour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2" descr="\\8409es07\UserDirs$\id13010\My Documents\My Pictures\250px-Cyrus_cilinder.jpg"/>
          <p:cNvPicPr>
            <a:picLocks noChangeAspect="1" noChangeArrowheads="1"/>
          </p:cNvPicPr>
          <p:nvPr/>
        </p:nvPicPr>
        <p:blipFill>
          <a:blip r:embed="rId3" cstate="print"/>
          <a:srcRect/>
          <a:stretch>
            <a:fillRect/>
          </a:stretch>
        </p:blipFill>
        <p:spPr bwMode="auto">
          <a:xfrm flipH="1">
            <a:off x="381000" y="2057400"/>
            <a:ext cx="2514600" cy="1052623"/>
          </a:xfrm>
          <a:prstGeom prst="rect">
            <a:avLst/>
          </a:prstGeom>
          <a:noFill/>
        </p:spPr>
      </p:pic>
      <p:sp>
        <p:nvSpPr>
          <p:cNvPr id="10" name="Rectangle 9"/>
          <p:cNvSpPr/>
          <p:nvPr/>
        </p:nvSpPr>
        <p:spPr>
          <a:xfrm>
            <a:off x="0" y="6248400"/>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When done complete #1 of the handout: </a:t>
            </a:r>
            <a:r>
              <a:rPr lang="en-US" sz="1600" b="1" i="1" dirty="0" smtClean="0">
                <a:solidFill>
                  <a:srgbClr val="002060"/>
                </a:solidFill>
                <a:latin typeface="Times New Roman" pitchFamily="18" charset="0"/>
                <a:cs typeface="Times New Roman" pitchFamily="18" charset="0"/>
              </a:rPr>
              <a:t>Understanding of Rights, Roles, and Responsibilities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to="" calcmode="lin" valueType="num">
                                      <p:cBhvr>
                                        <p:cTn id="13" dur="1" fill="hold"/>
                                        <p:tgtEl>
                                          <p:spTgt spid="1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to="" calcmode="lin" valueType="num">
                                      <p:cBhvr>
                                        <p:cTn id="18" dur="1" fill="hold"/>
                                        <p:tgtEl>
                                          <p:spTgt spid="6"/>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1" fill="hold"/>
                                        <p:tgtEl>
                                          <p:spTgt spid="8"/>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to="" calcmode="lin" valueType="num">
                                      <p:cBhvr>
                                        <p:cTn id="26" dur="1" fill="hold"/>
                                        <p:tgtEl>
                                          <p:spTgt spid="7">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to="" calcmode="lin" valueType="num">
                                      <p:cBhvr>
                                        <p:cTn id="31" dur="1" fill="hold"/>
                                        <p:tgtEl>
                                          <p:spTgt spid="7">
                                            <p:txEl>
                                              <p:pRg st="2" end="2"/>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 to="" calcmode="lin" valueType="num">
                                      <p:cBhvr>
                                        <p:cTn id="36" dur="1" fill="hold"/>
                                        <p:tgtEl>
                                          <p:spTgt spid="7">
                                            <p:txEl>
                                              <p:pRg st="4" end="4"/>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 to="" calcmode="lin" valueType="num">
                                      <p:cBhvr>
                                        <p:cTn id="41" dur="1" fill="hold"/>
                                        <p:tgtEl>
                                          <p:spTgt spid="7">
                                            <p:txEl>
                                              <p:pRg st="6" end="6"/>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7">
                                            <p:txEl>
                                              <p:pRg st="7" end="7"/>
                                            </p:txEl>
                                          </p:spTgt>
                                        </p:tgtEl>
                                        <p:attrNameLst>
                                          <p:attrName>style.visibility</p:attrName>
                                        </p:attrNameLst>
                                      </p:cBhvr>
                                      <p:to>
                                        <p:strVal val="visible"/>
                                      </p:to>
                                    </p:set>
                                    <p:anim to="" calcmode="lin" valueType="num">
                                      <p:cBhvr>
                                        <p:cTn id="44" dur="1" fill="hold"/>
                                        <p:tgtEl>
                                          <p:spTgt spid="7">
                                            <p:txEl>
                                              <p:pRg st="7" end="7"/>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 to="" calcmode="lin" valueType="num">
                                      <p:cBhvr>
                                        <p:cTn id="47" dur="1" fill="hold"/>
                                        <p:tgtEl>
                                          <p:spTgt spid="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tomgpalmer.com/wp-content/uploads/legacy-images/The%20Code%20of%20Hammurabi.jpg"/>
          <p:cNvPicPr>
            <a:picLocks noChangeAspect="1" noChangeArrowheads="1"/>
          </p:cNvPicPr>
          <p:nvPr/>
        </p:nvPicPr>
        <p:blipFill>
          <a:blip r:embed="rId2" cstate="print">
            <a:lum bright="80000" contrast="-70000"/>
          </a:blip>
          <a:srcRect/>
          <a:stretch>
            <a:fillRect/>
          </a:stretch>
        </p:blipFill>
        <p:spPr bwMode="auto">
          <a:xfrm>
            <a:off x="0" y="0"/>
            <a:ext cx="9144000" cy="6847997"/>
          </a:xfrm>
          <a:prstGeom prst="rect">
            <a:avLst/>
          </a:prstGeom>
          <a:noFill/>
        </p:spPr>
      </p:pic>
      <p:sp>
        <p:nvSpPr>
          <p:cNvPr id="2" name="Title 1"/>
          <p:cNvSpPr>
            <a:spLocks noGrp="1"/>
          </p:cNvSpPr>
          <p:nvPr>
            <p:ph type="title"/>
          </p:nvPr>
        </p:nvSpPr>
        <p:spPr>
          <a:xfrm>
            <a:off x="0" y="198438"/>
            <a:ext cx="9144000" cy="563562"/>
          </a:xfrm>
        </p:spPr>
        <p:txBody>
          <a:bodyPr>
            <a:normAutofit/>
          </a:bodyPr>
          <a:lstStyle/>
          <a:p>
            <a:pPr algn="ctr"/>
            <a:r>
              <a:rPr lang="en-US" sz="1800" b="1" dirty="0" smtClean="0">
                <a:solidFill>
                  <a:srgbClr val="002060"/>
                </a:solidFill>
                <a:latin typeface="Times New Roman" pitchFamily="18" charset="0"/>
                <a:cs typeface="Times New Roman" pitchFamily="18" charset="0"/>
              </a:rPr>
              <a:t>Code Of Hammurabi - 1780 BCE</a:t>
            </a:r>
            <a:endParaRPr lang="en-US" sz="1800"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0" y="1066800"/>
            <a:ext cx="9144000" cy="1600199"/>
          </a:xfrm>
        </p:spPr>
        <p:txBody>
          <a:bodyPr>
            <a:normAutofit/>
          </a:bodyPr>
          <a:lstStyle/>
          <a:p>
            <a:pPr algn="ctr">
              <a:buNone/>
            </a:pPr>
            <a:r>
              <a:rPr lang="en-US" sz="1800" b="1" dirty="0" smtClean="0">
                <a:latin typeface="Times New Roman" pitchFamily="18" charset="0"/>
                <a:cs typeface="Times New Roman" pitchFamily="18" charset="0"/>
              </a:rPr>
              <a:t>A code enacted by the sixth Babylonian king</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A primary example of even a king not being able to change fundamental laws concerning </a:t>
            </a:r>
          </a:p>
          <a:p>
            <a:pPr algn="ctr">
              <a:buNone/>
            </a:pPr>
            <a:r>
              <a:rPr lang="en-US" sz="1800" b="1" dirty="0" smtClean="0">
                <a:latin typeface="Times New Roman" pitchFamily="18" charset="0"/>
                <a:cs typeface="Times New Roman" pitchFamily="18" charset="0"/>
              </a:rPr>
              <a:t>the governing of a country (the “primitive form” of  a constitution)</a:t>
            </a:r>
          </a:p>
          <a:p>
            <a:endParaRPr lang="en-US" b="1" u="sng" dirty="0" smtClean="0"/>
          </a:p>
        </p:txBody>
      </p:sp>
      <p:sp>
        <p:nvSpPr>
          <p:cNvPr id="4" name="Rectangle 3"/>
          <p:cNvSpPr/>
          <p:nvPr/>
        </p:nvSpPr>
        <p:spPr>
          <a:xfrm>
            <a:off x="0" y="3886200"/>
            <a:ext cx="9144000" cy="1754326"/>
          </a:xfrm>
          <a:prstGeom prst="rect">
            <a:avLst/>
          </a:prstGeom>
        </p:spPr>
        <p:txBody>
          <a:bodyPr wrap="square">
            <a:spAutoFit/>
          </a:bodyPr>
          <a:lstStyle/>
          <a:p>
            <a:pPr algn="ctr">
              <a:buNone/>
            </a:pPr>
            <a:r>
              <a:rPr lang="en-US" b="1" dirty="0" smtClean="0">
                <a:solidFill>
                  <a:srgbClr val="C00000"/>
                </a:solidFill>
                <a:latin typeface="Times New Roman" pitchFamily="18" charset="0"/>
                <a:cs typeface="Times New Roman" pitchFamily="18" charset="0"/>
              </a:rPr>
              <a:t>Examples…</a:t>
            </a:r>
          </a:p>
          <a:p>
            <a:pPr algn="ctr">
              <a:buNone/>
            </a:pPr>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If a man kills another man's son his son shall be cut off.</a:t>
            </a:r>
          </a:p>
          <a:p>
            <a:pPr algn="ctr">
              <a:buNone/>
            </a:pPr>
            <a:endParaRPr lang="en-US" b="1" dirty="0" smtClean="0">
              <a:latin typeface="Times New Roman" pitchFamily="18" charset="0"/>
              <a:cs typeface="Times New Roman" pitchFamily="18" charset="0"/>
            </a:endParaRPr>
          </a:p>
          <a:p>
            <a:pPr algn="ctr">
              <a:buNone/>
            </a:pPr>
            <a:r>
              <a:rPr lang="en-US" b="1" dirty="0" smtClean="0">
                <a:solidFill>
                  <a:srgbClr val="002060"/>
                </a:solidFill>
                <a:latin typeface="Times New Roman" pitchFamily="18" charset="0"/>
                <a:cs typeface="Times New Roman" pitchFamily="18" charset="0"/>
              </a:rPr>
              <a:t>If anyone ensnares another, putting a ban upon him, but he can not prove it, then he that ensnared him shall be put to death.</a:t>
            </a:r>
          </a:p>
        </p:txBody>
      </p:sp>
      <p:pic>
        <p:nvPicPr>
          <p:cNvPr id="10242" name="Picture 2" descr="http://schema-root.org/region/middle_east/iraq/national_library/code_of_hammurabi_01.smaller.gif"/>
          <p:cNvPicPr>
            <a:picLocks noChangeAspect="1" noChangeArrowheads="1"/>
          </p:cNvPicPr>
          <p:nvPr/>
        </p:nvPicPr>
        <p:blipFill>
          <a:blip r:embed="rId3" cstate="print"/>
          <a:srcRect/>
          <a:stretch>
            <a:fillRect/>
          </a:stretch>
        </p:blipFill>
        <p:spPr bwMode="auto">
          <a:xfrm>
            <a:off x="457200" y="2743200"/>
            <a:ext cx="1348940" cy="1606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to="" calcmode="lin" valueType="num">
                                      <p:cBhvr>
                                        <p:cTn id="20" dur="1" fill="hold"/>
                                        <p:tgtEl>
                                          <p:spTgt spid="3">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to="" calcmode="lin" valueType="num">
                                      <p:cBhvr>
                                        <p:cTn id="28" dur="1" fill="hold"/>
                                        <p:tgtEl>
                                          <p:spTgt spid="4">
                                            <p:txEl>
                                              <p:pRg st="0" end="0"/>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to="" calcmode="lin" valueType="num">
                                      <p:cBhvr>
                                        <p:cTn id="31" dur="1" fill="hold"/>
                                        <p:tgtEl>
                                          <p:spTgt spid="4">
                                            <p:txEl>
                                              <p:pRg st="2" end="2"/>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to="" calcmode="lin" valueType="num">
                                      <p:cBhvr>
                                        <p:cTn id="36" dur="1" fill="hold"/>
                                        <p:tgtEl>
                                          <p:spTgt spid="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tomgpalmer.com/wp-content/uploads/legacy-images/The%20Code%20of%20Hammurabi.jpg"/>
          <p:cNvPicPr>
            <a:picLocks noChangeAspect="1" noChangeArrowheads="1"/>
          </p:cNvPicPr>
          <p:nvPr/>
        </p:nvPicPr>
        <p:blipFill>
          <a:blip r:embed="rId2" cstate="print">
            <a:lum bright="80000" contrast="-70000"/>
          </a:blip>
          <a:srcRect/>
          <a:stretch>
            <a:fillRect/>
          </a:stretch>
        </p:blipFill>
        <p:spPr bwMode="auto">
          <a:xfrm>
            <a:off x="0" y="0"/>
            <a:ext cx="9144000" cy="6847997"/>
          </a:xfrm>
          <a:prstGeom prst="rect">
            <a:avLst/>
          </a:prstGeom>
          <a:noFill/>
        </p:spPr>
      </p:pic>
      <p:sp>
        <p:nvSpPr>
          <p:cNvPr id="2" name="Title 1"/>
          <p:cNvSpPr>
            <a:spLocks noGrp="1"/>
          </p:cNvSpPr>
          <p:nvPr>
            <p:ph type="title"/>
          </p:nvPr>
        </p:nvSpPr>
        <p:spPr>
          <a:xfrm>
            <a:off x="0" y="198438"/>
            <a:ext cx="9144000" cy="639762"/>
          </a:xfrm>
        </p:spPr>
        <p:txBody>
          <a:bodyPr>
            <a:normAutofit/>
          </a:bodyPr>
          <a:lstStyle/>
          <a:p>
            <a:r>
              <a:rPr lang="en-US" sz="1800" b="1" dirty="0" smtClean="0">
                <a:solidFill>
                  <a:srgbClr val="C00000"/>
                </a:solidFill>
                <a:latin typeface="Times New Roman" pitchFamily="18" charset="0"/>
                <a:cs typeface="Times New Roman" pitchFamily="18" charset="0"/>
              </a:rPr>
              <a:t>More Examples…</a:t>
            </a:r>
            <a:endParaRPr lang="en-US" sz="1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1"/>
            <a:ext cx="9144000" cy="4114800"/>
          </a:xfrm>
        </p:spPr>
        <p:txBody>
          <a:bodyPr>
            <a:normAutofit/>
          </a:bodyPr>
          <a:lstStyle/>
          <a:p>
            <a:pPr algn="ctr">
              <a:buNone/>
            </a:pPr>
            <a:r>
              <a:rPr lang="en-US" sz="1800" b="1" dirty="0" smtClean="0">
                <a:latin typeface="Times New Roman" pitchFamily="18" charset="0"/>
                <a:cs typeface="Times New Roman" pitchFamily="18" charset="0"/>
              </a:rPr>
              <a:t>If a man strikes a pregnant woman, thereby causing her to miscarry and die, the assailant's </a:t>
            </a:r>
          </a:p>
          <a:p>
            <a:pPr algn="ctr">
              <a:buNone/>
            </a:pPr>
            <a:r>
              <a:rPr lang="en-US" sz="1800" b="1" dirty="0" smtClean="0">
                <a:latin typeface="Times New Roman" pitchFamily="18" charset="0"/>
                <a:cs typeface="Times New Roman" pitchFamily="18" charset="0"/>
              </a:rPr>
              <a:t>daughter shall be put to death.</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If a man puts out the eye of an equal, his eye shall be put out.</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If a man knocks the teeth out of another man, his own teeth will be knocked out.</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If anyone strikes the body of a man higher in rank than he, he shall receive sixty blows with </a:t>
            </a:r>
          </a:p>
          <a:p>
            <a:pPr algn="ctr">
              <a:buNone/>
            </a:pPr>
            <a:r>
              <a:rPr lang="en-US" sz="1800" b="1" dirty="0" smtClean="0">
                <a:latin typeface="Times New Roman" pitchFamily="18" charset="0"/>
                <a:cs typeface="Times New Roman" pitchFamily="18" charset="0"/>
              </a:rPr>
              <a:t>an ox-whip in public.</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If a freeborn man strikes the body of another freeborn man of equal rank, he shall pay one </a:t>
            </a:r>
          </a:p>
          <a:p>
            <a:pPr algn="ctr">
              <a:buNone/>
            </a:pPr>
            <a:r>
              <a:rPr lang="en-US" sz="1800" b="1" dirty="0" smtClean="0">
                <a:latin typeface="Times New Roman" pitchFamily="18" charset="0"/>
                <a:cs typeface="Times New Roman" pitchFamily="18" charset="0"/>
              </a:rPr>
              <a:t>gold mina (an amount of money)</a:t>
            </a:r>
            <a:endParaRPr lang="en-US" sz="1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to="" calcmode="lin" valueType="num">
                                      <p:cBhvr>
                                        <p:cTn id="13" dur="1" fill="hold"/>
                                        <p:tgtEl>
                                          <p:spTgt spid="3">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to="" calcmode="lin" valueType="num">
                                      <p:cBhvr>
                                        <p:cTn id="23" dur="1" fill="hold"/>
                                        <p:tgtEl>
                                          <p:spTgt spid="3">
                                            <p:txEl>
                                              <p:pRg st="5" end="5"/>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to="" calcmode="lin" valueType="num">
                                      <p:cBhvr>
                                        <p:cTn id="28" dur="1" fill="hold"/>
                                        <p:tgtEl>
                                          <p:spTgt spid="3">
                                            <p:txEl>
                                              <p:pRg st="7" end="7"/>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to="" calcmode="lin" valueType="num">
                                      <p:cBhvr>
                                        <p:cTn id="31" dur="1" fill="hold"/>
                                        <p:tgtEl>
                                          <p:spTgt spid="3">
                                            <p:txEl>
                                              <p:pRg st="8" end="8"/>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 to="" calcmode="lin" valueType="num">
                                      <p:cBhvr>
                                        <p:cTn id="36" dur="1" fill="hold"/>
                                        <p:tgtEl>
                                          <p:spTgt spid="3">
                                            <p:txEl>
                                              <p:pRg st="10" end="10"/>
                                            </p:txEl>
                                          </p:spTgt>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to="" calcmode="lin" valueType="num">
                                      <p:cBhvr>
                                        <p:cTn id="39" dur="1" fill="hold"/>
                                        <p:tgtEl>
                                          <p:spTgt spid="3">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lowdensitylifestyle.com/media/uploads/2009/12/greg_mortenson.jpg"/>
          <p:cNvPicPr>
            <a:picLocks noChangeAspect="1" noChangeArrowheads="1"/>
          </p:cNvPicPr>
          <p:nvPr/>
        </p:nvPicPr>
        <p:blipFill>
          <a:blip r:embed="rId2" cstate="print">
            <a:lum bright="70000" contrast="-70000"/>
          </a:blip>
          <a:srcRect/>
          <a:stretch>
            <a:fillRect/>
          </a:stretch>
        </p:blipFill>
        <p:spPr bwMode="auto">
          <a:xfrm>
            <a:off x="0" y="304800"/>
            <a:ext cx="9159793" cy="6096000"/>
          </a:xfrm>
          <a:prstGeom prst="rect">
            <a:avLst/>
          </a:prstGeom>
          <a:noFill/>
        </p:spPr>
      </p:pic>
      <p:sp>
        <p:nvSpPr>
          <p:cNvPr id="14" name="TextBox 13"/>
          <p:cNvSpPr txBox="1"/>
          <p:nvPr/>
        </p:nvSpPr>
        <p:spPr>
          <a:xfrm>
            <a:off x="0" y="206514"/>
            <a:ext cx="9144000" cy="707886"/>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Ideology and Citizenship</a:t>
            </a:r>
          </a:p>
          <a:p>
            <a:pPr algn="ctr"/>
            <a:r>
              <a:rPr lang="en-US" sz="1200" b="1" dirty="0" smtClean="0">
                <a:latin typeface="Times New Roman" pitchFamily="18" charset="0"/>
                <a:cs typeface="Times New Roman" pitchFamily="18" charset="0"/>
              </a:rPr>
              <a:t>Related Issue #4</a:t>
            </a:r>
            <a:endParaRPr lang="en-US" sz="1200" b="1" dirty="0">
              <a:latin typeface="Times New Roman" pitchFamily="18" charset="0"/>
              <a:cs typeface="Times New Roman" pitchFamily="18" charset="0"/>
            </a:endParaRPr>
          </a:p>
        </p:txBody>
      </p:sp>
      <p:sp>
        <p:nvSpPr>
          <p:cNvPr id="19" name="Rectangle 18"/>
          <p:cNvSpPr/>
          <p:nvPr/>
        </p:nvSpPr>
        <p:spPr>
          <a:xfrm>
            <a:off x="0" y="12192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Consider the following questions as you read:</a:t>
            </a:r>
            <a:endParaRPr lang="en-US" b="1" dirty="0">
              <a:latin typeface="Times New Roman" pitchFamily="18" charset="0"/>
              <a:cs typeface="Times New Roman" pitchFamily="18" charset="0"/>
            </a:endParaRPr>
          </a:p>
        </p:txBody>
      </p:sp>
      <p:sp>
        <p:nvSpPr>
          <p:cNvPr id="12" name="Rectangle 11"/>
          <p:cNvSpPr/>
          <p:nvPr/>
        </p:nvSpPr>
        <p:spPr>
          <a:xfrm>
            <a:off x="0" y="2590800"/>
            <a:ext cx="9144000" cy="2862322"/>
          </a:xfrm>
          <a:prstGeom prst="rect">
            <a:avLst/>
          </a:prstGeom>
        </p:spPr>
        <p:txBody>
          <a:bodyPr wrap="square">
            <a:spAutoFit/>
          </a:bodyPr>
          <a:lstStyle/>
          <a:p>
            <a:pPr algn="ctr">
              <a:buNone/>
            </a:pPr>
            <a:r>
              <a:rPr lang="en-US" b="1" dirty="0" smtClean="0">
                <a:latin typeface="Times New Roman" pitchFamily="18" charset="0"/>
                <a:cs typeface="Times New Roman" pitchFamily="18" charset="0"/>
              </a:rPr>
              <a:t>To what extent do ideas in the source present a possible response to the Related issue for Part 4: </a:t>
            </a:r>
          </a:p>
          <a:p>
            <a:pPr algn="ctr">
              <a:buNone/>
            </a:pPr>
            <a:r>
              <a:rPr lang="en-US" b="1" dirty="0" smtClean="0">
                <a:solidFill>
                  <a:srgbClr val="C00000"/>
                </a:solidFill>
                <a:latin typeface="Times New Roman" pitchFamily="18" charset="0"/>
                <a:cs typeface="Times New Roman" pitchFamily="18" charset="0"/>
              </a:rPr>
              <a:t>To what extent should my actions as a citizen be shaped by an ideology?</a:t>
            </a:r>
          </a:p>
          <a:p>
            <a:pPr algn="ctr">
              <a:buNone/>
            </a:pPr>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To what extent do the ideas in the source article present a possible response to the Chapter Issues for </a:t>
            </a:r>
            <a:r>
              <a:rPr lang="en-US" b="1" dirty="0">
                <a:latin typeface="Times New Roman" pitchFamily="18" charset="0"/>
                <a:cs typeface="Times New Roman" pitchFamily="18" charset="0"/>
              </a:rPr>
              <a:t>P</a:t>
            </a:r>
            <a:r>
              <a:rPr lang="en-US" b="1" dirty="0" smtClean="0">
                <a:latin typeface="Times New Roman" pitchFamily="18" charset="0"/>
                <a:cs typeface="Times New Roman" pitchFamily="18" charset="0"/>
              </a:rPr>
              <a:t>art 4? </a:t>
            </a:r>
          </a:p>
          <a:p>
            <a:pPr algn="ctr">
              <a:buNone/>
            </a:pPr>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To what extent should ideology shape responses to issues in times of peace and in times of conflict? </a:t>
            </a:r>
          </a:p>
          <a:p>
            <a:pPr algn="ctr">
              <a:buNone/>
            </a:pPr>
            <a:r>
              <a:rPr lang="en-US" b="1" dirty="0" smtClean="0">
                <a:solidFill>
                  <a:srgbClr val="C00000"/>
                </a:solidFill>
                <a:latin typeface="Times New Roman" pitchFamily="18" charset="0"/>
                <a:cs typeface="Times New Roman" pitchFamily="18" charset="0"/>
              </a:rPr>
              <a:t>To what extent should an ideology shape your thinking and actions as a citizen?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to="" calcmode="lin" valueType="num">
                                      <p:cBhvr>
                                        <p:cTn id="10" dur="1" fill="hold"/>
                                        <p:tgtEl>
                                          <p:spTgt spid="1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to="" calcmode="lin" valueType="num">
                                      <p:cBhvr>
                                        <p:cTn id="13" dur="1" fill="hold"/>
                                        <p:tgtEl>
                                          <p:spTgt spid="12">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 to="" calcmode="lin" valueType="num">
                                      <p:cBhvr>
                                        <p:cTn id="16" dur="1" fill="hold"/>
                                        <p:tgtEl>
                                          <p:spTgt spid="12">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 to="" calcmode="lin" valueType="num">
                                      <p:cBhvr>
                                        <p:cTn id="21" dur="1" fill="hold"/>
                                        <p:tgtEl>
                                          <p:spTgt spid="12">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 to="" calcmode="lin" valueType="num">
                                      <p:cBhvr>
                                        <p:cTn id="24" dur="1" fill="hold"/>
                                        <p:tgtEl>
                                          <p:spTgt spid="12">
                                            <p:txEl>
                                              <p:pRg st="5" end="5"/>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 to="" calcmode="lin" valueType="num">
                                      <p:cBhvr>
                                        <p:cTn id="27" dur="1" fill="hold"/>
                                        <p:tgtEl>
                                          <p:spTgt spid="1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naturaldelights.biz/yahoo_site_admin/assets/images/koran_gold_400q.227183730_std.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198438"/>
            <a:ext cx="9144000" cy="487362"/>
          </a:xfrm>
        </p:spPr>
        <p:txBody>
          <a:bodyPr>
            <a:normAutofit/>
          </a:bodyPr>
          <a:lstStyle/>
          <a:p>
            <a:r>
              <a:rPr lang="en-US" sz="2000" b="1" dirty="0" smtClean="0">
                <a:solidFill>
                  <a:srgbClr val="C00000"/>
                </a:solidFill>
                <a:latin typeface="Times New Roman" pitchFamily="18" charset="0"/>
                <a:cs typeface="Times New Roman" pitchFamily="18" charset="0"/>
              </a:rPr>
              <a:t>Religious Documents</a:t>
            </a:r>
            <a:endParaRPr lang="en-US" sz="2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1"/>
            <a:ext cx="9144000" cy="3048000"/>
          </a:xfrm>
        </p:spPr>
        <p:txBody>
          <a:bodyPr>
            <a:normAutofit/>
          </a:bodyPr>
          <a:lstStyle/>
          <a:p>
            <a:pPr algn="ctr">
              <a:buNone/>
            </a:pPr>
            <a:r>
              <a:rPr lang="en-US" sz="1800" b="1" dirty="0" smtClean="0">
                <a:latin typeface="Times New Roman" pitchFamily="18" charset="0"/>
                <a:cs typeface="Times New Roman" pitchFamily="18" charset="0"/>
              </a:rPr>
              <a:t>Address the idea of rights as well as duties and responsibilities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Christianity: The Bible</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Islam: The Quran</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Hinduism: The Vedas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Judaism: The Torah</a:t>
            </a:r>
          </a:p>
        </p:txBody>
      </p:sp>
      <p:pic>
        <p:nvPicPr>
          <p:cNvPr id="7172" name="Picture 4" descr="http://homepages.bw.edu/ilr/Spring%202009%20Courses/Spring%202009%20pics/11bible.jpg"/>
          <p:cNvPicPr>
            <a:picLocks noChangeAspect="1" noChangeArrowheads="1"/>
          </p:cNvPicPr>
          <p:nvPr/>
        </p:nvPicPr>
        <p:blipFill>
          <a:blip r:embed="rId3" cstate="print"/>
          <a:srcRect/>
          <a:stretch>
            <a:fillRect/>
          </a:stretch>
        </p:blipFill>
        <p:spPr bwMode="auto">
          <a:xfrm>
            <a:off x="990600" y="4724400"/>
            <a:ext cx="1428450" cy="1778000"/>
          </a:xfrm>
          <a:prstGeom prst="rect">
            <a:avLst/>
          </a:prstGeom>
          <a:noFill/>
        </p:spPr>
      </p:pic>
      <p:pic>
        <p:nvPicPr>
          <p:cNvPr id="7174" name="Picture 6" descr="http://lifeofummaslam.files.wordpress.com/2009/03/quranandtafsirqu8.jpg"/>
          <p:cNvPicPr>
            <a:picLocks noChangeAspect="1" noChangeArrowheads="1"/>
          </p:cNvPicPr>
          <p:nvPr/>
        </p:nvPicPr>
        <p:blipFill>
          <a:blip r:embed="rId4" cstate="print"/>
          <a:srcRect/>
          <a:stretch>
            <a:fillRect/>
          </a:stretch>
        </p:blipFill>
        <p:spPr bwMode="auto">
          <a:xfrm>
            <a:off x="7467600" y="2362200"/>
            <a:ext cx="1244360" cy="1930400"/>
          </a:xfrm>
          <a:prstGeom prst="rect">
            <a:avLst/>
          </a:prstGeom>
          <a:noFill/>
        </p:spPr>
      </p:pic>
      <p:pic>
        <p:nvPicPr>
          <p:cNvPr id="7176" name="Picture 8" descr="http://bikramsth.files.wordpress.com/2008/03/vedas.jpg"/>
          <p:cNvPicPr>
            <a:picLocks noChangeAspect="1" noChangeArrowheads="1"/>
          </p:cNvPicPr>
          <p:nvPr/>
        </p:nvPicPr>
        <p:blipFill>
          <a:blip r:embed="rId5" cstate="print"/>
          <a:srcRect/>
          <a:stretch>
            <a:fillRect/>
          </a:stretch>
        </p:blipFill>
        <p:spPr bwMode="auto">
          <a:xfrm>
            <a:off x="5943600" y="4724400"/>
            <a:ext cx="1783763" cy="1847850"/>
          </a:xfrm>
          <a:prstGeom prst="rect">
            <a:avLst/>
          </a:prstGeom>
          <a:noFill/>
        </p:spPr>
      </p:pic>
      <p:pic>
        <p:nvPicPr>
          <p:cNvPr id="7178" name="Picture 10" descr="http://sagesociety.files.wordpress.com/2009/04/torah.jpg"/>
          <p:cNvPicPr>
            <a:picLocks noChangeAspect="1" noChangeArrowheads="1"/>
          </p:cNvPicPr>
          <p:nvPr/>
        </p:nvPicPr>
        <p:blipFill>
          <a:blip r:embed="rId6" cstate="print"/>
          <a:srcRect/>
          <a:stretch>
            <a:fillRect/>
          </a:stretch>
        </p:blipFill>
        <p:spPr bwMode="auto">
          <a:xfrm>
            <a:off x="457200" y="1981200"/>
            <a:ext cx="1547587"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to="" calcmode="lin" valueType="num">
                                      <p:cBhvr>
                                        <p:cTn id="18" dur="1" fill="hold"/>
                                        <p:tgtEl>
                                          <p:spTgt spid="3">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to="" calcmode="lin" valueType="num">
                                      <p:cBhvr>
                                        <p:cTn id="21" dur="1" fill="hold"/>
                                        <p:tgtEl>
                                          <p:spTgt spid="3">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 to="" calcmode="lin" valueType="num">
                                      <p:cBhvr>
                                        <p:cTn id="24" dur="1" fill="hold"/>
                                        <p:tgtEl>
                                          <p:spTgt spid="3">
                                            <p:txEl>
                                              <p:pRg st="8" end="8"/>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7172"/>
                                        </p:tgtEl>
                                        <p:attrNameLst>
                                          <p:attrName>style.visibility</p:attrName>
                                        </p:attrNameLst>
                                      </p:cBhvr>
                                      <p:to>
                                        <p:strVal val="visible"/>
                                      </p:to>
                                    </p:set>
                                    <p:anim to="" calcmode="lin" valueType="num">
                                      <p:cBhvr>
                                        <p:cTn id="27" dur="1" fill="hold"/>
                                        <p:tgtEl>
                                          <p:spTgt spid="7172"/>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7174"/>
                                        </p:tgtEl>
                                        <p:attrNameLst>
                                          <p:attrName>style.visibility</p:attrName>
                                        </p:attrNameLst>
                                      </p:cBhvr>
                                      <p:to>
                                        <p:strVal val="visible"/>
                                      </p:to>
                                    </p:set>
                                    <p:anim to="" calcmode="lin" valueType="num">
                                      <p:cBhvr>
                                        <p:cTn id="30" dur="1" fill="hold"/>
                                        <p:tgtEl>
                                          <p:spTgt spid="7174"/>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7176"/>
                                        </p:tgtEl>
                                        <p:attrNameLst>
                                          <p:attrName>style.visibility</p:attrName>
                                        </p:attrNameLst>
                                      </p:cBhvr>
                                      <p:to>
                                        <p:strVal val="visible"/>
                                      </p:to>
                                    </p:set>
                                    <p:anim to="" calcmode="lin" valueType="num">
                                      <p:cBhvr>
                                        <p:cTn id="33" dur="1" fill="hold"/>
                                        <p:tgtEl>
                                          <p:spTgt spid="7176"/>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7178"/>
                                        </p:tgtEl>
                                        <p:attrNameLst>
                                          <p:attrName>style.visibility</p:attrName>
                                        </p:attrNameLst>
                                      </p:cBhvr>
                                      <p:to>
                                        <p:strVal val="visible"/>
                                      </p:to>
                                    </p:set>
                                    <p:anim to="" calcmode="lin" valueType="num">
                                      <p:cBhvr>
                                        <p:cTn id="36" dur="1" fill="hold"/>
                                        <p:tgtEl>
                                          <p:spTgt spid="71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cjjj1.files.wordpress.com/2008/11/magnacarteg_468x5781.jpg"/>
          <p:cNvPicPr>
            <a:picLocks noChangeAspect="1" noChangeArrowheads="1"/>
          </p:cNvPicPr>
          <p:nvPr/>
        </p:nvPicPr>
        <p:blipFill>
          <a:blip r:embed="rId2" cstate="print">
            <a:lum bright="70000" contrast="-70000"/>
          </a:blip>
          <a:srcRect/>
          <a:stretch>
            <a:fillRect/>
          </a:stretch>
        </p:blipFill>
        <p:spPr bwMode="auto">
          <a:xfrm>
            <a:off x="1905000" y="0"/>
            <a:ext cx="5562600" cy="6875270"/>
          </a:xfrm>
          <a:prstGeom prst="rect">
            <a:avLst/>
          </a:prstGeom>
          <a:noFill/>
        </p:spPr>
      </p:pic>
      <p:sp>
        <p:nvSpPr>
          <p:cNvPr id="2" name="Title 1"/>
          <p:cNvSpPr>
            <a:spLocks noGrp="1"/>
          </p:cNvSpPr>
          <p:nvPr>
            <p:ph type="title"/>
          </p:nvPr>
        </p:nvSpPr>
        <p:spPr>
          <a:xfrm>
            <a:off x="0" y="274638"/>
            <a:ext cx="9144000" cy="639762"/>
          </a:xfrm>
        </p:spPr>
        <p:txBody>
          <a:bodyPr>
            <a:normAutofit/>
          </a:bodyPr>
          <a:lstStyle/>
          <a:p>
            <a:r>
              <a:rPr lang="en-US" sz="2000" b="1" dirty="0" smtClean="0">
                <a:solidFill>
                  <a:srgbClr val="C00000"/>
                </a:solidFill>
                <a:latin typeface="Times New Roman" pitchFamily="18" charset="0"/>
                <a:cs typeface="Times New Roman" pitchFamily="18" charset="0"/>
              </a:rPr>
              <a:t>Magna </a:t>
            </a:r>
            <a:r>
              <a:rPr lang="en-US" sz="2000" b="1" dirty="0" err="1" smtClean="0">
                <a:solidFill>
                  <a:srgbClr val="C00000"/>
                </a:solidFill>
                <a:latin typeface="Times New Roman" pitchFamily="18" charset="0"/>
                <a:cs typeface="Times New Roman" pitchFamily="18" charset="0"/>
              </a:rPr>
              <a:t>Carta</a:t>
            </a:r>
            <a:r>
              <a:rPr lang="en-US" sz="2000" b="1" dirty="0" smtClean="0">
                <a:solidFill>
                  <a:srgbClr val="C00000"/>
                </a:solidFill>
                <a:latin typeface="Times New Roman" pitchFamily="18" charset="0"/>
                <a:cs typeface="Times New Roman" pitchFamily="18" charset="0"/>
              </a:rPr>
              <a:t> - 1215 CE</a:t>
            </a:r>
            <a:endParaRPr lang="en-US" sz="2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4525963"/>
          </a:xfrm>
        </p:spPr>
        <p:txBody>
          <a:bodyPr>
            <a:normAutofit/>
          </a:bodyPr>
          <a:lstStyle/>
          <a:p>
            <a:pPr algn="ctr">
              <a:buNone/>
            </a:pPr>
            <a:r>
              <a:rPr lang="en-US" sz="2100" b="1" dirty="0" smtClean="0">
                <a:latin typeface="Times New Roman" pitchFamily="18" charset="0"/>
                <a:cs typeface="Times New Roman" pitchFamily="18" charset="0"/>
              </a:rPr>
              <a:t>Widely viewed as one of the most important legal documents in the history of </a:t>
            </a:r>
          </a:p>
          <a:p>
            <a:pPr algn="ctr">
              <a:buNone/>
            </a:pPr>
            <a:r>
              <a:rPr lang="en-US" sz="2100" b="1" dirty="0" smtClean="0">
                <a:latin typeface="Times New Roman" pitchFamily="18" charset="0"/>
                <a:cs typeface="Times New Roman" pitchFamily="18" charset="0"/>
              </a:rPr>
              <a:t>democracy</a:t>
            </a:r>
          </a:p>
          <a:p>
            <a:pPr algn="ctr">
              <a:buNone/>
            </a:pPr>
            <a:endParaRPr lang="en-US" sz="2100" b="1" dirty="0" smtClean="0">
              <a:latin typeface="Times New Roman" pitchFamily="18" charset="0"/>
              <a:cs typeface="Times New Roman" pitchFamily="18" charset="0"/>
            </a:endParaRPr>
          </a:p>
          <a:p>
            <a:pPr algn="ctr">
              <a:buNone/>
            </a:pPr>
            <a:r>
              <a:rPr lang="en-US" sz="2100" b="1" dirty="0" smtClean="0">
                <a:latin typeface="Times New Roman" pitchFamily="18" charset="0"/>
                <a:cs typeface="Times New Roman" pitchFamily="18" charset="0"/>
              </a:rPr>
              <a:t>Required King John of England to proclaim certain rights (pertaining to </a:t>
            </a:r>
          </a:p>
          <a:p>
            <a:pPr algn="ctr">
              <a:buNone/>
            </a:pPr>
            <a:r>
              <a:rPr lang="en-US" sz="2100" b="1" dirty="0" smtClean="0">
                <a:latin typeface="Times New Roman" pitchFamily="18" charset="0"/>
                <a:cs typeface="Times New Roman" pitchFamily="18" charset="0"/>
              </a:rPr>
              <a:t>freemen),to  respect certain legal procedures, and to accept that his will  could </a:t>
            </a:r>
          </a:p>
          <a:p>
            <a:pPr algn="ctr">
              <a:buNone/>
            </a:pPr>
            <a:r>
              <a:rPr lang="en-US" sz="2100" b="1" dirty="0" smtClean="0">
                <a:latin typeface="Times New Roman" pitchFamily="18" charset="0"/>
                <a:cs typeface="Times New Roman" pitchFamily="18" charset="0"/>
              </a:rPr>
              <a:t>be bound by law</a:t>
            </a:r>
          </a:p>
          <a:p>
            <a:pPr algn="ctr">
              <a:buNone/>
            </a:pPr>
            <a:endParaRPr lang="en-US" sz="2100" b="1" dirty="0" smtClean="0">
              <a:latin typeface="Times New Roman" pitchFamily="18" charset="0"/>
              <a:cs typeface="Times New Roman" pitchFamily="18" charset="0"/>
            </a:endParaRPr>
          </a:p>
          <a:p>
            <a:pPr algn="ctr">
              <a:buNone/>
            </a:pPr>
            <a:r>
              <a:rPr lang="en-US" sz="2100" b="1" dirty="0" smtClean="0">
                <a:latin typeface="Times New Roman" pitchFamily="18" charset="0"/>
                <a:cs typeface="Times New Roman" pitchFamily="18" charset="0"/>
              </a:rPr>
              <a:t>Explicitly protected certain rights of the King's subjects, — and implicitly </a:t>
            </a:r>
          </a:p>
          <a:p>
            <a:pPr algn="ctr">
              <a:buNone/>
            </a:pPr>
            <a:r>
              <a:rPr lang="en-US" sz="2100" b="1" dirty="0" smtClean="0">
                <a:latin typeface="Times New Roman" pitchFamily="18" charset="0"/>
                <a:cs typeface="Times New Roman" pitchFamily="18" charset="0"/>
              </a:rPr>
              <a:t>supported what became the will of </a:t>
            </a:r>
            <a:r>
              <a:rPr lang="en-US" sz="2100" b="1" i="1" dirty="0" err="1" smtClean="0">
                <a:latin typeface="Times New Roman" pitchFamily="18" charset="0"/>
                <a:cs typeface="Times New Roman" pitchFamily="18" charset="0"/>
              </a:rPr>
              <a:t>habeus</a:t>
            </a:r>
            <a:r>
              <a:rPr lang="en-US" sz="2100" b="1" i="1" dirty="0" smtClean="0">
                <a:latin typeface="Times New Roman" pitchFamily="18" charset="0"/>
                <a:cs typeface="Times New Roman" pitchFamily="18" charset="0"/>
              </a:rPr>
              <a:t> corpus </a:t>
            </a:r>
          </a:p>
          <a:p>
            <a:pPr algn="ctr">
              <a:buNone/>
            </a:pPr>
            <a:endParaRPr lang="en-US" sz="2100" b="1" dirty="0" smtClean="0">
              <a:latin typeface="Times New Roman" pitchFamily="18" charset="0"/>
              <a:cs typeface="Times New Roman" pitchFamily="18" charset="0"/>
            </a:endParaRPr>
          </a:p>
          <a:p>
            <a:pPr algn="ctr">
              <a:buNone/>
            </a:pPr>
            <a:r>
              <a:rPr lang="en-US" sz="2100" b="1" dirty="0" smtClean="0">
                <a:latin typeface="Times New Roman" pitchFamily="18" charset="0"/>
                <a:cs typeface="Times New Roman" pitchFamily="18" charset="0"/>
              </a:rPr>
              <a:t>Led to the rule of constitutional law today </a:t>
            </a:r>
            <a:endParaRPr lang="en-US" dirty="0" smtClean="0"/>
          </a:p>
          <a:p>
            <a:endParaRPr lang="en-US" dirty="0" smtClean="0"/>
          </a:p>
          <a:p>
            <a:endParaRPr lang="en-US" dirty="0"/>
          </a:p>
        </p:txBody>
      </p:sp>
      <p:pic>
        <p:nvPicPr>
          <p:cNvPr id="6146" name="Picture 2" descr="http://www.tsblogs.com/newstradamus/magna11208/MagnaCarta.jpg"/>
          <p:cNvPicPr>
            <a:picLocks noChangeAspect="1" noChangeArrowheads="1"/>
          </p:cNvPicPr>
          <p:nvPr/>
        </p:nvPicPr>
        <p:blipFill>
          <a:blip r:embed="rId3" cstate="print"/>
          <a:srcRect/>
          <a:stretch>
            <a:fillRect/>
          </a:stretch>
        </p:blipFill>
        <p:spPr bwMode="auto">
          <a:xfrm>
            <a:off x="228600" y="4648200"/>
            <a:ext cx="1529773" cy="2019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to="" calcmode="lin" valueType="num">
                                      <p:cBhvr>
                                        <p:cTn id="10" dur="1" fill="hold"/>
                                        <p:tgtEl>
                                          <p:spTgt spid="614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to="" calcmode="lin" valueType="num">
                                      <p:cBhvr>
                                        <p:cTn id="18" dur="1" fill="hold"/>
                                        <p:tgtEl>
                                          <p:spTgt spid="3">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to="" calcmode="lin" valueType="num">
                                      <p:cBhvr>
                                        <p:cTn id="26" dur="1" fill="hold"/>
                                        <p:tgtEl>
                                          <p:spTgt spid="3">
                                            <p:txEl>
                                              <p:pRg st="4" end="4"/>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to="" calcmode="lin" valueType="num">
                                      <p:cBhvr>
                                        <p:cTn id="29" dur="1" fill="hold"/>
                                        <p:tgtEl>
                                          <p:spTgt spid="3">
                                            <p:txEl>
                                              <p:pRg st="5" end="5"/>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to="" calcmode="lin" valueType="num">
                                      <p:cBhvr>
                                        <p:cTn id="34" dur="1" fill="hold"/>
                                        <p:tgtEl>
                                          <p:spTgt spid="3">
                                            <p:txEl>
                                              <p:pRg st="7" end="7"/>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to="" calcmode="lin" valueType="num">
                                      <p:cBhvr>
                                        <p:cTn id="37" dur="1" fill="hold"/>
                                        <p:tgtEl>
                                          <p:spTgt spid="3">
                                            <p:txEl>
                                              <p:pRg st="8" end="8"/>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to="" calcmode="lin" valueType="num">
                                      <p:cBhvr>
                                        <p:cTn id="42"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ltscotland.org.uk/Images/Enlightenment%20550_tcm4-563746.jpg"/>
          <p:cNvPicPr>
            <a:picLocks noChangeAspect="1" noChangeArrowheads="1"/>
          </p:cNvPicPr>
          <p:nvPr/>
        </p:nvPicPr>
        <p:blipFill>
          <a:blip r:embed="rId2" cstate="print">
            <a:lum bright="70000" contrast="-70000"/>
          </a:blip>
          <a:srcRect/>
          <a:stretch>
            <a:fillRect/>
          </a:stretch>
        </p:blipFill>
        <p:spPr bwMode="auto">
          <a:xfrm>
            <a:off x="-1" y="0"/>
            <a:ext cx="9124709" cy="6858000"/>
          </a:xfrm>
          <a:prstGeom prst="rect">
            <a:avLst/>
          </a:prstGeom>
          <a:noFill/>
        </p:spPr>
      </p:pic>
      <p:sp>
        <p:nvSpPr>
          <p:cNvPr id="2" name="Title 1"/>
          <p:cNvSpPr>
            <a:spLocks noGrp="1"/>
          </p:cNvSpPr>
          <p:nvPr>
            <p:ph type="title"/>
          </p:nvPr>
        </p:nvSpPr>
        <p:spPr>
          <a:xfrm>
            <a:off x="0" y="198438"/>
            <a:ext cx="9144000" cy="487362"/>
          </a:xfrm>
        </p:spPr>
        <p:txBody>
          <a:bodyPr>
            <a:normAutofit/>
          </a:bodyPr>
          <a:lstStyle/>
          <a:p>
            <a:r>
              <a:rPr lang="en-US" sz="2000" b="1" dirty="0" smtClean="0">
                <a:solidFill>
                  <a:srgbClr val="C00000"/>
                </a:solidFill>
                <a:latin typeface="Times New Roman" pitchFamily="18" charset="0"/>
                <a:cs typeface="Times New Roman" pitchFamily="18" charset="0"/>
              </a:rPr>
              <a:t>Enlightenment Ideas of Human Rights and Justice</a:t>
            </a:r>
            <a:endParaRPr lang="en-US" sz="2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9144000" cy="2438400"/>
          </a:xfrm>
        </p:spPr>
        <p:txBody>
          <a:bodyPr>
            <a:normAutofit/>
          </a:bodyPr>
          <a:lstStyle/>
          <a:p>
            <a:pPr algn="ctr">
              <a:buNone/>
            </a:pPr>
            <a:r>
              <a:rPr lang="en-US" sz="1800" b="1" dirty="0" smtClean="0">
                <a:latin typeface="Times New Roman" pitchFamily="18" charset="0"/>
                <a:cs typeface="Times New Roman" pitchFamily="18" charset="0"/>
              </a:rPr>
              <a:t>John Locke</a:t>
            </a:r>
          </a:p>
          <a:p>
            <a:pPr algn="ctr">
              <a:buNone/>
            </a:pPr>
            <a:endParaRPr lang="en-US" sz="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Thomas Hobbes</a:t>
            </a:r>
          </a:p>
          <a:p>
            <a:pPr algn="ctr">
              <a:buNone/>
            </a:pPr>
            <a:endParaRPr lang="en-US" sz="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Rousseau</a:t>
            </a:r>
          </a:p>
          <a:p>
            <a:pPr algn="ctr">
              <a:buNone/>
            </a:pPr>
            <a:endParaRPr lang="en-US" sz="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Montesquieu</a:t>
            </a:r>
          </a:p>
          <a:p>
            <a:pPr algn="ctr">
              <a:buNone/>
            </a:pPr>
            <a:endParaRPr lang="en-US" sz="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Voltaire</a:t>
            </a:r>
            <a:endParaRPr lang="en-US" sz="1800" b="1" dirty="0">
              <a:latin typeface="Times New Roman" pitchFamily="18" charset="0"/>
              <a:cs typeface="Times New Roman" pitchFamily="18" charset="0"/>
            </a:endParaRPr>
          </a:p>
        </p:txBody>
      </p:sp>
      <p:sp>
        <p:nvSpPr>
          <p:cNvPr id="5" name="Title 1"/>
          <p:cNvSpPr txBox="1">
            <a:spLocks/>
          </p:cNvSpPr>
          <p:nvPr/>
        </p:nvSpPr>
        <p:spPr>
          <a:xfrm>
            <a:off x="0" y="3352800"/>
            <a:ext cx="9144000" cy="487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Inspired by the </a:t>
            </a:r>
            <a:r>
              <a:rPr kumimoji="0" lang="en-US" sz="20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Philosophes</a:t>
            </a:r>
            <a:r>
              <a:rPr kumimoji="0" lang="en-US" sz="20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a:t>
            </a:r>
            <a:endParaRPr kumimoji="0" lang="en-US" sz="20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6" name="Rectangle 5"/>
          <p:cNvSpPr/>
          <p:nvPr/>
        </p:nvSpPr>
        <p:spPr>
          <a:xfrm>
            <a:off x="0" y="4038600"/>
            <a:ext cx="9144000" cy="2831544"/>
          </a:xfrm>
          <a:prstGeom prst="rect">
            <a:avLst/>
          </a:prstGeom>
        </p:spPr>
        <p:txBody>
          <a:bodyPr wrap="square">
            <a:spAutoFit/>
          </a:bodyPr>
          <a:lstStyle/>
          <a:p>
            <a:pPr algn="ctr">
              <a:buNone/>
            </a:pPr>
            <a:r>
              <a:rPr lang="en-US" b="1" dirty="0" smtClean="0">
                <a:latin typeface="Times New Roman" pitchFamily="18" charset="0"/>
                <a:cs typeface="Times New Roman" pitchFamily="18" charset="0"/>
              </a:rPr>
              <a:t>Two major revolutions occurred</a:t>
            </a:r>
          </a:p>
          <a:p>
            <a:pPr algn="ctr">
              <a:buNone/>
            </a:pPr>
            <a:endParaRPr lang="en-US" b="1" dirty="0" smtClean="0">
              <a:latin typeface="Times New Roman" pitchFamily="18" charset="0"/>
              <a:cs typeface="Times New Roman" pitchFamily="18" charset="0"/>
            </a:endParaRPr>
          </a:p>
          <a:p>
            <a:pPr algn="ctr">
              <a:buNone/>
            </a:pPr>
            <a:r>
              <a:rPr lang="en-US" b="1" dirty="0" smtClean="0">
                <a:solidFill>
                  <a:srgbClr val="002060"/>
                </a:solidFill>
                <a:latin typeface="Times New Roman" pitchFamily="18" charset="0"/>
                <a:cs typeface="Times New Roman" pitchFamily="18" charset="0"/>
              </a:rPr>
              <a:t>The French Revolution ( 1789 – 1799 )</a:t>
            </a:r>
          </a:p>
          <a:p>
            <a:pPr algn="ctr">
              <a:buNone/>
            </a:pPr>
            <a:endParaRPr lang="en-US" b="1" dirty="0" smtClean="0">
              <a:solidFill>
                <a:srgbClr val="002060"/>
              </a:solidFill>
              <a:latin typeface="Times New Roman" pitchFamily="18" charset="0"/>
              <a:cs typeface="Times New Roman" pitchFamily="18" charset="0"/>
            </a:endParaRPr>
          </a:p>
          <a:p>
            <a:pPr algn="ctr">
              <a:buNone/>
            </a:pPr>
            <a:r>
              <a:rPr lang="en-US" b="1" dirty="0" smtClean="0">
                <a:solidFill>
                  <a:srgbClr val="002060"/>
                </a:solidFill>
                <a:latin typeface="Times New Roman" pitchFamily="18" charset="0"/>
                <a:cs typeface="Times New Roman" pitchFamily="18" charset="0"/>
              </a:rPr>
              <a:t>The American Revolution ( 1776-1783 )</a:t>
            </a:r>
          </a:p>
          <a:p>
            <a:pPr algn="ctr">
              <a:buNone/>
            </a:pPr>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Each revolution included in its philosophy an idea of individual rights</a:t>
            </a:r>
          </a:p>
          <a:p>
            <a:pPr algn="ctr">
              <a:buNone/>
            </a:pPr>
            <a:endParaRPr lang="en-US" sz="800" b="1" dirty="0" smtClean="0">
              <a:latin typeface="Times New Roman" pitchFamily="18" charset="0"/>
              <a:cs typeface="Times New Roman" pitchFamily="18" charset="0"/>
            </a:endParaRPr>
          </a:p>
          <a:p>
            <a:pPr marL="514350" indent="-514350" algn="ctr">
              <a:buNone/>
            </a:pPr>
            <a:r>
              <a:rPr lang="en-US" b="1" i="1" dirty="0" smtClean="0">
                <a:latin typeface="Times New Roman" pitchFamily="18" charset="0"/>
                <a:cs typeface="Times New Roman" pitchFamily="18" charset="0"/>
              </a:rPr>
              <a:t>French Declaration of the Rights of Man</a:t>
            </a:r>
          </a:p>
          <a:p>
            <a:pPr marL="514350" indent="-514350" algn="ctr">
              <a:buNone/>
            </a:pPr>
            <a:endParaRPr lang="en-US" sz="800" b="1" i="1" dirty="0" smtClean="0">
              <a:latin typeface="Times New Roman" pitchFamily="18" charset="0"/>
              <a:cs typeface="Times New Roman" pitchFamily="18" charset="0"/>
            </a:endParaRPr>
          </a:p>
          <a:p>
            <a:pPr marL="514350" indent="-514350" algn="ctr">
              <a:buNone/>
            </a:pPr>
            <a:r>
              <a:rPr lang="en-US" b="1" i="1" dirty="0" smtClean="0">
                <a:latin typeface="Times New Roman" pitchFamily="18" charset="0"/>
                <a:cs typeface="Times New Roman" pitchFamily="18" charset="0"/>
              </a:rPr>
              <a:t>The American Declaration of Independence</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to="" calcmode="lin" valueType="num">
                                      <p:cBhvr>
                                        <p:cTn id="16" dur="1" fill="hold"/>
                                        <p:tgtEl>
                                          <p:spTgt spid="3">
                                            <p:txEl>
                                              <p:pRg st="4" end="4"/>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to="" calcmode="lin" valueType="num">
                                      <p:cBhvr>
                                        <p:cTn id="19" dur="1" fill="hold"/>
                                        <p:tgtEl>
                                          <p:spTgt spid="3">
                                            <p:txEl>
                                              <p:pRg st="6" end="6"/>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 to="" calcmode="lin" valueType="num">
                                      <p:cBhvr>
                                        <p:cTn id="22" dur="1" fill="hold"/>
                                        <p:tgtEl>
                                          <p:spTgt spid="3">
                                            <p:txEl>
                                              <p:pRg st="8" end="8"/>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to="" calcmode="lin" valueType="num">
                                      <p:cBhvr>
                                        <p:cTn id="27" dur="1" fill="hold"/>
                                        <p:tgtEl>
                                          <p:spTgt spid="5">
                                            <p:txEl>
                                              <p:pRg st="0" end="0"/>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to="" calcmode="lin" valueType="num">
                                      <p:cBhvr>
                                        <p:cTn id="30" dur="1" fill="hold"/>
                                        <p:tgtEl>
                                          <p:spTgt spid="6">
                                            <p:txEl>
                                              <p:pRg st="0" end="0"/>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to="" calcmode="lin" valueType="num">
                                      <p:cBhvr>
                                        <p:cTn id="35" dur="1" fill="hold"/>
                                        <p:tgtEl>
                                          <p:spTgt spid="6">
                                            <p:txEl>
                                              <p:pRg st="2" end="2"/>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to="" calcmode="lin" valueType="num">
                                      <p:cBhvr>
                                        <p:cTn id="38" dur="1" fill="hold"/>
                                        <p:tgtEl>
                                          <p:spTgt spid="6">
                                            <p:txEl>
                                              <p:pRg st="4" end="4"/>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to="" calcmode="lin" valueType="num">
                                      <p:cBhvr>
                                        <p:cTn id="43" dur="1" fill="hold"/>
                                        <p:tgtEl>
                                          <p:spTgt spid="6">
                                            <p:txEl>
                                              <p:pRg st="6" end="6"/>
                                            </p:txEl>
                                          </p:spTgt>
                                        </p:tgtEl>
                                        <p:attrNameLst>
                                          <p:attrName/>
                                        </p:attrNameLst>
                                      </p:cBhvr>
                                    </p:anim>
                                  </p:childTnLst>
                                </p:cTn>
                              </p:par>
                              <p:par>
                                <p:cTn id="44" presetID="24" presetClass="entr" presetSubtype="0" fill="hold" nodeType="with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anim to="" calcmode="lin" valueType="num">
                                      <p:cBhvr>
                                        <p:cTn id="46" dur="1" fill="hold"/>
                                        <p:tgtEl>
                                          <p:spTgt spid="6">
                                            <p:txEl>
                                              <p:pRg st="8" end="8"/>
                                            </p:txEl>
                                          </p:spTgt>
                                        </p:tgtEl>
                                        <p:attrNameLst>
                                          <p:attrName/>
                                        </p:attrNameLst>
                                      </p:cBhvr>
                                    </p:anim>
                                  </p:childTnLst>
                                </p:cTn>
                              </p:par>
                              <p:par>
                                <p:cTn id="47" presetID="24" presetClass="entr" presetSubtype="0" fill="hold" nodeType="with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anim to="" calcmode="lin" valueType="num">
                                      <p:cBhvr>
                                        <p:cTn id="49" dur="1" fill="hold"/>
                                        <p:tgtEl>
                                          <p:spTgt spid="6">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resolutedetermination.files.wordpress.com/2009/12/universal-declaration-of-human-rights.jpg"/>
          <p:cNvPicPr>
            <a:picLocks noChangeAspect="1" noChangeArrowheads="1"/>
          </p:cNvPicPr>
          <p:nvPr/>
        </p:nvPicPr>
        <p:blipFill>
          <a:blip r:embed="rId3" cstate="print">
            <a:lum bright="70000" contrast="-70000"/>
          </a:blip>
          <a:srcRect/>
          <a:stretch>
            <a:fillRect/>
          </a:stretch>
        </p:blipFill>
        <p:spPr bwMode="auto">
          <a:xfrm>
            <a:off x="0" y="0"/>
            <a:ext cx="9144000" cy="6861243"/>
          </a:xfrm>
          <a:prstGeom prst="rect">
            <a:avLst/>
          </a:prstGeom>
          <a:noFill/>
        </p:spPr>
      </p:pic>
      <p:sp>
        <p:nvSpPr>
          <p:cNvPr id="2" name="Title 1"/>
          <p:cNvSpPr>
            <a:spLocks noGrp="1"/>
          </p:cNvSpPr>
          <p:nvPr>
            <p:ph type="title"/>
          </p:nvPr>
        </p:nvSpPr>
        <p:spPr>
          <a:xfrm>
            <a:off x="0" y="228600"/>
            <a:ext cx="9144000" cy="563562"/>
          </a:xfrm>
        </p:spPr>
        <p:txBody>
          <a:bodyPr>
            <a:normAutofit/>
          </a:bodyPr>
          <a:lstStyle/>
          <a:p>
            <a:r>
              <a:rPr lang="en-US" sz="2000" b="1" dirty="0" smtClean="0">
                <a:solidFill>
                  <a:srgbClr val="C00000"/>
                </a:solidFill>
                <a:latin typeface="Times New Roman" pitchFamily="18" charset="0"/>
                <a:cs typeface="Times New Roman" pitchFamily="18" charset="0"/>
              </a:rPr>
              <a:t>20</a:t>
            </a:r>
            <a:r>
              <a:rPr lang="en-US" sz="2000" b="1" baseline="30000" dirty="0" smtClean="0">
                <a:solidFill>
                  <a:srgbClr val="C00000"/>
                </a:solidFill>
                <a:latin typeface="Times New Roman" pitchFamily="18" charset="0"/>
                <a:cs typeface="Times New Roman" pitchFamily="18" charset="0"/>
              </a:rPr>
              <a:t>th</a:t>
            </a:r>
            <a:r>
              <a:rPr lang="en-US" sz="2000" b="1" dirty="0" smtClean="0">
                <a:solidFill>
                  <a:srgbClr val="C00000"/>
                </a:solidFill>
                <a:latin typeface="Times New Roman" pitchFamily="18" charset="0"/>
                <a:cs typeface="Times New Roman" pitchFamily="18" charset="0"/>
              </a:rPr>
              <a:t> Century Human Rights</a:t>
            </a:r>
            <a:endParaRPr lang="en-US" sz="2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1"/>
            <a:ext cx="9144000" cy="2209799"/>
          </a:xfrm>
          <a:noFill/>
        </p:spPr>
        <p:txBody>
          <a:bodyPr>
            <a:normAutofit/>
          </a:bodyPr>
          <a:lstStyle/>
          <a:p>
            <a:pPr algn="ctr">
              <a:buNone/>
            </a:pPr>
            <a:r>
              <a:rPr lang="en-US" sz="1800" b="1" dirty="0" smtClean="0">
                <a:latin typeface="Times New Roman" pitchFamily="18" charset="0"/>
                <a:cs typeface="Times New Roman" pitchFamily="18" charset="0"/>
              </a:rPr>
              <a:t>Several documents outlining human rights have been created</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The goal: to encourage the universal recognition of human rights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One of the most recent attempts (OK, 1948 ) to outline the rights to which all people are </a:t>
            </a:r>
          </a:p>
          <a:p>
            <a:pPr algn="ctr">
              <a:buNone/>
            </a:pPr>
            <a:r>
              <a:rPr lang="en-US" sz="1800" b="1" dirty="0" smtClean="0">
                <a:latin typeface="Times New Roman" pitchFamily="18" charset="0"/>
                <a:cs typeface="Times New Roman" pitchFamily="18" charset="0"/>
              </a:rPr>
              <a:t>entitled: </a:t>
            </a:r>
            <a:r>
              <a:rPr lang="en-US" sz="1800" b="1" i="1" dirty="0" smtClean="0">
                <a:latin typeface="Times New Roman" pitchFamily="18" charset="0"/>
                <a:cs typeface="Times New Roman" pitchFamily="18" charset="0"/>
              </a:rPr>
              <a:t>The UN Declaration of Human Rights</a:t>
            </a:r>
          </a:p>
        </p:txBody>
      </p:sp>
      <p:sp>
        <p:nvSpPr>
          <p:cNvPr id="4" name="Rectangle 3"/>
          <p:cNvSpPr/>
          <p:nvPr/>
        </p:nvSpPr>
        <p:spPr>
          <a:xfrm>
            <a:off x="3352801" y="5638800"/>
            <a:ext cx="2590800" cy="461665"/>
          </a:xfrm>
          <a:prstGeom prst="rect">
            <a:avLst/>
          </a:prstGeom>
        </p:spPr>
        <p:txBody>
          <a:bodyPr wrap="square">
            <a:spAutoFit/>
          </a:bodyPr>
          <a:lstStyle/>
          <a:p>
            <a:pPr algn="ctr">
              <a:buNone/>
            </a:pPr>
            <a:r>
              <a:rPr lang="en-US" sz="1200" b="1" dirty="0" smtClean="0">
                <a:latin typeface="Times New Roman" pitchFamily="18" charset="0"/>
                <a:cs typeface="Times New Roman" pitchFamily="18" charset="0"/>
              </a:rPr>
              <a:t>Declaration of Human Rights</a:t>
            </a:r>
          </a:p>
          <a:p>
            <a:pPr algn="ctr">
              <a:buNone/>
            </a:pPr>
            <a:r>
              <a:rPr lang="en-US" sz="1200" b="1" dirty="0" smtClean="0">
                <a:latin typeface="Times New Roman" pitchFamily="18" charset="0"/>
                <a:cs typeface="Times New Roman" pitchFamily="18" charset="0"/>
              </a:rPr>
              <a:t>4:30</a:t>
            </a:r>
            <a:endParaRPr lang="en-US" sz="1200" b="1" dirty="0" smtClean="0">
              <a:latin typeface="Times New Roman" pitchFamily="18" charset="0"/>
              <a:cs typeface="Times New Roman" pitchFamily="18" charset="0"/>
              <a:hlinkClick r:id="rId4"/>
            </a:endParaRPr>
          </a:p>
        </p:txBody>
      </p:sp>
      <p:pic>
        <p:nvPicPr>
          <p:cNvPr id="5" name="UN Universal Human Rights.WMV">
            <a:hlinkClick r:id="" action="ppaction://media"/>
          </p:cNvPr>
          <p:cNvPicPr>
            <a:picLocks noRot="1" noChangeAspect="1"/>
          </p:cNvPicPr>
          <p:nvPr>
            <a:videoFile r:link="rId1"/>
          </p:nvPr>
        </p:nvPicPr>
        <p:blipFill>
          <a:blip r:embed="rId5" cstate="print"/>
          <a:stretch>
            <a:fillRect/>
          </a:stretch>
        </p:blipFill>
        <p:spPr>
          <a:xfrm>
            <a:off x="3276600" y="4114800"/>
            <a:ext cx="2743200" cy="1543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childTnLst>
                          </p:cTn>
                        </p:par>
                        <p:par>
                          <p:cTn id="26" fill="hold">
                            <p:stCondLst>
                              <p:cond delay="0"/>
                            </p:stCondLst>
                            <p:childTnLst>
                              <p:par>
                                <p:cTn id="27" presetID="24" presetClass="entr" presetSubtype="0" fill="hold" nodeType="afterEffect">
                                  <p:stCondLst>
                                    <p:cond delay="5000"/>
                                  </p:stCondLst>
                                  <p:childTnLst>
                                    <p:set>
                                      <p:cBhvr>
                                        <p:cTn id="28" dur="1" fill="hold">
                                          <p:stCondLst>
                                            <p:cond delay="0"/>
                                          </p:stCondLst>
                                        </p:cTn>
                                        <p:tgtEl>
                                          <p:spTgt spid="5"/>
                                        </p:tgtEl>
                                        <p:attrNameLst>
                                          <p:attrName>style.visibility</p:attrName>
                                        </p:attrNameLst>
                                      </p:cBhvr>
                                      <p:to>
                                        <p:strVal val="visible"/>
                                      </p:to>
                                    </p:set>
                                    <p:anim to="" calcmode="lin" valueType="num">
                                      <p:cBhvr>
                                        <p:cTn id="29" dur="1" fill="hold"/>
                                        <p:tgtEl>
                                          <p:spTgt spid="5"/>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to="" calcmode="lin" valueType="num">
                                      <p:cBhvr>
                                        <p:cTn id="3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3"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omenofcaliber.files.wordpress.com/2009/07/human-rights-every-human-has-rights.jpg"/>
          <p:cNvPicPr>
            <a:picLocks noChangeAspect="1" noChangeArrowheads="1"/>
          </p:cNvPicPr>
          <p:nvPr/>
        </p:nvPicPr>
        <p:blipFill>
          <a:blip r:embed="rId2" cstate="print">
            <a:lum bright="70000" contrast="-70000"/>
          </a:blip>
          <a:srcRect/>
          <a:stretch>
            <a:fillRect/>
          </a:stretch>
        </p:blipFill>
        <p:spPr bwMode="auto">
          <a:xfrm>
            <a:off x="1752600" y="0"/>
            <a:ext cx="5470843" cy="6858000"/>
          </a:xfrm>
          <a:prstGeom prst="rect">
            <a:avLst/>
          </a:prstGeom>
          <a:noFill/>
        </p:spPr>
      </p:pic>
      <p:sp>
        <p:nvSpPr>
          <p:cNvPr id="2" name="Title 1"/>
          <p:cNvSpPr>
            <a:spLocks noGrp="1"/>
          </p:cNvSpPr>
          <p:nvPr>
            <p:ph type="title"/>
          </p:nvPr>
        </p:nvSpPr>
        <p:spPr>
          <a:xfrm>
            <a:off x="0" y="243840"/>
            <a:ext cx="9144000" cy="975360"/>
          </a:xfrm>
        </p:spPr>
        <p:txBody>
          <a:bodyPr>
            <a:noAutofit/>
          </a:bodyPr>
          <a:lstStyle/>
          <a:p>
            <a:r>
              <a:rPr lang="en-US" sz="2400" b="1" dirty="0" smtClean="0">
                <a:solidFill>
                  <a:srgbClr val="C00000"/>
                </a:solidFill>
                <a:latin typeface="Times New Roman" pitchFamily="18" charset="0"/>
                <a:cs typeface="Times New Roman" pitchFamily="18" charset="0"/>
              </a:rPr>
              <a:t>Despite the long history of human rights and their place in the political culture of countries and supranational organizations …</a:t>
            </a:r>
            <a:endParaRPr lang="en-US" sz="2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2438401"/>
            <a:ext cx="9144000" cy="2133600"/>
          </a:xfrm>
        </p:spPr>
        <p:txBody>
          <a:bodyPr>
            <a:normAutofit/>
          </a:bodyPr>
          <a:lstStyle/>
          <a:p>
            <a:pPr algn="ctr">
              <a:buNone/>
            </a:pPr>
            <a:r>
              <a:rPr lang="en-US" sz="1800" b="1" dirty="0" smtClean="0">
                <a:latin typeface="Times New Roman" pitchFamily="18" charset="0"/>
                <a:cs typeface="Times New Roman" pitchFamily="18" charset="0"/>
              </a:rPr>
              <a:t> A common understanding of human rights does not exist; remains contested</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Why?</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Our understanding of rights in “The West” is based on Western </a:t>
            </a:r>
            <a:r>
              <a:rPr lang="en-US" sz="1800" b="1" dirty="0" err="1" smtClean="0">
                <a:latin typeface="Times New Roman" pitchFamily="18" charset="0"/>
                <a:cs typeface="Times New Roman" pitchFamily="18" charset="0"/>
              </a:rPr>
              <a:t>Philosophes</a:t>
            </a:r>
            <a:r>
              <a:rPr lang="en-US" sz="1800" b="1" dirty="0" smtClean="0">
                <a:latin typeface="Times New Roman" pitchFamily="18" charset="0"/>
                <a:cs typeface="Times New Roman" pitchFamily="18" charset="0"/>
              </a:rPr>
              <a:t> and values that </a:t>
            </a:r>
          </a:p>
          <a:p>
            <a:pPr algn="ctr">
              <a:buNone/>
            </a:pPr>
            <a:r>
              <a:rPr lang="en-US" sz="1800" b="1" dirty="0" smtClean="0">
                <a:latin typeface="Times New Roman" pitchFamily="18" charset="0"/>
                <a:cs typeface="Times New Roman" pitchFamily="18" charset="0"/>
              </a:rPr>
              <a:t>are not necessarily applicable in other countries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to="" calcmode="lin" valueType="num">
                                      <p:cBhvr>
                                        <p:cTn id="20" dur="1" fill="hold"/>
                                        <p:tgtEl>
                                          <p:spTgt spid="3">
                                            <p:txEl>
                                              <p:pRg st="4" end="4"/>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to="" calcmode="lin" valueType="num">
                                      <p:cBhvr>
                                        <p:cTn id="23"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greenpack.rec.org/citizens_rights/images/citizens_rights.jpg"/>
          <p:cNvPicPr>
            <a:picLocks noChangeAspect="1" noChangeArrowheads="1"/>
          </p:cNvPicPr>
          <p:nvPr/>
        </p:nvPicPr>
        <p:blipFill>
          <a:blip r:embed="rId2" cstate="print">
            <a:lum bright="70000" contrast="-70000"/>
          </a:blip>
          <a:srcRect/>
          <a:stretch>
            <a:fillRect/>
          </a:stretch>
        </p:blipFill>
        <p:spPr bwMode="auto">
          <a:xfrm>
            <a:off x="1143000" y="0"/>
            <a:ext cx="7010400" cy="6858000"/>
          </a:xfrm>
          <a:prstGeom prst="rect">
            <a:avLst/>
          </a:prstGeom>
          <a:noFill/>
        </p:spPr>
      </p:pic>
      <p:sp>
        <p:nvSpPr>
          <p:cNvPr id="2" name="Title 1"/>
          <p:cNvSpPr>
            <a:spLocks noGrp="1"/>
          </p:cNvSpPr>
          <p:nvPr>
            <p:ph type="title"/>
          </p:nvPr>
        </p:nvSpPr>
        <p:spPr>
          <a:xfrm>
            <a:off x="0" y="198438"/>
            <a:ext cx="9144000" cy="639762"/>
          </a:xfrm>
        </p:spPr>
        <p:txBody>
          <a:bodyPr>
            <a:normAutofit/>
          </a:bodyPr>
          <a:lstStyle/>
          <a:p>
            <a:r>
              <a:rPr lang="en-CA" sz="2800" b="1" dirty="0" smtClean="0">
                <a:solidFill>
                  <a:schemeClr val="accent5">
                    <a:lumMod val="50000"/>
                  </a:schemeClr>
                </a:solidFill>
                <a:latin typeface="Times New Roman" pitchFamily="18" charset="0"/>
                <a:cs typeface="Times New Roman" pitchFamily="18" charset="0"/>
              </a:rPr>
              <a:t>The Rights, Roles, and Responsibilities of Citizens</a:t>
            </a:r>
            <a:endParaRPr lang="en-CA" sz="2800" b="1" dirty="0">
              <a:solidFill>
                <a:schemeClr val="accent5">
                  <a:lumMod val="50000"/>
                </a:schemeClr>
              </a:solidFill>
              <a:latin typeface="Times New Roman" pitchFamily="18" charset="0"/>
              <a:cs typeface="Times New Roman" pitchFamily="18" charset="0"/>
            </a:endParaRPr>
          </a:p>
        </p:txBody>
      </p:sp>
      <p:sp>
        <p:nvSpPr>
          <p:cNvPr id="5" name="Rectangle 4"/>
          <p:cNvSpPr/>
          <p:nvPr/>
        </p:nvSpPr>
        <p:spPr>
          <a:xfrm>
            <a:off x="0" y="9906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pages 461 to page 466</a:t>
            </a:r>
          </a:p>
        </p:txBody>
      </p:sp>
      <p:sp>
        <p:nvSpPr>
          <p:cNvPr id="9" name="Rectangle 8"/>
          <p:cNvSpPr/>
          <p:nvPr/>
        </p:nvSpPr>
        <p:spPr>
          <a:xfrm>
            <a:off x="0" y="6248400"/>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When done complete #2 - #11 of the handout: </a:t>
            </a:r>
            <a:r>
              <a:rPr lang="en-US" sz="1600" b="1" i="1" dirty="0" smtClean="0">
                <a:solidFill>
                  <a:srgbClr val="002060"/>
                </a:solidFill>
                <a:latin typeface="Times New Roman" pitchFamily="18" charset="0"/>
                <a:cs typeface="Times New Roman" pitchFamily="18" charset="0"/>
              </a:rPr>
              <a:t>Understanding of Rights, Roles, and Responsibilities</a:t>
            </a:r>
          </a:p>
        </p:txBody>
      </p:sp>
      <p:sp>
        <p:nvSpPr>
          <p:cNvPr id="10" name="Rectangle 9"/>
          <p:cNvSpPr/>
          <p:nvPr/>
        </p:nvSpPr>
        <p:spPr>
          <a:xfrm>
            <a:off x="0" y="3669268"/>
            <a:ext cx="9144000" cy="369332"/>
          </a:xfrm>
          <a:prstGeom prst="rect">
            <a:avLst/>
          </a:prstGeom>
        </p:spPr>
        <p:txBody>
          <a:bodyPr wrap="square">
            <a:spAutoFit/>
          </a:bodyPr>
          <a:lstStyle/>
          <a:p>
            <a:pPr algn="ctr"/>
            <a:r>
              <a:rPr lang="en-US" b="1" dirty="0" smtClean="0">
                <a:solidFill>
                  <a:srgbClr val="C00000"/>
                </a:solidFill>
                <a:latin typeface="Times New Roman" pitchFamily="18" charset="0"/>
                <a:cs typeface="Times New Roman" pitchFamily="18" charset="0"/>
              </a:rPr>
              <a:t>Review</a:t>
            </a:r>
            <a:endParaRPr lang="en-US" sz="1600" b="1" i="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to="" calcmode="lin" valueType="num">
                                      <p:cBhvr>
                                        <p:cTn id="18"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sciencecastle.com/sc/app/webroot/img/articles/113.jpg"/>
          <p:cNvPicPr>
            <a:picLocks noChangeAspect="1" noChangeArrowheads="1"/>
          </p:cNvPicPr>
          <p:nvPr/>
        </p:nvPicPr>
        <p:blipFill>
          <a:blip r:embed="rId3" cstate="print">
            <a:lum bright="70000" contrast="-70000"/>
          </a:blip>
          <a:srcRect/>
          <a:stretch>
            <a:fillRect/>
          </a:stretch>
        </p:blipFill>
        <p:spPr bwMode="auto">
          <a:xfrm>
            <a:off x="0" y="0"/>
            <a:ext cx="9137020" cy="6858000"/>
          </a:xfrm>
          <a:prstGeom prst="rect">
            <a:avLst/>
          </a:prstGeom>
          <a:noFill/>
        </p:spPr>
      </p:pic>
      <p:sp>
        <p:nvSpPr>
          <p:cNvPr id="2" name="Title 1"/>
          <p:cNvSpPr>
            <a:spLocks noGrp="1"/>
          </p:cNvSpPr>
          <p:nvPr>
            <p:ph type="title"/>
          </p:nvPr>
        </p:nvSpPr>
        <p:spPr>
          <a:xfrm>
            <a:off x="0" y="198438"/>
            <a:ext cx="9144000" cy="639762"/>
          </a:xfrm>
        </p:spPr>
        <p:txBody>
          <a:bodyPr>
            <a:normAutofit/>
          </a:bodyPr>
          <a:lstStyle/>
          <a:p>
            <a:r>
              <a:rPr lang="en-CA" sz="2800" b="1" dirty="0" smtClean="0">
                <a:solidFill>
                  <a:schemeClr val="accent5">
                    <a:lumMod val="50000"/>
                  </a:schemeClr>
                </a:solidFill>
                <a:latin typeface="Times New Roman" pitchFamily="18" charset="0"/>
                <a:cs typeface="Times New Roman" pitchFamily="18" charset="0"/>
              </a:rPr>
              <a:t>Natural Disasters and World Responses</a:t>
            </a:r>
            <a:endParaRPr lang="en-CA" sz="2800" b="1" dirty="0">
              <a:solidFill>
                <a:schemeClr val="accent5">
                  <a:lumMod val="50000"/>
                </a:schemeClr>
              </a:solidFill>
              <a:latin typeface="Times New Roman" pitchFamily="18" charset="0"/>
              <a:cs typeface="Times New Roman" pitchFamily="18" charset="0"/>
            </a:endParaRPr>
          </a:p>
        </p:txBody>
      </p:sp>
      <p:sp>
        <p:nvSpPr>
          <p:cNvPr id="5" name="Rectangle 4"/>
          <p:cNvSpPr/>
          <p:nvPr/>
        </p:nvSpPr>
        <p:spPr>
          <a:xfrm>
            <a:off x="0" y="9906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pages 466 to page 468</a:t>
            </a:r>
          </a:p>
        </p:txBody>
      </p:sp>
      <p:sp>
        <p:nvSpPr>
          <p:cNvPr id="9" name="Rectangle 8"/>
          <p:cNvSpPr/>
          <p:nvPr/>
        </p:nvSpPr>
        <p:spPr>
          <a:xfrm>
            <a:off x="0" y="6248400"/>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When done complete #12 - #14 of the handout</a:t>
            </a:r>
            <a:r>
              <a:rPr lang="en-US" sz="1500" b="1" dirty="0" smtClean="0">
                <a:solidFill>
                  <a:srgbClr val="002060"/>
                </a:solidFill>
                <a:latin typeface="Times New Roman" pitchFamily="18" charset="0"/>
                <a:cs typeface="Times New Roman" pitchFamily="18" charset="0"/>
              </a:rPr>
              <a:t>: </a:t>
            </a:r>
            <a:r>
              <a:rPr lang="en-US" sz="1500" b="1" i="1" dirty="0" smtClean="0">
                <a:solidFill>
                  <a:srgbClr val="002060"/>
                </a:solidFill>
                <a:latin typeface="Times New Roman" pitchFamily="18" charset="0"/>
                <a:cs typeface="Times New Roman" pitchFamily="18" charset="0"/>
              </a:rPr>
              <a:t>Understanding of Rights, Roles, and Responsibilities</a:t>
            </a:r>
          </a:p>
        </p:txBody>
      </p:sp>
      <p:sp>
        <p:nvSpPr>
          <p:cNvPr id="10" name="Rectangle 9"/>
          <p:cNvSpPr/>
          <p:nvPr/>
        </p:nvSpPr>
        <p:spPr>
          <a:xfrm>
            <a:off x="0" y="5029200"/>
            <a:ext cx="9144000" cy="369332"/>
          </a:xfrm>
          <a:prstGeom prst="rect">
            <a:avLst/>
          </a:prstGeom>
        </p:spPr>
        <p:txBody>
          <a:bodyPr wrap="square">
            <a:spAutoFit/>
          </a:bodyPr>
          <a:lstStyle/>
          <a:p>
            <a:pPr algn="ctr"/>
            <a:r>
              <a:rPr lang="en-US" b="1" dirty="0" smtClean="0">
                <a:solidFill>
                  <a:srgbClr val="C00000"/>
                </a:solidFill>
                <a:latin typeface="Times New Roman" pitchFamily="18" charset="0"/>
                <a:cs typeface="Times New Roman" pitchFamily="18" charset="0"/>
              </a:rPr>
              <a:t>Review</a:t>
            </a:r>
            <a:endParaRPr lang="en-US" sz="1600" b="1" i="1" dirty="0" smtClean="0">
              <a:solidFill>
                <a:srgbClr val="C00000"/>
              </a:solidFill>
              <a:latin typeface="Times New Roman" pitchFamily="18" charset="0"/>
              <a:cs typeface="Times New Roman" pitchFamily="18" charset="0"/>
            </a:endParaRPr>
          </a:p>
        </p:txBody>
      </p:sp>
      <p:sp>
        <p:nvSpPr>
          <p:cNvPr id="8" name="Rectangle 7"/>
          <p:cNvSpPr/>
          <p:nvPr/>
        </p:nvSpPr>
        <p:spPr>
          <a:xfrm>
            <a:off x="3581400" y="3886200"/>
            <a:ext cx="1981200" cy="830997"/>
          </a:xfrm>
          <a:prstGeom prst="rect">
            <a:avLst/>
          </a:prstGeom>
        </p:spPr>
        <p:txBody>
          <a:bodyPr wrap="square">
            <a:spAutoFit/>
          </a:bodyPr>
          <a:lstStyle/>
          <a:p>
            <a:pPr algn="ctr">
              <a:buNone/>
            </a:pPr>
            <a:r>
              <a:rPr lang="en-CA" sz="1200" b="1" dirty="0" smtClean="0">
                <a:latin typeface="Times New Roman" pitchFamily="18" charset="0"/>
                <a:cs typeface="Times New Roman" pitchFamily="18" charset="0"/>
              </a:rPr>
              <a:t>Millions still suffer in Burma due to blocked aid 1 month after Cyclone </a:t>
            </a:r>
          </a:p>
          <a:p>
            <a:pPr algn="ctr">
              <a:buNone/>
            </a:pPr>
            <a:r>
              <a:rPr lang="en-US" sz="1200" b="1" dirty="0" smtClean="0">
                <a:latin typeface="Times New Roman" pitchFamily="18" charset="0"/>
                <a:cs typeface="Times New Roman" pitchFamily="18" charset="0"/>
              </a:rPr>
              <a:t>6:30</a:t>
            </a:r>
            <a:endParaRPr lang="en-US" sz="1200" b="1" dirty="0" smtClean="0">
              <a:latin typeface="Times New Roman" pitchFamily="18" charset="0"/>
              <a:cs typeface="Times New Roman" pitchFamily="18" charset="0"/>
              <a:hlinkClick r:id="rId4"/>
            </a:endParaRPr>
          </a:p>
        </p:txBody>
      </p:sp>
      <p:pic>
        <p:nvPicPr>
          <p:cNvPr id="11" name="Burma to block aid.wmv">
            <a:hlinkClick r:id="" action="ppaction://media"/>
          </p:cNvPr>
          <p:cNvPicPr>
            <a:picLocks noRot="1" noChangeAspect="1"/>
          </p:cNvPicPr>
          <p:nvPr>
            <a:videoFile r:link="rId1"/>
          </p:nvPr>
        </p:nvPicPr>
        <p:blipFill>
          <a:blip r:embed="rId5" cstate="print"/>
          <a:stretch>
            <a:fillRect/>
          </a:stretch>
        </p:blipFill>
        <p:spPr>
          <a:xfrm>
            <a:off x="3352800" y="2438400"/>
            <a:ext cx="2362200" cy="1368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to="" calcmode="lin" valueType="num">
                                      <p:cBhvr>
                                        <p:cTn id="18" dur="1" fill="hold"/>
                                        <p:tgtEl>
                                          <p:spTgt spid="10"/>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1" fill="hold"/>
                                        <p:tgtEl>
                                          <p:spTgt spid="8"/>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to="" calcmode="lin" valueType="num">
                                      <p:cBhvr>
                                        <p:cTn id="26"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7" fill="hold" display="0">
                  <p:stCondLst>
                    <p:cond delay="indefinite"/>
                  </p:stCondLst>
                  <p:endCondLst>
                    <p:cond evt="onNext" delay="0">
                      <p:tgtEl>
                        <p:sldTgt/>
                      </p:tgtEl>
                    </p:cond>
                    <p:cond evt="onPrev" delay="0">
                      <p:tgtEl>
                        <p:sldTgt/>
                      </p:tgtEl>
                    </p:cond>
                  </p:endCondLst>
                </p:cTn>
                <p:tgtEl>
                  <p:spTgt spid="11"/>
                </p:tgtEl>
              </p:cMediaNode>
            </p:video>
          </p:childTnLst>
        </p:cTn>
      </p:par>
    </p:tnLst>
    <p:bldLst>
      <p:bldP spid="2" grpId="0"/>
      <p:bldP spid="9" grpId="0"/>
      <p:bldP spid="10"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thesituationist.files.wordpress.com/2007/06/iraq-war-life-magazine.jpg"/>
          <p:cNvPicPr>
            <a:picLocks noChangeAspect="1" noChangeArrowheads="1"/>
          </p:cNvPicPr>
          <p:nvPr/>
        </p:nvPicPr>
        <p:blipFill>
          <a:blip r:embed="rId3" cstate="print">
            <a:lum bright="70000" contrast="-70000"/>
          </a:blip>
          <a:srcRect/>
          <a:stretch>
            <a:fillRect/>
          </a:stretch>
        </p:blipFill>
        <p:spPr bwMode="auto">
          <a:xfrm>
            <a:off x="0" y="381000"/>
            <a:ext cx="9144000" cy="6172200"/>
          </a:xfrm>
          <a:prstGeom prst="rect">
            <a:avLst/>
          </a:prstGeom>
          <a:noFill/>
        </p:spPr>
      </p:pic>
      <p:sp>
        <p:nvSpPr>
          <p:cNvPr id="2" name="Title 1"/>
          <p:cNvSpPr>
            <a:spLocks noGrp="1"/>
          </p:cNvSpPr>
          <p:nvPr>
            <p:ph type="title"/>
          </p:nvPr>
        </p:nvSpPr>
        <p:spPr>
          <a:xfrm>
            <a:off x="0" y="198438"/>
            <a:ext cx="9144000" cy="639762"/>
          </a:xfrm>
        </p:spPr>
        <p:txBody>
          <a:bodyPr>
            <a:normAutofit/>
          </a:bodyPr>
          <a:lstStyle/>
          <a:p>
            <a:r>
              <a:rPr lang="en-CA" sz="2800" b="1" dirty="0" smtClean="0">
                <a:solidFill>
                  <a:schemeClr val="accent5">
                    <a:lumMod val="50000"/>
                  </a:schemeClr>
                </a:solidFill>
                <a:latin typeface="Times New Roman" pitchFamily="18" charset="0"/>
                <a:cs typeface="Times New Roman" pitchFamily="18" charset="0"/>
              </a:rPr>
              <a:t>The Call To War</a:t>
            </a:r>
            <a:endParaRPr lang="en-CA" sz="2800" b="1" dirty="0">
              <a:solidFill>
                <a:schemeClr val="accent5">
                  <a:lumMod val="50000"/>
                </a:schemeClr>
              </a:solidFill>
              <a:latin typeface="Times New Roman" pitchFamily="18" charset="0"/>
              <a:cs typeface="Times New Roman" pitchFamily="18" charset="0"/>
            </a:endParaRPr>
          </a:p>
        </p:txBody>
      </p:sp>
      <p:sp>
        <p:nvSpPr>
          <p:cNvPr id="5" name="Rectangle 4"/>
          <p:cNvSpPr/>
          <p:nvPr/>
        </p:nvSpPr>
        <p:spPr>
          <a:xfrm>
            <a:off x="0" y="9906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pages 469 to page 472</a:t>
            </a:r>
          </a:p>
        </p:txBody>
      </p:sp>
      <p:sp>
        <p:nvSpPr>
          <p:cNvPr id="10" name="Rectangle 9"/>
          <p:cNvSpPr/>
          <p:nvPr/>
        </p:nvSpPr>
        <p:spPr>
          <a:xfrm>
            <a:off x="0" y="4267200"/>
            <a:ext cx="9144000" cy="369332"/>
          </a:xfrm>
          <a:prstGeom prst="rect">
            <a:avLst/>
          </a:prstGeom>
        </p:spPr>
        <p:txBody>
          <a:bodyPr wrap="square">
            <a:spAutoFit/>
          </a:bodyPr>
          <a:lstStyle/>
          <a:p>
            <a:pPr algn="ctr"/>
            <a:r>
              <a:rPr lang="en-US" b="1" dirty="0" smtClean="0">
                <a:solidFill>
                  <a:srgbClr val="C00000"/>
                </a:solidFill>
                <a:latin typeface="Times New Roman" pitchFamily="18" charset="0"/>
                <a:cs typeface="Times New Roman" pitchFamily="18" charset="0"/>
              </a:rPr>
              <a:t>Review</a:t>
            </a:r>
            <a:endParaRPr lang="en-US" sz="1600" b="1" i="1" dirty="0" smtClean="0">
              <a:solidFill>
                <a:srgbClr val="C00000"/>
              </a:solidFill>
              <a:latin typeface="Times New Roman" pitchFamily="18" charset="0"/>
              <a:cs typeface="Times New Roman" pitchFamily="18" charset="0"/>
            </a:endParaRPr>
          </a:p>
        </p:txBody>
      </p:sp>
      <p:sp>
        <p:nvSpPr>
          <p:cNvPr id="7" name="Rectangle 6"/>
          <p:cNvSpPr/>
          <p:nvPr/>
        </p:nvSpPr>
        <p:spPr>
          <a:xfrm>
            <a:off x="0" y="5181600"/>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When done complete #15 - #17 of the handout</a:t>
            </a:r>
            <a:r>
              <a:rPr lang="en-US" sz="1500" b="1" dirty="0" smtClean="0">
                <a:solidFill>
                  <a:srgbClr val="002060"/>
                </a:solidFill>
                <a:latin typeface="Times New Roman" pitchFamily="18" charset="0"/>
                <a:cs typeface="Times New Roman" pitchFamily="18" charset="0"/>
              </a:rPr>
              <a:t>: </a:t>
            </a:r>
            <a:r>
              <a:rPr lang="en-US" sz="1500" b="1" i="1" dirty="0" smtClean="0">
                <a:solidFill>
                  <a:srgbClr val="002060"/>
                </a:solidFill>
                <a:latin typeface="Times New Roman" pitchFamily="18" charset="0"/>
                <a:cs typeface="Times New Roman" pitchFamily="18" charset="0"/>
              </a:rPr>
              <a:t>Understanding of Rights, Roles, and Responsibilities</a:t>
            </a:r>
          </a:p>
        </p:txBody>
      </p:sp>
      <p:sp>
        <p:nvSpPr>
          <p:cNvPr id="11" name="Rectangle 10"/>
          <p:cNvSpPr/>
          <p:nvPr/>
        </p:nvSpPr>
        <p:spPr>
          <a:xfrm>
            <a:off x="3352800" y="3352800"/>
            <a:ext cx="2438400" cy="646331"/>
          </a:xfrm>
          <a:prstGeom prst="rect">
            <a:avLst/>
          </a:prstGeom>
        </p:spPr>
        <p:txBody>
          <a:bodyPr wrap="square">
            <a:spAutoFit/>
          </a:bodyPr>
          <a:lstStyle/>
          <a:p>
            <a:pPr algn="ctr">
              <a:buNone/>
            </a:pPr>
            <a:r>
              <a:rPr lang="en-CA" sz="1200" b="1" dirty="0" smtClean="0">
                <a:latin typeface="Times New Roman" pitchFamily="18" charset="0"/>
                <a:cs typeface="Times New Roman" pitchFamily="18" charset="0"/>
              </a:rPr>
              <a:t>Sgt. Corey Glass appeals to Prime Minister Harper for asylum </a:t>
            </a:r>
          </a:p>
          <a:p>
            <a:pPr algn="ctr">
              <a:buNone/>
            </a:pPr>
            <a:r>
              <a:rPr lang="en-US" sz="1200" b="1" dirty="0" smtClean="0">
                <a:latin typeface="Times New Roman" pitchFamily="18" charset="0"/>
                <a:cs typeface="Times New Roman" pitchFamily="18" charset="0"/>
              </a:rPr>
              <a:t>1:00</a:t>
            </a:r>
            <a:endParaRPr lang="en-US" sz="1200" b="1" dirty="0" smtClean="0">
              <a:latin typeface="Times New Roman" pitchFamily="18" charset="0"/>
              <a:cs typeface="Times New Roman" pitchFamily="18" charset="0"/>
              <a:hlinkClick r:id="rId4"/>
            </a:endParaRPr>
          </a:p>
        </p:txBody>
      </p:sp>
      <p:sp>
        <p:nvSpPr>
          <p:cNvPr id="12" name="Rectangle 11"/>
          <p:cNvSpPr/>
          <p:nvPr/>
        </p:nvSpPr>
        <p:spPr>
          <a:xfrm>
            <a:off x="0" y="6031468"/>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Complete #1 on page 474</a:t>
            </a:r>
            <a:endParaRPr lang="en-US" sz="1500" b="1" i="1" dirty="0" smtClean="0">
              <a:latin typeface="Times New Roman" pitchFamily="18" charset="0"/>
              <a:cs typeface="Times New Roman" pitchFamily="18" charset="0"/>
            </a:endParaRPr>
          </a:p>
        </p:txBody>
      </p:sp>
      <p:pic>
        <p:nvPicPr>
          <p:cNvPr id="9" name="Sgt. Corey Glass.wmv">
            <a:hlinkClick r:id="" action="ppaction://media"/>
          </p:cNvPr>
          <p:cNvPicPr>
            <a:picLocks noRot="1" noChangeAspect="1"/>
          </p:cNvPicPr>
          <p:nvPr>
            <a:videoFile r:link="rId1"/>
          </p:nvPr>
        </p:nvPicPr>
        <p:blipFill>
          <a:blip r:embed="rId5" cstate="print"/>
          <a:stretch>
            <a:fillRect/>
          </a:stretch>
        </p:blipFill>
        <p:spPr>
          <a:xfrm>
            <a:off x="3505200" y="1676400"/>
            <a:ext cx="21336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to="" calcmode="lin" valueType="num">
                                      <p:cBhvr>
                                        <p:cTn id="18" dur="1" fill="hold"/>
                                        <p:tgtEl>
                                          <p:spTgt spid="10"/>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to="" calcmode="lin" valueType="num">
                                      <p:cBhvr>
                                        <p:cTn id="23" dur="1" fill="hold"/>
                                        <p:tgtEl>
                                          <p:spTgt spid="11"/>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to="" calcmode="lin" valueType="num">
                                      <p:cBhvr>
                                        <p:cTn id="26" dur="1" fill="hold"/>
                                        <p:tgtEl>
                                          <p:spTgt spid="9"/>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to="" calcmode="lin" valueType="num">
                                      <p:cBhvr>
                                        <p:cTn id="31"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2"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2" grpId="0"/>
      <p:bldP spid="7"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3000">
              <a:srgbClr val="00B050"/>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838200" y="1371600"/>
            <a:ext cx="5759910" cy="830997"/>
          </a:xfrm>
          <a:prstGeom prst="rect">
            <a:avLst/>
          </a:prstGeom>
          <a:noFill/>
        </p:spPr>
        <p:txBody>
          <a:bodyPr wrap="none" rtlCol="0">
            <a:spAutoFit/>
          </a:bodyPr>
          <a:lstStyle/>
          <a:p>
            <a:r>
              <a:rPr lang="en-US" sz="4800" dirty="0" smtClean="0">
                <a:latin typeface="Algerian" pitchFamily="82" charset="0"/>
              </a:rPr>
              <a:t>Citizen advocacy</a:t>
            </a:r>
            <a:endParaRPr lang="en-US" sz="4800" dirty="0">
              <a:latin typeface="Algerian" pitchFamily="82" charset="0"/>
            </a:endParaRPr>
          </a:p>
        </p:txBody>
      </p:sp>
      <p:pic>
        <p:nvPicPr>
          <p:cNvPr id="5" name="Picture 4" descr="6a00e54fa1b0a1883401156f2f4920970c-250wi.jpg"/>
          <p:cNvPicPr>
            <a:picLocks noChangeAspect="1"/>
          </p:cNvPicPr>
          <p:nvPr/>
        </p:nvPicPr>
        <p:blipFill>
          <a:blip r:embed="rId2" cstate="print"/>
          <a:stretch>
            <a:fillRect/>
          </a:stretch>
        </p:blipFill>
        <p:spPr>
          <a:xfrm>
            <a:off x="5969000" y="2628900"/>
            <a:ext cx="3175000" cy="4229100"/>
          </a:xfrm>
          <a:prstGeom prst="rect">
            <a:avLst/>
          </a:prstGeom>
        </p:spPr>
      </p:pic>
      <p:sp>
        <p:nvSpPr>
          <p:cNvPr id="6" name="TextBox 5"/>
          <p:cNvSpPr txBox="1"/>
          <p:nvPr/>
        </p:nvSpPr>
        <p:spPr>
          <a:xfrm>
            <a:off x="914400" y="2743200"/>
            <a:ext cx="4038599" cy="3539430"/>
          </a:xfrm>
          <a:prstGeom prst="rect">
            <a:avLst/>
          </a:prstGeom>
          <a:noFill/>
        </p:spPr>
        <p:txBody>
          <a:bodyPr wrap="square" rtlCol="0">
            <a:spAutoFit/>
          </a:bodyPr>
          <a:lstStyle/>
          <a:p>
            <a:r>
              <a:rPr lang="en-US" sz="2800" b="1" dirty="0">
                <a:latin typeface="Times New Roman" pitchFamily="18" charset="0"/>
                <a:cs typeface="Times New Roman" pitchFamily="18" charset="0"/>
              </a:rPr>
              <a:t>A</a:t>
            </a:r>
            <a:r>
              <a:rPr lang="en-US" sz="2800" b="1" dirty="0" smtClean="0">
                <a:latin typeface="Times New Roman" pitchFamily="18" charset="0"/>
                <a:cs typeface="Times New Roman" pitchFamily="18" charset="0"/>
              </a:rPr>
              <a:t> movement to strengthen citizen action and motivation to participate in community and civic-affairs, often focuses on bringing the marginalized back into the community.</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jmecelabblog.files.wordpress.com/2009/04/citizenship.jpg"/>
          <p:cNvPicPr>
            <a:picLocks noChangeAspect="1" noChangeArrowheads="1"/>
          </p:cNvPicPr>
          <p:nvPr/>
        </p:nvPicPr>
        <p:blipFill>
          <a:blip r:embed="rId2" cstate="print">
            <a:lum bright="70000" contrast="-70000"/>
          </a:blip>
          <a:srcRect/>
          <a:stretch>
            <a:fillRect/>
          </a:stretch>
        </p:blipFill>
        <p:spPr bwMode="auto">
          <a:xfrm>
            <a:off x="0" y="0"/>
            <a:ext cx="9144000" cy="6854081"/>
          </a:xfrm>
          <a:prstGeom prst="rect">
            <a:avLst/>
          </a:prstGeom>
          <a:noFill/>
        </p:spPr>
      </p:pic>
      <p:sp>
        <p:nvSpPr>
          <p:cNvPr id="2" name="TextBox 1"/>
          <p:cNvSpPr txBox="1"/>
          <p:nvPr/>
        </p:nvSpPr>
        <p:spPr>
          <a:xfrm>
            <a:off x="2362200" y="304800"/>
            <a:ext cx="3701654" cy="830997"/>
          </a:xfrm>
          <a:prstGeom prst="rect">
            <a:avLst/>
          </a:prstGeom>
          <a:noFill/>
        </p:spPr>
        <p:txBody>
          <a:bodyPr wrap="square" rtlCol="0">
            <a:spAutoFit/>
          </a:bodyPr>
          <a:lstStyle/>
          <a:p>
            <a:r>
              <a:rPr lang="en-US" sz="4800" dirty="0" smtClean="0">
                <a:latin typeface="Algerian" pitchFamily="82" charset="0"/>
              </a:rPr>
              <a:t>citizenship</a:t>
            </a:r>
            <a:endParaRPr lang="en-US" sz="4800" dirty="0">
              <a:latin typeface="Algerian" pitchFamily="82" charset="0"/>
            </a:endParaRPr>
          </a:p>
        </p:txBody>
      </p:sp>
      <p:sp>
        <p:nvSpPr>
          <p:cNvPr id="3" name="TextBox 2"/>
          <p:cNvSpPr txBox="1"/>
          <p:nvPr/>
        </p:nvSpPr>
        <p:spPr>
          <a:xfrm>
            <a:off x="1219201" y="1676400"/>
            <a:ext cx="7010400" cy="2246769"/>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Membership by birth or naturalization in a society, community or country that entails definable rights of participants and protection, and certain responsibilities and duties to the society, community or country.</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owdensitylifestyle.com/media/uploads/2009/12/greg_mortenson.jpg"/>
          <p:cNvPicPr>
            <a:picLocks noChangeAspect="1" noChangeArrowheads="1"/>
          </p:cNvPicPr>
          <p:nvPr/>
        </p:nvPicPr>
        <p:blipFill>
          <a:blip r:embed="rId2" cstate="print">
            <a:lum bright="70000" contrast="-70000"/>
          </a:blip>
          <a:srcRect/>
          <a:stretch>
            <a:fillRect/>
          </a:stretch>
        </p:blipFill>
        <p:spPr bwMode="auto">
          <a:xfrm>
            <a:off x="0" y="304800"/>
            <a:ext cx="9159793" cy="6096000"/>
          </a:xfrm>
          <a:prstGeom prst="rect">
            <a:avLst/>
          </a:prstGeom>
          <a:noFill/>
        </p:spPr>
      </p:pic>
      <p:sp>
        <p:nvSpPr>
          <p:cNvPr id="2" name="Title 1"/>
          <p:cNvSpPr>
            <a:spLocks noGrp="1"/>
          </p:cNvSpPr>
          <p:nvPr>
            <p:ph type="title"/>
          </p:nvPr>
        </p:nvSpPr>
        <p:spPr>
          <a:xfrm>
            <a:off x="0" y="198438"/>
            <a:ext cx="9144000" cy="563562"/>
          </a:xfrm>
        </p:spPr>
        <p:txBody>
          <a:bodyPr>
            <a:normAutofit/>
          </a:bodyPr>
          <a:lstStyle/>
          <a:p>
            <a:r>
              <a:rPr lang="en-US" sz="2000" b="1" dirty="0" smtClean="0">
                <a:solidFill>
                  <a:schemeClr val="accent5">
                    <a:lumMod val="50000"/>
                  </a:schemeClr>
                </a:solidFill>
                <a:latin typeface="Times New Roman" pitchFamily="18" charset="0"/>
                <a:cs typeface="Times New Roman" pitchFamily="18" charset="0"/>
              </a:rPr>
              <a:t>Use the following sentence starts as answers to the previous questions:  </a:t>
            </a:r>
            <a:endParaRPr lang="en-US" sz="2000" b="1" dirty="0">
              <a:solidFill>
                <a:schemeClr val="accent5">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4953000"/>
          </a:xfrm>
        </p:spPr>
        <p:txBody>
          <a:bodyPr>
            <a:normAutofit/>
          </a:bodyPr>
          <a:lstStyle/>
          <a:p>
            <a:pPr algn="ctr">
              <a:buNone/>
            </a:pPr>
            <a:r>
              <a:rPr lang="en-US" sz="1800" b="1" dirty="0" smtClean="0">
                <a:solidFill>
                  <a:srgbClr val="002060"/>
                </a:solidFill>
                <a:latin typeface="Times New Roman" pitchFamily="18" charset="0"/>
                <a:cs typeface="Times New Roman" pitchFamily="18" charset="0"/>
              </a:rPr>
              <a:t>A question that I would like to ask Greg Mortenson is…</a:t>
            </a:r>
          </a:p>
          <a:p>
            <a:pPr algn="ctr">
              <a:buNone/>
            </a:pPr>
            <a:endParaRPr lang="en-US" sz="1800" b="1" dirty="0" smtClean="0">
              <a:solidFill>
                <a:srgbClr val="002060"/>
              </a:solidFill>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What most struck me about the information that I read was…</a:t>
            </a:r>
          </a:p>
          <a:p>
            <a:pPr algn="ctr">
              <a:buNone/>
            </a:pPr>
            <a:endParaRPr lang="en-US" sz="1800" b="1" dirty="0" smtClean="0">
              <a:solidFill>
                <a:srgbClr val="002060"/>
              </a:solidFill>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The idea that I found most interesting was…</a:t>
            </a:r>
          </a:p>
          <a:p>
            <a:pPr algn="ctr">
              <a:buNone/>
            </a:pPr>
            <a:endParaRPr lang="en-US" sz="1800" b="1" dirty="0" smtClean="0">
              <a:solidFill>
                <a:srgbClr val="002060"/>
              </a:solidFill>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Multiple perspectives that could be taken to explain the successes and failures of Greg</a:t>
            </a:r>
          </a:p>
          <a:p>
            <a:pPr algn="ctr">
              <a:buNone/>
            </a:pPr>
            <a:r>
              <a:rPr lang="en-US" sz="1800" b="1" dirty="0" err="1" smtClean="0">
                <a:solidFill>
                  <a:srgbClr val="002060"/>
                </a:solidFill>
                <a:latin typeface="Times New Roman" pitchFamily="18" charset="0"/>
                <a:cs typeface="Times New Roman" pitchFamily="18" charset="0"/>
              </a:rPr>
              <a:t>Mortensons’s</a:t>
            </a:r>
            <a:r>
              <a:rPr lang="en-US" sz="1800" b="1" dirty="0" smtClean="0">
                <a:solidFill>
                  <a:srgbClr val="002060"/>
                </a:solidFill>
                <a:latin typeface="Times New Roman" pitchFamily="18" charset="0"/>
                <a:cs typeface="Times New Roman" pitchFamily="18" charset="0"/>
              </a:rPr>
              <a:t> campaign to date include…</a:t>
            </a:r>
          </a:p>
          <a:p>
            <a:pPr algn="ctr">
              <a:buNone/>
            </a:pPr>
            <a:endParaRPr lang="en-US" sz="1800" b="1" dirty="0">
              <a:solidFill>
                <a:srgbClr val="002060"/>
              </a:solidFill>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Questions about Greg Mortenson’s campaign that remain unanswered by this source are…</a:t>
            </a:r>
          </a:p>
          <a:p>
            <a:pPr algn="ctr">
              <a:buNone/>
            </a:pPr>
            <a:endParaRPr lang="en-US" sz="1800" b="1" dirty="0" smtClean="0">
              <a:solidFill>
                <a:srgbClr val="002060"/>
              </a:solidFill>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Ideological beliefs and values that could be behind Greg Mortenson’s actions in response to local, national and global issues in Pakistan are…</a:t>
            </a:r>
          </a:p>
          <a:p>
            <a:pPr algn="ctr">
              <a:buNone/>
            </a:pPr>
            <a:endParaRPr lang="en-US" sz="1800" b="1" dirty="0" smtClean="0">
              <a:solidFill>
                <a:srgbClr val="002060"/>
              </a:solidFill>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Greg </a:t>
            </a:r>
            <a:r>
              <a:rPr lang="en-US" sz="1800" b="1" dirty="0" err="1" smtClean="0">
                <a:solidFill>
                  <a:srgbClr val="002060"/>
                </a:solidFill>
                <a:latin typeface="Times New Roman" pitchFamily="18" charset="0"/>
                <a:cs typeface="Times New Roman" pitchFamily="18" charset="0"/>
              </a:rPr>
              <a:t>Mortenson</a:t>
            </a:r>
            <a:r>
              <a:rPr lang="en-US" sz="1800" b="1" dirty="0" smtClean="0">
                <a:solidFill>
                  <a:srgbClr val="002060"/>
                </a:solidFill>
                <a:latin typeface="Times New Roman" pitchFamily="18" charset="0"/>
                <a:cs typeface="Times New Roman" pitchFamily="18" charset="0"/>
              </a:rPr>
              <a:t> could be seen to define his citizenship as…</a:t>
            </a:r>
          </a:p>
          <a:p>
            <a:pPr algn="ctr">
              <a:buNone/>
            </a:pPr>
            <a:endParaRPr lang="en-US" sz="1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to="" calcmode="lin" valueType="num">
                                      <p:cBhvr>
                                        <p:cTn id="18" dur="1" fill="hold"/>
                                        <p:tgtEl>
                                          <p:spTgt spid="3">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to="" calcmode="lin" valueType="num">
                                      <p:cBhvr>
                                        <p:cTn id="21" dur="1" fill="hold"/>
                                        <p:tgtEl>
                                          <p:spTgt spid="3">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to="" calcmode="lin" valueType="num">
                                      <p:cBhvr>
                                        <p:cTn id="24" dur="1" fill="hold"/>
                                        <p:tgtEl>
                                          <p:spTgt spid="3">
                                            <p:txEl>
                                              <p:pRg st="7" end="7"/>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to="" calcmode="lin" valueType="num">
                                      <p:cBhvr>
                                        <p:cTn id="27" dur="1" fill="hold"/>
                                        <p:tgtEl>
                                          <p:spTgt spid="3">
                                            <p:txEl>
                                              <p:pRg st="9" end="9"/>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 to="" calcmode="lin" valueType="num">
                                      <p:cBhvr>
                                        <p:cTn id="30" dur="1" fill="hold"/>
                                        <p:tgtEl>
                                          <p:spTgt spid="3">
                                            <p:txEl>
                                              <p:pRg st="11" end="11"/>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 to="" calcmode="lin" valueType="num">
                                      <p:cBhvr>
                                        <p:cTn id="33" dur="1" fill="hold"/>
                                        <p:tgtEl>
                                          <p:spTgt spid="3">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7808548" cy="1569660"/>
          </a:xfrm>
          <a:prstGeom prst="rect">
            <a:avLst/>
          </a:prstGeom>
          <a:noFill/>
        </p:spPr>
        <p:txBody>
          <a:bodyPr wrap="none" rtlCol="0">
            <a:spAutoFit/>
          </a:bodyPr>
          <a:lstStyle/>
          <a:p>
            <a:r>
              <a:rPr lang="en-US" sz="4800" dirty="0" smtClean="0">
                <a:solidFill>
                  <a:srgbClr val="7CA1CE"/>
                </a:solidFill>
                <a:latin typeface="Algerian" pitchFamily="82" charset="0"/>
              </a:rPr>
              <a:t>Individual rights, roles</a:t>
            </a:r>
          </a:p>
          <a:p>
            <a:r>
              <a:rPr lang="en-US" sz="4800" dirty="0" smtClean="0">
                <a:solidFill>
                  <a:srgbClr val="7CA1CE"/>
                </a:solidFill>
                <a:latin typeface="Algerian" pitchFamily="82" charset="0"/>
              </a:rPr>
              <a:t>     and responsibilities</a:t>
            </a:r>
            <a:endParaRPr lang="en-US" sz="4800" dirty="0">
              <a:solidFill>
                <a:srgbClr val="7CA1CE"/>
              </a:solidFill>
              <a:latin typeface="Algerian" pitchFamily="82" charset="0"/>
            </a:endParaRPr>
          </a:p>
        </p:txBody>
      </p:sp>
      <p:pic>
        <p:nvPicPr>
          <p:cNvPr id="3" name="Picture 2" descr="Rights.jpg"/>
          <p:cNvPicPr>
            <a:picLocks noChangeAspect="1"/>
          </p:cNvPicPr>
          <p:nvPr/>
        </p:nvPicPr>
        <p:blipFill>
          <a:blip r:embed="rId2" cstate="print"/>
          <a:stretch>
            <a:fillRect/>
          </a:stretch>
        </p:blipFill>
        <p:spPr>
          <a:xfrm>
            <a:off x="4381500" y="2743200"/>
            <a:ext cx="4762500" cy="4114800"/>
          </a:xfrm>
          <a:prstGeom prst="rect">
            <a:avLst/>
          </a:prstGeom>
        </p:spPr>
      </p:pic>
      <p:sp>
        <p:nvSpPr>
          <p:cNvPr id="4" name="TextBox 3"/>
          <p:cNvSpPr txBox="1"/>
          <p:nvPr/>
        </p:nvSpPr>
        <p:spPr>
          <a:xfrm>
            <a:off x="381000" y="1600200"/>
            <a:ext cx="3124200" cy="3785652"/>
          </a:xfrm>
          <a:prstGeom prst="rect">
            <a:avLst/>
          </a:prstGeom>
          <a:noFill/>
        </p:spPr>
        <p:txBody>
          <a:bodyPr wrap="square" rtlCol="0">
            <a:spAutoFit/>
          </a:bodyPr>
          <a:lstStyle/>
          <a:p>
            <a:r>
              <a:rPr lang="en-US" sz="2400" b="1" dirty="0" smtClean="0">
                <a:solidFill>
                  <a:srgbClr val="7CA1CE"/>
                </a:solidFill>
                <a:latin typeface="Times New Roman" pitchFamily="18" charset="0"/>
                <a:cs typeface="Times New Roman" pitchFamily="18" charset="0"/>
              </a:rPr>
              <a:t>A key principle of individualism and an important feature of liberal democracies, examples include freedom of religion, freedom of association and the right to life, liberty and the security of the person.</a:t>
            </a:r>
            <a:endParaRPr lang="en-US" sz="2400" b="1" dirty="0">
              <a:solidFill>
                <a:srgbClr val="7CA1CE"/>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04800"/>
            <a:ext cx="8138252" cy="830997"/>
          </a:xfrm>
          <a:prstGeom prst="rect">
            <a:avLst/>
          </a:prstGeom>
          <a:noFill/>
        </p:spPr>
        <p:txBody>
          <a:bodyPr wrap="square" rtlCol="0">
            <a:spAutoFit/>
          </a:bodyPr>
          <a:lstStyle/>
          <a:p>
            <a:r>
              <a:rPr lang="en-US" sz="4800" dirty="0" smtClean="0">
                <a:latin typeface="Algerian" pitchFamily="82" charset="0"/>
              </a:rPr>
              <a:t>Political participation</a:t>
            </a:r>
            <a:endParaRPr lang="en-US" sz="4800" dirty="0">
              <a:latin typeface="Algerian" pitchFamily="82" charset="0"/>
            </a:endParaRPr>
          </a:p>
        </p:txBody>
      </p:sp>
      <p:pic>
        <p:nvPicPr>
          <p:cNvPr id="3" name="Picture 2" descr="votingimage.jpg"/>
          <p:cNvPicPr>
            <a:picLocks noChangeAspect="1"/>
          </p:cNvPicPr>
          <p:nvPr/>
        </p:nvPicPr>
        <p:blipFill>
          <a:blip r:embed="rId2" cstate="print"/>
          <a:stretch>
            <a:fillRect/>
          </a:stretch>
        </p:blipFill>
        <p:spPr>
          <a:xfrm>
            <a:off x="0" y="2895600"/>
            <a:ext cx="4735936" cy="3962400"/>
          </a:xfrm>
          <a:prstGeom prst="rect">
            <a:avLst/>
          </a:prstGeom>
        </p:spPr>
      </p:pic>
      <p:sp>
        <p:nvSpPr>
          <p:cNvPr id="4" name="TextBox 3"/>
          <p:cNvSpPr txBox="1"/>
          <p:nvPr/>
        </p:nvSpPr>
        <p:spPr>
          <a:xfrm>
            <a:off x="4953000" y="1219200"/>
            <a:ext cx="3581400" cy="4154984"/>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Any number of ways a citizen can be involved in the political process, such as voting, running as a candidate, supporting a candidate, attending a constituency meeting, speaking out, demonstrating, protesting, writing letters to elected representatives.</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owdensitylifestyle.com/media/uploads/2009/12/greg_mortenson.jpg"/>
          <p:cNvPicPr>
            <a:picLocks noChangeAspect="1" noChangeArrowheads="1"/>
          </p:cNvPicPr>
          <p:nvPr/>
        </p:nvPicPr>
        <p:blipFill>
          <a:blip r:embed="rId2" cstate="print">
            <a:lum bright="70000" contrast="-70000"/>
          </a:blip>
          <a:srcRect/>
          <a:stretch>
            <a:fillRect/>
          </a:stretch>
        </p:blipFill>
        <p:spPr bwMode="auto">
          <a:xfrm>
            <a:off x="0" y="304800"/>
            <a:ext cx="9159793" cy="6096000"/>
          </a:xfrm>
          <a:prstGeom prst="rect">
            <a:avLst/>
          </a:prstGeom>
          <a:noFill/>
        </p:spPr>
      </p:pic>
      <p:sp>
        <p:nvSpPr>
          <p:cNvPr id="7" name="TextBox 6"/>
          <p:cNvSpPr txBox="1"/>
          <p:nvPr/>
        </p:nvSpPr>
        <p:spPr>
          <a:xfrm>
            <a:off x="0" y="206514"/>
            <a:ext cx="9144000" cy="707886"/>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Ideology and Citizenship</a:t>
            </a:r>
          </a:p>
          <a:p>
            <a:pPr algn="ctr"/>
            <a:r>
              <a:rPr lang="en-US" sz="1200" b="1" dirty="0" smtClean="0">
                <a:latin typeface="Times New Roman" pitchFamily="18" charset="0"/>
                <a:cs typeface="Times New Roman" pitchFamily="18" charset="0"/>
              </a:rPr>
              <a:t>Related Issue #4</a:t>
            </a:r>
            <a:endParaRPr lang="en-US" sz="1200" b="1" dirty="0">
              <a:latin typeface="Times New Roman" pitchFamily="18" charset="0"/>
              <a:cs typeface="Times New Roman" pitchFamily="18" charset="0"/>
            </a:endParaRPr>
          </a:p>
        </p:txBody>
      </p:sp>
      <p:sp>
        <p:nvSpPr>
          <p:cNvPr id="8" name="Rectangle 7"/>
          <p:cNvSpPr/>
          <p:nvPr/>
        </p:nvSpPr>
        <p:spPr>
          <a:xfrm>
            <a:off x="0" y="1295400"/>
            <a:ext cx="9144000" cy="338554"/>
          </a:xfrm>
          <a:prstGeom prst="rect">
            <a:avLst/>
          </a:prstGeom>
        </p:spPr>
        <p:txBody>
          <a:bodyPr wrap="square">
            <a:spAutoFit/>
          </a:bodyPr>
          <a:lstStyle/>
          <a:p>
            <a:pPr algn="ctr"/>
            <a:r>
              <a:rPr lang="en-US" sz="1600" b="1" dirty="0" smtClean="0">
                <a:solidFill>
                  <a:srgbClr val="002060"/>
                </a:solidFill>
                <a:latin typeface="Times New Roman" pitchFamily="18" charset="0"/>
                <a:cs typeface="Times New Roman" pitchFamily="18" charset="0"/>
              </a:rPr>
              <a:t>Read page 441</a:t>
            </a:r>
          </a:p>
        </p:txBody>
      </p:sp>
      <p:sp>
        <p:nvSpPr>
          <p:cNvPr id="9" name="TextBox 8"/>
          <p:cNvSpPr txBox="1"/>
          <p:nvPr/>
        </p:nvSpPr>
        <p:spPr>
          <a:xfrm>
            <a:off x="0" y="6324600"/>
            <a:ext cx="9144000" cy="369332"/>
          </a:xfrm>
          <a:prstGeom prst="rect">
            <a:avLst/>
          </a:prstGeom>
          <a:noFill/>
        </p:spPr>
        <p:txBody>
          <a:bodyPr wrap="square" rtlCol="0">
            <a:spAutoFit/>
          </a:bodyPr>
          <a:lstStyle/>
          <a:p>
            <a:pPr algn="ctr"/>
            <a:r>
              <a:rPr lang="en-US" b="1" dirty="0" smtClean="0">
                <a:solidFill>
                  <a:srgbClr val="C00000"/>
                </a:solidFill>
                <a:latin typeface="Times New Roman" pitchFamily="18" charset="0"/>
                <a:cs typeface="Times New Roman" pitchFamily="18" charset="0"/>
              </a:rPr>
              <a:t>To what extent should my actions as a citizen be shaped by an ideology?</a:t>
            </a:r>
            <a:endParaRPr lang="en-US" b="1" dirty="0">
              <a:solidFill>
                <a:srgbClr val="C00000"/>
              </a:solidFill>
              <a:latin typeface="Times New Roman" pitchFamily="18" charset="0"/>
              <a:cs typeface="Times New Roman" pitchFamily="18" charset="0"/>
            </a:endParaRPr>
          </a:p>
        </p:txBody>
      </p:sp>
      <p:sp>
        <p:nvSpPr>
          <p:cNvPr id="10" name="Rectangle 9"/>
          <p:cNvSpPr/>
          <p:nvPr/>
        </p:nvSpPr>
        <p:spPr>
          <a:xfrm>
            <a:off x="0" y="56388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Write out the issue question for Related Issue #4  from page 441</a:t>
            </a:r>
          </a:p>
        </p:txBody>
      </p:sp>
      <p:sp>
        <p:nvSpPr>
          <p:cNvPr id="11" name="Content Placeholder 2"/>
          <p:cNvSpPr>
            <a:spLocks noGrp="1"/>
          </p:cNvSpPr>
          <p:nvPr>
            <p:ph idx="1"/>
          </p:nvPr>
        </p:nvSpPr>
        <p:spPr>
          <a:xfrm>
            <a:off x="0" y="3048000"/>
            <a:ext cx="9144000" cy="1828800"/>
          </a:xfrm>
        </p:spPr>
        <p:txBody>
          <a:bodyPr>
            <a:normAutofit/>
          </a:bodyPr>
          <a:lstStyle/>
          <a:p>
            <a:pPr algn="ctr">
              <a:buNone/>
            </a:pPr>
            <a:r>
              <a:rPr lang="en-US" sz="1800" b="1" dirty="0" smtClean="0">
                <a:solidFill>
                  <a:srgbClr val="002060"/>
                </a:solidFill>
                <a:latin typeface="Times New Roman" pitchFamily="18" charset="0"/>
                <a:cs typeface="Times New Roman" pitchFamily="18" charset="0"/>
              </a:rPr>
              <a:t>Do you believe that you have a </a:t>
            </a:r>
            <a:r>
              <a:rPr lang="en-US" sz="1800" b="1" i="1" dirty="0" smtClean="0">
                <a:solidFill>
                  <a:srgbClr val="C00000"/>
                </a:solidFill>
                <a:latin typeface="Times New Roman" pitchFamily="18" charset="0"/>
                <a:cs typeface="Times New Roman" pitchFamily="18" charset="0"/>
              </a:rPr>
              <a:t>moral imperative- </a:t>
            </a:r>
            <a:r>
              <a:rPr lang="en-US" sz="1800" b="1" dirty="0" smtClean="0">
                <a:solidFill>
                  <a:srgbClr val="002060"/>
                </a:solidFill>
                <a:latin typeface="Times New Roman" pitchFamily="18" charset="0"/>
                <a:cs typeface="Times New Roman" pitchFamily="18" charset="0"/>
              </a:rPr>
              <a:t>that something a person, a community, a </a:t>
            </a:r>
          </a:p>
          <a:p>
            <a:pPr algn="ctr">
              <a:buNone/>
            </a:pPr>
            <a:r>
              <a:rPr lang="en-US" sz="1800" b="1" dirty="0" smtClean="0">
                <a:solidFill>
                  <a:srgbClr val="002060"/>
                </a:solidFill>
                <a:latin typeface="Times New Roman" pitchFamily="18" charset="0"/>
                <a:cs typeface="Times New Roman" pitchFamily="18" charset="0"/>
              </a:rPr>
              <a:t>person, or a nation-state chooses to do because it is the right thing to do, regardless of how </a:t>
            </a:r>
          </a:p>
          <a:p>
            <a:pPr algn="ctr">
              <a:buNone/>
            </a:pPr>
            <a:r>
              <a:rPr lang="en-US" sz="1800" b="1" dirty="0" smtClean="0">
                <a:solidFill>
                  <a:srgbClr val="002060"/>
                </a:solidFill>
                <a:latin typeface="Times New Roman" pitchFamily="18" charset="0"/>
                <a:cs typeface="Times New Roman" pitchFamily="18" charset="0"/>
              </a:rPr>
              <a:t>difficult it is or how many people are opposed to it- to take action?</a:t>
            </a:r>
          </a:p>
          <a:p>
            <a:pPr algn="ctr">
              <a:buNone/>
            </a:pPr>
            <a:endParaRPr lang="en-US" sz="1800" b="1" dirty="0" smtClean="0">
              <a:solidFill>
                <a:srgbClr val="002060"/>
              </a:solidFill>
              <a:latin typeface="Times New Roman" pitchFamily="18" charset="0"/>
              <a:cs typeface="Times New Roman" pitchFamily="18" charset="0"/>
            </a:endParaRPr>
          </a:p>
          <a:p>
            <a:pPr algn="ctr">
              <a:buNone/>
            </a:pPr>
            <a:r>
              <a:rPr lang="en-US" sz="1800" b="1" i="1" dirty="0" smtClean="0">
                <a:solidFill>
                  <a:srgbClr val="002060"/>
                </a:solidFill>
                <a:latin typeface="Times New Roman" pitchFamily="18" charset="0"/>
                <a:cs typeface="Times New Roman" pitchFamily="18" charset="0"/>
              </a:rPr>
              <a:t>Why would you act on your moral imperative?</a:t>
            </a:r>
            <a:endParaRPr lang="en-US" sz="1800" b="1" i="1" dirty="0">
              <a:solidFill>
                <a:srgbClr val="002060"/>
              </a:solidFill>
              <a:latin typeface="Times New Roman" pitchFamily="18" charset="0"/>
              <a:cs typeface="Times New Roman" pitchFamily="18" charset="0"/>
            </a:endParaRPr>
          </a:p>
        </p:txBody>
      </p:sp>
      <p:sp>
        <p:nvSpPr>
          <p:cNvPr id="12" name="Title 1"/>
          <p:cNvSpPr>
            <a:spLocks noGrp="1"/>
          </p:cNvSpPr>
          <p:nvPr>
            <p:ph type="title"/>
          </p:nvPr>
        </p:nvSpPr>
        <p:spPr>
          <a:xfrm>
            <a:off x="0" y="1828800"/>
            <a:ext cx="9144000" cy="639762"/>
          </a:xfrm>
        </p:spPr>
        <p:txBody>
          <a:bodyPr>
            <a:noAutofit/>
          </a:bodyPr>
          <a:lstStyle/>
          <a:p>
            <a:r>
              <a:rPr lang="en-US" sz="1800" b="1" dirty="0" smtClean="0">
                <a:solidFill>
                  <a:srgbClr val="C00000"/>
                </a:solidFill>
                <a:latin typeface="Times New Roman" pitchFamily="18" charset="0"/>
                <a:cs typeface="Times New Roman" pitchFamily="18" charset="0"/>
              </a:rPr>
              <a:t>Reflect on the beliefs about citizenship shared by Andrew Coyne and Mark Kingswell</a:t>
            </a:r>
            <a:endParaRPr lang="en-US" sz="1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to="" calcmode="lin" valueType="num">
                                      <p:cBhvr>
                                        <p:cTn id="13" dur="1" fill="hold"/>
                                        <p:tgtEl>
                                          <p:spTgt spid="12"/>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to="" calcmode="lin" valueType="num">
                                      <p:cBhvr>
                                        <p:cTn id="18" dur="1" fill="hold"/>
                                        <p:tgtEl>
                                          <p:spTgt spid="11">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to="" calcmode="lin" valueType="num">
                                      <p:cBhvr>
                                        <p:cTn id="21" dur="1" fill="hold"/>
                                        <p:tgtEl>
                                          <p:spTgt spid="11">
                                            <p:txEl>
                                              <p:pRg st="1" end="1"/>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 to="" calcmode="lin" valueType="num">
                                      <p:cBhvr>
                                        <p:cTn id="24" dur="1" fill="hold"/>
                                        <p:tgtEl>
                                          <p:spTgt spid="11">
                                            <p:txEl>
                                              <p:pRg st="2" end="2"/>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 to="" calcmode="lin" valueType="num">
                                      <p:cBhvr>
                                        <p:cTn id="29" dur="1" fill="hold"/>
                                        <p:tgtEl>
                                          <p:spTgt spid="11">
                                            <p:txEl>
                                              <p:pRg st="4" end="4"/>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to="" calcmode="lin" valueType="num">
                                      <p:cBhvr>
                                        <p:cTn id="34" dur="1" fill="hold"/>
                                        <p:tgtEl>
                                          <p:spTgt spid="10"/>
                                        </p:tgtEl>
                                        <p:attrNameLst>
                                          <p:attrName/>
                                        </p:attrNameLst>
                                      </p:cBhvr>
                                    </p:anim>
                                  </p:childTnLst>
                                </p:cTn>
                              </p:par>
                            </p:childTnLst>
                          </p:cTn>
                        </p:par>
                        <p:par>
                          <p:cTn id="35" fill="hold">
                            <p:stCondLst>
                              <p:cond delay="0"/>
                            </p:stCondLst>
                            <p:childTnLst>
                              <p:par>
                                <p:cTn id="36" presetID="24" presetClass="entr" presetSubtype="0" fill="hold" grpId="0" nodeType="afterEffect">
                                  <p:stCondLst>
                                    <p:cond delay="7500"/>
                                  </p:stCondLst>
                                  <p:childTnLst>
                                    <p:set>
                                      <p:cBhvr>
                                        <p:cTn id="37" dur="1" fill="hold">
                                          <p:stCondLst>
                                            <p:cond delay="0"/>
                                          </p:stCondLst>
                                        </p:cTn>
                                        <p:tgtEl>
                                          <p:spTgt spid="9"/>
                                        </p:tgtEl>
                                        <p:attrNameLst>
                                          <p:attrName>style.visibility</p:attrName>
                                        </p:attrNameLst>
                                      </p:cBhvr>
                                      <p:to>
                                        <p:strVal val="visible"/>
                                      </p:to>
                                    </p:set>
                                    <p:anim to="" calcmode="lin" valueType="num">
                                      <p:cBhvr>
                                        <p:cTn id="38"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brennanit.com.au/Portals/0/Community%20Logos/greenpeace-logo2.jpg"/>
          <p:cNvPicPr>
            <a:picLocks noChangeAspect="1" noChangeArrowheads="1"/>
          </p:cNvPicPr>
          <p:nvPr/>
        </p:nvPicPr>
        <p:blipFill>
          <a:blip r:embed="rId2" cstate="print">
            <a:lum bright="70000" contrast="-70000"/>
          </a:blip>
          <a:srcRect/>
          <a:stretch>
            <a:fillRect/>
          </a:stretch>
        </p:blipFill>
        <p:spPr bwMode="auto">
          <a:xfrm>
            <a:off x="0" y="304800"/>
            <a:ext cx="9144000" cy="6291385"/>
          </a:xfrm>
          <a:prstGeom prst="rect">
            <a:avLst/>
          </a:prstGeom>
          <a:noFill/>
        </p:spPr>
      </p:pic>
      <p:sp>
        <p:nvSpPr>
          <p:cNvPr id="2" name="Title 1"/>
          <p:cNvSpPr>
            <a:spLocks noGrp="1"/>
          </p:cNvSpPr>
          <p:nvPr>
            <p:ph type="title"/>
          </p:nvPr>
        </p:nvSpPr>
        <p:spPr>
          <a:xfrm>
            <a:off x="0" y="1143000"/>
            <a:ext cx="9144000" cy="715962"/>
          </a:xfrm>
        </p:spPr>
        <p:txBody>
          <a:bodyPr>
            <a:normAutofit/>
          </a:bodyPr>
          <a:lstStyle/>
          <a:p>
            <a:r>
              <a:rPr lang="en-US" sz="1800" b="1" dirty="0" smtClean="0">
                <a:latin typeface="Times New Roman" pitchFamily="18" charset="0"/>
                <a:cs typeface="Times New Roman" pitchFamily="18" charset="0"/>
              </a:rPr>
              <a:t>Greenpeace Activists</a:t>
            </a:r>
            <a:endParaRPr lang="en-US" sz="1800" b="1" dirty="0">
              <a:latin typeface="Times New Roman" pitchFamily="18" charset="0"/>
              <a:cs typeface="Times New Roman" pitchFamily="18" charset="0"/>
            </a:endParaRPr>
          </a:p>
        </p:txBody>
      </p:sp>
      <p:sp>
        <p:nvSpPr>
          <p:cNvPr id="3" name="Content Placeholder 2"/>
          <p:cNvSpPr>
            <a:spLocks noGrp="1"/>
          </p:cNvSpPr>
          <p:nvPr>
            <p:ph idx="1"/>
          </p:nvPr>
        </p:nvSpPr>
        <p:spPr>
          <a:xfrm>
            <a:off x="0" y="2057401"/>
            <a:ext cx="9144000" cy="3276600"/>
          </a:xfrm>
        </p:spPr>
        <p:txBody>
          <a:bodyPr>
            <a:normAutofit lnSpcReduction="10000"/>
          </a:bodyPr>
          <a:lstStyle/>
          <a:p>
            <a:pPr algn="ctr">
              <a:buNone/>
            </a:pPr>
            <a:r>
              <a:rPr lang="en-US" sz="1800" b="1" dirty="0" smtClean="0">
                <a:solidFill>
                  <a:srgbClr val="002060"/>
                </a:solidFill>
                <a:latin typeface="Times New Roman" pitchFamily="18" charset="0"/>
                <a:cs typeface="Times New Roman" pitchFamily="18" charset="0"/>
              </a:rPr>
              <a:t>If you wore a Greenpeace T-shirt, and you were denied entry as an observer into the House </a:t>
            </a:r>
          </a:p>
          <a:p>
            <a:pPr algn="ctr">
              <a:buNone/>
            </a:pPr>
            <a:r>
              <a:rPr lang="en-US" sz="1800" b="1" dirty="0" smtClean="0">
                <a:solidFill>
                  <a:srgbClr val="002060"/>
                </a:solidFill>
                <a:latin typeface="Times New Roman" pitchFamily="18" charset="0"/>
                <a:cs typeface="Times New Roman" pitchFamily="18" charset="0"/>
              </a:rPr>
              <a:t>of Commons... is that right?</a:t>
            </a:r>
          </a:p>
          <a:p>
            <a:pPr>
              <a:buNone/>
            </a:pPr>
            <a:endParaRPr lang="en-US" sz="1800" b="1" dirty="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Read the Article: </a:t>
            </a:r>
          </a:p>
          <a:p>
            <a:pPr algn="ctr">
              <a:buNone/>
            </a:pPr>
            <a:r>
              <a:rPr lang="en-CA" sz="1800" b="1" i="1" dirty="0" smtClean="0">
                <a:solidFill>
                  <a:srgbClr val="C00000"/>
                </a:solidFill>
                <a:latin typeface="Times New Roman" pitchFamily="18" charset="0"/>
                <a:cs typeface="Times New Roman" pitchFamily="18" charset="0"/>
              </a:rPr>
              <a:t>Turn </a:t>
            </a:r>
            <a:r>
              <a:rPr lang="en-CA" sz="1800" b="1" i="1" dirty="0">
                <a:solidFill>
                  <a:srgbClr val="C00000"/>
                </a:solidFill>
                <a:latin typeface="Times New Roman" pitchFamily="18" charset="0"/>
                <a:cs typeface="Times New Roman" pitchFamily="18" charset="0"/>
              </a:rPr>
              <a:t>Greenpeace T-shirt inside-out or get turned away on Parliament Hill</a:t>
            </a:r>
            <a:endParaRPr lang="en-US" sz="1800" i="1" dirty="0">
              <a:solidFill>
                <a:srgbClr val="C00000"/>
              </a:solidFill>
              <a:latin typeface="Times New Roman" pitchFamily="18" charset="0"/>
              <a:cs typeface="Times New Roman" pitchFamily="18" charset="0"/>
            </a:endParaRPr>
          </a:p>
          <a:p>
            <a:pPr>
              <a:buNone/>
            </a:pPr>
            <a:endParaRPr lang="en-US" sz="1800" b="1" dirty="0">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What is your reaction to the governments response?</a:t>
            </a:r>
          </a:p>
          <a:p>
            <a:pPr algn="ctr">
              <a:buNone/>
            </a:pPr>
            <a:endParaRPr lang="en-US" sz="1800" b="1" dirty="0">
              <a:solidFill>
                <a:srgbClr val="002060"/>
              </a:solidFill>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Do you think Greenpeace members should/should not have been arrested after scaling </a:t>
            </a:r>
          </a:p>
          <a:p>
            <a:pPr algn="ctr">
              <a:buNone/>
            </a:pPr>
            <a:r>
              <a:rPr lang="en-US" sz="1800" b="1" dirty="0" smtClean="0">
                <a:solidFill>
                  <a:srgbClr val="002060"/>
                </a:solidFill>
                <a:latin typeface="Times New Roman" pitchFamily="18" charset="0"/>
                <a:cs typeface="Times New Roman" pitchFamily="18" charset="0"/>
              </a:rPr>
              <a:t>Parliament's roof and unfurling the sign? Reasons?</a:t>
            </a:r>
            <a:endParaRPr lang="en-US" sz="1800" b="1" dirty="0">
              <a:solidFill>
                <a:srgbClr val="002060"/>
              </a:solidFill>
              <a:latin typeface="Times New Roman" pitchFamily="18" charset="0"/>
              <a:cs typeface="Times New Roman" pitchFamily="18" charset="0"/>
            </a:endParaRPr>
          </a:p>
        </p:txBody>
      </p:sp>
      <p:sp>
        <p:nvSpPr>
          <p:cNvPr id="4" name="Title 1"/>
          <p:cNvSpPr txBox="1">
            <a:spLocks/>
          </p:cNvSpPr>
          <p:nvPr/>
        </p:nvSpPr>
        <p:spPr>
          <a:xfrm>
            <a:off x="0" y="304800"/>
            <a:ext cx="91440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j-ea"/>
                <a:cs typeface="Times New Roman" pitchFamily="18" charset="0"/>
              </a:rPr>
              <a:t>An Example of a Moral Imperative?</a:t>
            </a:r>
            <a:endParaRPr kumimoji="0" lang="en-US" sz="2800" b="1" i="0" u="none" strike="noStrike" kern="1200" cap="none" spc="0" normalizeH="0" baseline="0" noProof="0" dirty="0">
              <a:ln>
                <a:noFill/>
              </a:ln>
              <a:solidFill>
                <a:schemeClr val="accent5">
                  <a:lumMod val="50000"/>
                </a:schemeClr>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42"/>
                                        </p:tgtEl>
                                        <p:attrNameLst>
                                          <p:attrName>style.visibility</p:attrName>
                                        </p:attrNameLst>
                                      </p:cBhvr>
                                      <p:to>
                                        <p:strVal val="visible"/>
                                      </p:to>
                                    </p:set>
                                    <p:anim to="" calcmode="lin" valueType="num">
                                      <p:cBhvr>
                                        <p:cTn id="12" dur="1" fill="hold"/>
                                        <p:tgtEl>
                                          <p:spTgt spid="61442"/>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to="" calcmode="lin" valueType="num">
                                      <p:cBhvr>
                                        <p:cTn id="15" dur="1" fill="hold"/>
                                        <p:tgtEl>
                                          <p:spTgt spid="2"/>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to="" calcmode="lin" valueType="num">
                                      <p:cBhvr>
                                        <p:cTn id="20" dur="1" fill="hold"/>
                                        <p:tgtEl>
                                          <p:spTgt spid="3">
                                            <p:txEl>
                                              <p:pRg st="0" end="0"/>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to="" calcmode="lin" valueType="num">
                                      <p:cBhvr>
                                        <p:cTn id="23" dur="1" fill="hold"/>
                                        <p:tgtEl>
                                          <p:spTgt spid="3">
                                            <p:txEl>
                                              <p:pRg st="1" end="1"/>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to="" calcmode="lin" valueType="num">
                                      <p:cBhvr>
                                        <p:cTn id="28" dur="1" fill="hold"/>
                                        <p:tgtEl>
                                          <p:spTgt spid="3">
                                            <p:txEl>
                                              <p:pRg st="3" end="3"/>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to="" calcmode="lin" valueType="num">
                                      <p:cBhvr>
                                        <p:cTn id="31" dur="1" fill="hold"/>
                                        <p:tgtEl>
                                          <p:spTgt spid="3">
                                            <p:txEl>
                                              <p:pRg st="4" end="4"/>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to="" calcmode="lin" valueType="num">
                                      <p:cBhvr>
                                        <p:cTn id="36" dur="1" fill="hold"/>
                                        <p:tgtEl>
                                          <p:spTgt spid="3">
                                            <p:txEl>
                                              <p:pRg st="6" end="6"/>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to="" calcmode="lin" valueType="num">
                                      <p:cBhvr>
                                        <p:cTn id="41" dur="1" fill="hold"/>
                                        <p:tgtEl>
                                          <p:spTgt spid="3">
                                            <p:txEl>
                                              <p:pRg st="8" end="8"/>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to="" calcmode="lin" valueType="num">
                                      <p:cBhvr>
                                        <p:cTn id="44"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3.bp.blogspot.com/_qcRjgbWJjn4/Ss5jsfStmsI/AAAAAAAAAbY/hcAgaSAJgqk/s320/citizenship.gif"/>
          <p:cNvPicPr>
            <a:picLocks noChangeAspect="1" noChangeArrowheads="1"/>
          </p:cNvPicPr>
          <p:nvPr/>
        </p:nvPicPr>
        <p:blipFill>
          <a:blip r:embed="rId2" cstate="print">
            <a:lum bright="70000" contrast="-70000"/>
          </a:blip>
          <a:srcRect/>
          <a:stretch>
            <a:fillRect/>
          </a:stretch>
        </p:blipFill>
        <p:spPr bwMode="auto">
          <a:xfrm>
            <a:off x="1143000" y="0"/>
            <a:ext cx="6858000" cy="6858000"/>
          </a:xfrm>
          <a:prstGeom prst="rect">
            <a:avLst/>
          </a:prstGeom>
          <a:noFill/>
        </p:spPr>
      </p:pic>
      <p:sp>
        <p:nvSpPr>
          <p:cNvPr id="5" name="Rectangle 4"/>
          <p:cNvSpPr/>
          <p:nvPr/>
        </p:nvSpPr>
        <p:spPr>
          <a:xfrm>
            <a:off x="0" y="2514600"/>
            <a:ext cx="9144000" cy="2031325"/>
          </a:xfrm>
          <a:prstGeom prst="rect">
            <a:avLst/>
          </a:prstGeom>
        </p:spPr>
        <p:txBody>
          <a:bodyPr wrap="square">
            <a:spAutoFit/>
          </a:bodyPr>
          <a:lstStyle/>
          <a:p>
            <a:pPr algn="ctr"/>
            <a:r>
              <a:rPr lang="en-US" b="1" dirty="0" smtClean="0">
                <a:latin typeface="Times New Roman" pitchFamily="18" charset="0"/>
                <a:cs typeface="Times New Roman" pitchFamily="18" charset="0"/>
              </a:rPr>
              <a:t>Read the opening two paragraphs on page 442</a:t>
            </a:r>
          </a:p>
          <a:p>
            <a:pPr algn="ctr"/>
            <a:endParaRPr lang="en-US" b="1" dirty="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As you read the rest of the chapter introduction on pages 442 – 444…</a:t>
            </a:r>
          </a:p>
          <a:p>
            <a:pPr algn="ctr"/>
            <a:endParaRPr lang="en-US" b="1" dirty="0">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Write out evidence of a </a:t>
            </a:r>
            <a:r>
              <a:rPr lang="en-US" b="1" i="1" dirty="0" smtClean="0">
                <a:solidFill>
                  <a:srgbClr val="002060"/>
                </a:solidFill>
                <a:latin typeface="Times New Roman" pitchFamily="18" charset="0"/>
                <a:cs typeface="Times New Roman" pitchFamily="18" charset="0"/>
              </a:rPr>
              <a:t>worldview</a:t>
            </a:r>
            <a:r>
              <a:rPr lang="en-US" b="1" dirty="0" smtClean="0">
                <a:solidFill>
                  <a:srgbClr val="002060"/>
                </a:solidFill>
                <a:latin typeface="Times New Roman" pitchFamily="18" charset="0"/>
                <a:cs typeface="Times New Roman" pitchFamily="18" charset="0"/>
              </a:rPr>
              <a:t> for the following examples:</a:t>
            </a:r>
          </a:p>
          <a:p>
            <a:pPr algn="ctr"/>
            <a:endParaRPr lang="en-US" b="1" dirty="0">
              <a:latin typeface="Times New Roman" pitchFamily="18" charset="0"/>
              <a:cs typeface="Times New Roman" pitchFamily="18" charset="0"/>
            </a:endParaRPr>
          </a:p>
          <a:p>
            <a:pPr algn="ctr"/>
            <a:r>
              <a:rPr lang="en-US" b="1" dirty="0" smtClean="0">
                <a:solidFill>
                  <a:srgbClr val="C00000"/>
                </a:solidFill>
                <a:latin typeface="Times New Roman" pitchFamily="18" charset="0"/>
                <a:cs typeface="Times New Roman" pitchFamily="18" charset="0"/>
              </a:rPr>
              <a:t> Canada, The Métis, Burma/Myanmar and Israel</a:t>
            </a:r>
          </a:p>
        </p:txBody>
      </p:sp>
      <p:sp>
        <p:nvSpPr>
          <p:cNvPr id="6" name="Subtitle 2"/>
          <p:cNvSpPr txBox="1">
            <a:spLocks/>
          </p:cNvSpPr>
          <p:nvPr/>
        </p:nvSpPr>
        <p:spPr>
          <a:xfrm>
            <a:off x="0" y="1295400"/>
            <a:ext cx="9144000" cy="1143000"/>
          </a:xfrm>
          <a:prstGeom prst="rect">
            <a:avLst/>
          </a:prstGeom>
        </p:spPr>
        <p:txBody>
          <a:bodyPr vert="horz" lIns="91440" tIns="45720" rIns="91440" bIns="45720" rtlCol="0">
            <a:normAutofit fontScale="7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What is citizenship to you?</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b="1" dirty="0" smtClean="0">
                <a:solidFill>
                  <a:srgbClr val="C00000"/>
                </a:solidFill>
                <a:latin typeface="Times New Roman" pitchFamily="18" charset="0"/>
                <a:cs typeface="Times New Roman" pitchFamily="18" charset="0"/>
              </a:rPr>
              <a:t>What is </a:t>
            </a:r>
            <a:r>
              <a:rPr lang="en-US" b="1" i="1" dirty="0" smtClean="0">
                <a:solidFill>
                  <a:srgbClr val="C00000"/>
                </a:solidFill>
                <a:latin typeface="Times New Roman" pitchFamily="18" charset="0"/>
                <a:cs typeface="Times New Roman" pitchFamily="18" charset="0"/>
              </a:rPr>
              <a:t>your</a:t>
            </a:r>
            <a:r>
              <a:rPr lang="en-US" b="1" dirty="0" smtClean="0">
                <a:solidFill>
                  <a:srgbClr val="C00000"/>
                </a:solidFill>
                <a:latin typeface="Times New Roman" pitchFamily="18" charset="0"/>
                <a:cs typeface="Times New Roman" pitchFamily="18" charset="0"/>
              </a:rPr>
              <a:t> citizenship?</a:t>
            </a:r>
            <a:r>
              <a:rPr kumimoji="0" lang="en-US" sz="18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b="1" dirty="0" smtClean="0">
                <a:solidFill>
                  <a:srgbClr val="002060"/>
                </a:solidFill>
                <a:latin typeface="Times New Roman" pitchFamily="18" charset="0"/>
                <a:cs typeface="Times New Roman" pitchFamily="18" charset="0"/>
              </a:rPr>
              <a:t>Write a response</a:t>
            </a:r>
            <a:endParaRPr lang="en-US" b="1" dirty="0">
              <a:solidFill>
                <a:srgbClr val="002060"/>
              </a:solidFill>
              <a:latin typeface="Times New Roman" pitchFamily="18" charset="0"/>
              <a:cs typeface="Times New Roman" pitchFamily="18" charset="0"/>
            </a:endParaRPr>
          </a:p>
        </p:txBody>
      </p:sp>
      <p:sp>
        <p:nvSpPr>
          <p:cNvPr id="10" name="Rectangle 9"/>
          <p:cNvSpPr/>
          <p:nvPr/>
        </p:nvSpPr>
        <p:spPr>
          <a:xfrm>
            <a:off x="0" y="61722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Review the </a:t>
            </a:r>
            <a:r>
              <a:rPr lang="en-US" b="1" i="1" dirty="0" smtClean="0">
                <a:latin typeface="Times New Roman" pitchFamily="18" charset="0"/>
                <a:cs typeface="Times New Roman" pitchFamily="18" charset="0"/>
              </a:rPr>
              <a:t>Chapter Issue </a:t>
            </a:r>
            <a:r>
              <a:rPr lang="en-US" b="1" dirty="0" smtClean="0">
                <a:latin typeface="Times New Roman" pitchFamily="18" charset="0"/>
                <a:cs typeface="Times New Roman" pitchFamily="18" charset="0"/>
              </a:rPr>
              <a:t>on page 445 and write out the issue question for the chapter</a:t>
            </a:r>
          </a:p>
        </p:txBody>
      </p:sp>
      <p:sp>
        <p:nvSpPr>
          <p:cNvPr id="13" name="Title 1"/>
          <p:cNvSpPr>
            <a:spLocks noGrp="1"/>
          </p:cNvSpPr>
          <p:nvPr>
            <p:ph type="ctrTitle"/>
          </p:nvPr>
        </p:nvSpPr>
        <p:spPr>
          <a:xfrm>
            <a:off x="0" y="225425"/>
            <a:ext cx="9144000" cy="688975"/>
          </a:xfrm>
          <a:noFill/>
        </p:spPr>
        <p:txBody>
          <a:bodyPr>
            <a:normAutofit fontScale="90000"/>
          </a:bodyPr>
          <a:lstStyle/>
          <a:p>
            <a:pPr algn="ctr"/>
            <a:r>
              <a:rPr lang="en-US" sz="3100" b="1" dirty="0" smtClean="0">
                <a:solidFill>
                  <a:schemeClr val="accent5">
                    <a:lumMod val="50000"/>
                  </a:schemeClr>
                </a:solidFill>
                <a:effectLst/>
                <a:latin typeface="Times New Roman" pitchFamily="18" charset="0"/>
                <a:cs typeface="Times New Roman" pitchFamily="18" charset="0"/>
              </a:rPr>
              <a:t>Reflecting on Worldview, Ideology and Citizenship</a:t>
            </a:r>
            <a:r>
              <a:rPr lang="en-US" sz="2800" b="1" dirty="0" smtClean="0">
                <a:solidFill>
                  <a:schemeClr val="accent5">
                    <a:lumMod val="50000"/>
                  </a:schemeClr>
                </a:solidFill>
                <a:effectLst/>
                <a:latin typeface="Times New Roman" pitchFamily="18" charset="0"/>
                <a:cs typeface="Times New Roman" pitchFamily="18" charset="0"/>
              </a:rPr>
              <a:t/>
            </a:r>
            <a:br>
              <a:rPr lang="en-US" sz="2800" b="1" dirty="0" smtClean="0">
                <a:solidFill>
                  <a:schemeClr val="accent5">
                    <a:lumMod val="50000"/>
                  </a:schemeClr>
                </a:solidFill>
                <a:effectLst/>
                <a:latin typeface="Times New Roman" pitchFamily="18" charset="0"/>
                <a:cs typeface="Times New Roman" pitchFamily="18" charset="0"/>
              </a:rPr>
            </a:br>
            <a:r>
              <a:rPr lang="en-US" sz="1300" b="1" dirty="0" smtClean="0">
                <a:effectLst/>
                <a:latin typeface="Times New Roman" pitchFamily="18" charset="0"/>
                <a:cs typeface="Times New Roman" pitchFamily="18" charset="0"/>
              </a:rPr>
              <a:t>Chapter Thirteen</a:t>
            </a:r>
            <a:endParaRPr lang="en-US" sz="2800" b="1" dirty="0">
              <a:solidFill>
                <a:schemeClr val="accent5">
                  <a:lumMod val="50000"/>
                </a:schemeClr>
              </a:solidFill>
              <a:effectLst/>
              <a:latin typeface="Times New Roman" pitchFamily="18" charset="0"/>
              <a:cs typeface="Times New Roman" pitchFamily="18" charset="0"/>
            </a:endParaRPr>
          </a:p>
        </p:txBody>
      </p:sp>
      <p:sp>
        <p:nvSpPr>
          <p:cNvPr id="11" name="TextBox 10"/>
          <p:cNvSpPr txBox="1"/>
          <p:nvPr/>
        </p:nvSpPr>
        <p:spPr>
          <a:xfrm>
            <a:off x="2971800" y="4800600"/>
            <a:ext cx="3124200" cy="1200329"/>
          </a:xfrm>
          <a:prstGeom prst="rect">
            <a:avLst/>
          </a:prstGeom>
          <a:noFill/>
        </p:spPr>
        <p:txBody>
          <a:bodyPr wrap="square" rtlCol="0">
            <a:spAutoFit/>
          </a:bodyPr>
          <a:lstStyle/>
          <a:p>
            <a:pPr algn="ctr"/>
            <a:r>
              <a:rPr lang="en-US" sz="1200" b="1" i="1" dirty="0" smtClean="0">
                <a:solidFill>
                  <a:srgbClr val="C00000"/>
                </a:solidFill>
                <a:latin typeface="Times New Roman" pitchFamily="18" charset="0"/>
                <a:cs typeface="Times New Roman" pitchFamily="18" charset="0"/>
              </a:rPr>
              <a:t>Worldview</a:t>
            </a:r>
            <a:r>
              <a:rPr lang="en-US" sz="1200" b="1" dirty="0" smtClean="0">
                <a:latin typeface="Times New Roman" pitchFamily="18" charset="0"/>
                <a:cs typeface="Times New Roman" pitchFamily="18" charset="0"/>
              </a:rPr>
              <a:t>:  </a:t>
            </a:r>
          </a:p>
          <a:p>
            <a:pPr algn="ctr"/>
            <a:r>
              <a:rPr lang="en-US" sz="1200" b="1" dirty="0" smtClean="0">
                <a:solidFill>
                  <a:srgbClr val="002060"/>
                </a:solidFill>
                <a:latin typeface="Times New Roman" pitchFamily="18" charset="0"/>
                <a:cs typeface="Times New Roman" pitchFamily="18" charset="0"/>
              </a:rPr>
              <a:t>A collection of beliefs about life and the universe held by an individual or group; the lens through which the world is viewed by an individual or group; the overall perspective from which the world is interpreted</a:t>
            </a:r>
            <a:endParaRPr lang="en-US" sz="12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to="" calcmode="lin" valueType="num">
                                      <p:cBhvr>
                                        <p:cTn id="15" dur="1" fill="hold"/>
                                        <p:tgtEl>
                                          <p:spTgt spid="6">
                                            <p:txEl>
                                              <p:pRg st="4" end="4"/>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to="" calcmode="lin" valueType="num">
                                      <p:cBhvr>
                                        <p:cTn id="20" dur="1" fill="hold"/>
                                        <p:tgtEl>
                                          <p:spTgt spid="6">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to="" calcmode="lin" valueType="num">
                                      <p:cBhvr>
                                        <p:cTn id="25" dur="1" fill="hold"/>
                                        <p:tgtEl>
                                          <p:spTgt spid="5">
                                            <p:txEl>
                                              <p:pRg st="0" end="0"/>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to="" calcmode="lin" valueType="num">
                                      <p:cBhvr>
                                        <p:cTn id="30" dur="1" fill="hold"/>
                                        <p:tgtEl>
                                          <p:spTgt spid="5">
                                            <p:txEl>
                                              <p:pRg st="2" end="2"/>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to="" calcmode="lin" valueType="num">
                                      <p:cBhvr>
                                        <p:cTn id="33" dur="1" fill="hold"/>
                                        <p:tgtEl>
                                          <p:spTgt spid="5">
                                            <p:txEl>
                                              <p:pRg st="4" end="4"/>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 to="" calcmode="lin" valueType="num">
                                      <p:cBhvr>
                                        <p:cTn id="36" dur="1" fill="hold"/>
                                        <p:tgtEl>
                                          <p:spTgt spid="5">
                                            <p:txEl>
                                              <p:pRg st="6" end="6"/>
                                            </p:txEl>
                                          </p:spTgt>
                                        </p:tgtEl>
                                        <p:attrNameLst>
                                          <p:attrName/>
                                        </p:attrNameLst>
                                      </p:cBhvr>
                                    </p:anim>
                                  </p:childTnLst>
                                </p:cTn>
                              </p:par>
                            </p:childTnLst>
                          </p:cTn>
                        </p:par>
                        <p:par>
                          <p:cTn id="37" fill="hold">
                            <p:stCondLst>
                              <p:cond delay="0"/>
                            </p:stCondLst>
                            <p:childTnLst>
                              <p:par>
                                <p:cTn id="38" presetID="24" presetClass="entr" presetSubtype="0" fill="hold" grpId="0" nodeType="afterEffect">
                                  <p:stCondLst>
                                    <p:cond delay="10000"/>
                                  </p:stCondLst>
                                  <p:childTnLst>
                                    <p:set>
                                      <p:cBhvr>
                                        <p:cTn id="39" dur="1" fill="hold">
                                          <p:stCondLst>
                                            <p:cond delay="0"/>
                                          </p:stCondLst>
                                        </p:cTn>
                                        <p:tgtEl>
                                          <p:spTgt spid="11"/>
                                        </p:tgtEl>
                                        <p:attrNameLst>
                                          <p:attrName>style.visibility</p:attrName>
                                        </p:attrNameLst>
                                      </p:cBhvr>
                                      <p:to>
                                        <p:strVal val="visible"/>
                                      </p:to>
                                    </p:set>
                                    <p:anim to="" calcmode="lin" valueType="num">
                                      <p:cBhvr>
                                        <p:cTn id="40" dur="1" fill="hold"/>
                                        <p:tgtEl>
                                          <p:spTgt spid="11"/>
                                        </p:tgtEl>
                                        <p:attrNameLst>
                                          <p:attrName/>
                                        </p:attrNameLst>
                                      </p:cBhvr>
                                    </p:anim>
                                  </p:childTnLst>
                                </p:cTn>
                              </p:par>
                              <p:par>
                                <p:cTn id="41" presetID="24" presetClass="exit" presetSubtype="0" fill="hold" grpId="0" nodeType="withEffect">
                                  <p:stCondLst>
                                    <p:cond delay="10000"/>
                                  </p:stCondLst>
                                  <p:childTnLst>
                                    <p:anim to="" calcmode="lin" valueType="num">
                                      <p:cBhvr>
                                        <p:cTn id="42" dur="1"/>
                                        <p:tgtEl>
                                          <p:spTgt spid="6">
                                            <p:txEl>
                                              <p:pRg st="0" end="0"/>
                                            </p:txEl>
                                          </p:spTgt>
                                        </p:tgtEl>
                                        <p:attrNameLst>
                                          <p:attrName/>
                                        </p:attrNameLst>
                                      </p:cBhvr>
                                    </p:anim>
                                    <p:set>
                                      <p:cBhvr>
                                        <p:cTn id="43" dur="1" fill="hold">
                                          <p:stCondLst>
                                            <p:cond delay="0"/>
                                          </p:stCondLst>
                                        </p:cTn>
                                        <p:tgtEl>
                                          <p:spTgt spid="6">
                                            <p:txEl>
                                              <p:pRg st="0" end="0"/>
                                            </p:txEl>
                                          </p:spTgt>
                                        </p:tgtEl>
                                        <p:attrNameLst>
                                          <p:attrName>style.visibility</p:attrName>
                                        </p:attrNameLst>
                                      </p:cBhvr>
                                      <p:to>
                                        <p:strVal val="hidden"/>
                                      </p:to>
                                    </p:set>
                                  </p:childTnLst>
                                </p:cTn>
                              </p:par>
                              <p:par>
                                <p:cTn id="44" presetID="24" presetClass="exit" presetSubtype="0" fill="hold" grpId="0" nodeType="withEffect">
                                  <p:stCondLst>
                                    <p:cond delay="10000"/>
                                  </p:stCondLst>
                                  <p:childTnLst>
                                    <p:anim to="" calcmode="lin" valueType="num">
                                      <p:cBhvr>
                                        <p:cTn id="45" dur="1"/>
                                        <p:tgtEl>
                                          <p:spTgt spid="6">
                                            <p:txEl>
                                              <p:pRg st="2" end="2"/>
                                            </p:txEl>
                                          </p:spTgt>
                                        </p:tgtEl>
                                        <p:attrNameLst>
                                          <p:attrName/>
                                        </p:attrNameLst>
                                      </p:cBhvr>
                                    </p:anim>
                                    <p:set>
                                      <p:cBhvr>
                                        <p:cTn id="46" dur="1" fill="hold">
                                          <p:stCondLst>
                                            <p:cond delay="0"/>
                                          </p:stCondLst>
                                        </p:cTn>
                                        <p:tgtEl>
                                          <p:spTgt spid="6">
                                            <p:txEl>
                                              <p:pRg st="2" end="2"/>
                                            </p:txEl>
                                          </p:spTgt>
                                        </p:tgtEl>
                                        <p:attrNameLst>
                                          <p:attrName>style.visibility</p:attrName>
                                        </p:attrNameLst>
                                      </p:cBhvr>
                                      <p:to>
                                        <p:strVal val="hidden"/>
                                      </p:to>
                                    </p:set>
                                  </p:childTnLst>
                                </p:cTn>
                              </p:par>
                              <p:par>
                                <p:cTn id="47" presetID="24" presetClass="exit" presetSubtype="0" fill="hold" grpId="0" nodeType="withEffect">
                                  <p:stCondLst>
                                    <p:cond delay="10000"/>
                                  </p:stCondLst>
                                  <p:childTnLst>
                                    <p:anim to="" calcmode="lin" valueType="num">
                                      <p:cBhvr>
                                        <p:cTn id="48" dur="1"/>
                                        <p:tgtEl>
                                          <p:spTgt spid="6">
                                            <p:txEl>
                                              <p:pRg st="4" end="4"/>
                                            </p:txEl>
                                          </p:spTgt>
                                        </p:tgtEl>
                                        <p:attrNameLst>
                                          <p:attrName/>
                                        </p:attrNameLst>
                                      </p:cBhvr>
                                    </p:anim>
                                    <p:set>
                                      <p:cBhvr>
                                        <p:cTn id="49" dur="1" fill="hold">
                                          <p:stCondLst>
                                            <p:cond delay="0"/>
                                          </p:stCondLst>
                                        </p:cTn>
                                        <p:tgtEl>
                                          <p:spTgt spid="6">
                                            <p:txEl>
                                              <p:pRg st="4" end="4"/>
                                            </p:txEl>
                                          </p:spTgt>
                                        </p:tgtEl>
                                        <p:attrNameLst>
                                          <p:attrName>style.visibility</p:attrName>
                                        </p:attrNameLst>
                                      </p:cBhvr>
                                      <p:to>
                                        <p:strVal val="hidden"/>
                                      </p:to>
                                    </p:set>
                                  </p:childTnLst>
                                </p:cTn>
                              </p:par>
                              <p:par>
                                <p:cTn id="50" presetID="24" presetClass="exit" presetSubtype="0" fill="hold" nodeType="withEffect">
                                  <p:stCondLst>
                                    <p:cond delay="10000"/>
                                  </p:stCondLst>
                                  <p:childTnLst>
                                    <p:anim to="" calcmode="lin" valueType="num">
                                      <p:cBhvr>
                                        <p:cTn id="51" dur="1"/>
                                        <p:tgtEl>
                                          <p:spTgt spid="5">
                                            <p:txEl>
                                              <p:pRg st="0" end="0"/>
                                            </p:txEl>
                                          </p:spTgt>
                                        </p:tgtEl>
                                        <p:attrNameLst>
                                          <p:attrName/>
                                        </p:attrNameLst>
                                      </p:cBhvr>
                                    </p:anim>
                                    <p:set>
                                      <p:cBhvr>
                                        <p:cTn id="52"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4" presetClass="exit" presetSubtype="0" fill="hold" nodeType="clickEffect">
                                  <p:stCondLst>
                                    <p:cond delay="0"/>
                                  </p:stCondLst>
                                  <p:childTnLst>
                                    <p:anim to="" calcmode="lin" valueType="num">
                                      <p:cBhvr>
                                        <p:cTn id="56" dur="1"/>
                                        <p:tgtEl>
                                          <p:spTgt spid="5">
                                            <p:txEl>
                                              <p:pRg st="2" end="2"/>
                                            </p:txEl>
                                          </p:spTgt>
                                        </p:tgtEl>
                                        <p:attrNameLst>
                                          <p:attrName/>
                                        </p:attrNameLst>
                                      </p:cBhvr>
                                    </p:anim>
                                    <p:set>
                                      <p:cBhvr>
                                        <p:cTn id="57" dur="1" fill="hold">
                                          <p:stCondLst>
                                            <p:cond delay="0"/>
                                          </p:stCondLst>
                                        </p:cTn>
                                        <p:tgtEl>
                                          <p:spTgt spid="5">
                                            <p:txEl>
                                              <p:pRg st="2" end="2"/>
                                            </p:txEl>
                                          </p:spTgt>
                                        </p:tgtEl>
                                        <p:attrNameLst>
                                          <p:attrName>style.visibility</p:attrName>
                                        </p:attrNameLst>
                                      </p:cBhvr>
                                      <p:to>
                                        <p:strVal val="hidden"/>
                                      </p:to>
                                    </p:set>
                                  </p:childTnLst>
                                </p:cTn>
                              </p:par>
                              <p:par>
                                <p:cTn id="58" presetID="24" presetClass="exit" presetSubtype="0" fill="hold" nodeType="withEffect">
                                  <p:stCondLst>
                                    <p:cond delay="0"/>
                                  </p:stCondLst>
                                  <p:childTnLst>
                                    <p:anim to="" calcmode="lin" valueType="num">
                                      <p:cBhvr>
                                        <p:cTn id="59" dur="1"/>
                                        <p:tgtEl>
                                          <p:spTgt spid="5">
                                            <p:txEl>
                                              <p:pRg st="4" end="4"/>
                                            </p:txEl>
                                          </p:spTgt>
                                        </p:tgtEl>
                                        <p:attrNameLst>
                                          <p:attrName/>
                                        </p:attrNameLst>
                                      </p:cBhvr>
                                    </p:anim>
                                    <p:set>
                                      <p:cBhvr>
                                        <p:cTn id="60" dur="1" fill="hold">
                                          <p:stCondLst>
                                            <p:cond delay="0"/>
                                          </p:stCondLst>
                                        </p:cTn>
                                        <p:tgtEl>
                                          <p:spTgt spid="5">
                                            <p:txEl>
                                              <p:pRg st="4" end="4"/>
                                            </p:txEl>
                                          </p:spTgt>
                                        </p:tgtEl>
                                        <p:attrNameLst>
                                          <p:attrName>style.visibility</p:attrName>
                                        </p:attrNameLst>
                                      </p:cBhvr>
                                      <p:to>
                                        <p:strVal val="hidden"/>
                                      </p:to>
                                    </p:set>
                                  </p:childTnLst>
                                </p:cTn>
                              </p:par>
                              <p:par>
                                <p:cTn id="61" presetID="24" presetClass="exit" presetSubtype="0" fill="hold" nodeType="withEffect">
                                  <p:stCondLst>
                                    <p:cond delay="0"/>
                                  </p:stCondLst>
                                  <p:childTnLst>
                                    <p:anim to="" calcmode="lin" valueType="num">
                                      <p:cBhvr>
                                        <p:cTn id="62" dur="1"/>
                                        <p:tgtEl>
                                          <p:spTgt spid="5">
                                            <p:txEl>
                                              <p:pRg st="6" end="6"/>
                                            </p:txEl>
                                          </p:spTgt>
                                        </p:tgtEl>
                                        <p:attrNameLst>
                                          <p:attrName/>
                                        </p:attrNameLst>
                                      </p:cBhvr>
                                    </p:anim>
                                    <p:set>
                                      <p:cBhvr>
                                        <p:cTn id="63" dur="1" fill="hold">
                                          <p:stCondLst>
                                            <p:cond delay="0"/>
                                          </p:stCondLst>
                                        </p:cTn>
                                        <p:tgtEl>
                                          <p:spTgt spid="5">
                                            <p:txEl>
                                              <p:pRg st="6" end="6"/>
                                            </p:txEl>
                                          </p:spTgt>
                                        </p:tgtEl>
                                        <p:attrNameLst>
                                          <p:attrName>style.visibility</p:attrName>
                                        </p:attrNameLst>
                                      </p:cBhvr>
                                      <p:to>
                                        <p:strVal val="hidden"/>
                                      </p:to>
                                    </p:set>
                                  </p:childTnLst>
                                </p:cTn>
                              </p:par>
                              <p:par>
                                <p:cTn id="64" presetID="24" presetClass="exit" presetSubtype="0" fill="hold" grpId="1" nodeType="withEffect">
                                  <p:stCondLst>
                                    <p:cond delay="0"/>
                                  </p:stCondLst>
                                  <p:childTnLst>
                                    <p:anim to="" calcmode="lin" valueType="num">
                                      <p:cBhvr>
                                        <p:cTn id="65" dur="1"/>
                                        <p:tgtEl>
                                          <p:spTgt spid="11"/>
                                        </p:tgtEl>
                                        <p:attrNameLst>
                                          <p:attrName/>
                                        </p:attrNameLst>
                                      </p:cBhvr>
                                    </p:anim>
                                    <p:set>
                                      <p:cBhvr>
                                        <p:cTn id="66" dur="1" fill="hold">
                                          <p:stCondLst>
                                            <p:cond delay="0"/>
                                          </p:stCondLst>
                                        </p:cTn>
                                        <p:tgtEl>
                                          <p:spTgt spid="11"/>
                                        </p:tgtEl>
                                        <p:attrNameLst>
                                          <p:attrName>style.visibility</p:attrName>
                                        </p:attrNameLst>
                                      </p:cBhvr>
                                      <p:to>
                                        <p:strVal val="hidden"/>
                                      </p:to>
                                    </p:set>
                                  </p:childTnLst>
                                </p:cTn>
                              </p:par>
                              <p:par>
                                <p:cTn id="67" presetID="24" presetClass="entr" presetSubtype="0" fill="hold" nodeType="withEffect">
                                  <p:stCondLst>
                                    <p:cond delay="0"/>
                                  </p:stCondLst>
                                  <p:childTnLst>
                                    <p:set>
                                      <p:cBhvr>
                                        <p:cTn id="68" dur="1" fill="hold">
                                          <p:stCondLst>
                                            <p:cond delay="0"/>
                                          </p:stCondLst>
                                        </p:cTn>
                                        <p:tgtEl>
                                          <p:spTgt spid="10">
                                            <p:txEl>
                                              <p:pRg st="0" end="0"/>
                                            </p:txEl>
                                          </p:spTgt>
                                        </p:tgtEl>
                                        <p:attrNameLst>
                                          <p:attrName>style.visibility</p:attrName>
                                        </p:attrNameLst>
                                      </p:cBhvr>
                                      <p:to>
                                        <p:strVal val="visible"/>
                                      </p:to>
                                    </p:set>
                                    <p:anim to="" calcmode="lin" valueType="num">
                                      <p:cBhvr>
                                        <p:cTn id="69" dur="1" fill="hold"/>
                                        <p:tgtEl>
                                          <p:spTgt spid="1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13" grpId="0"/>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disciplenations.org/uploads/wI/ew/wIewnincErYlcQz0C99bEg/Worldview-Image.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Title 1"/>
          <p:cNvSpPr>
            <a:spLocks noGrp="1"/>
          </p:cNvSpPr>
          <p:nvPr>
            <p:ph type="ctrTitle"/>
          </p:nvPr>
        </p:nvSpPr>
        <p:spPr>
          <a:xfrm>
            <a:off x="0" y="225425"/>
            <a:ext cx="9144000" cy="688975"/>
          </a:xfrm>
          <a:noFill/>
        </p:spPr>
        <p:txBody>
          <a:bodyPr>
            <a:normAutofit/>
          </a:bodyPr>
          <a:lstStyle/>
          <a:p>
            <a:pPr algn="ctr"/>
            <a:r>
              <a:rPr lang="en-US" sz="3100" b="1" dirty="0" smtClean="0">
                <a:solidFill>
                  <a:schemeClr val="accent5">
                    <a:lumMod val="50000"/>
                  </a:schemeClr>
                </a:solidFill>
                <a:effectLst/>
                <a:latin typeface="Times New Roman" pitchFamily="18" charset="0"/>
                <a:cs typeface="Times New Roman" pitchFamily="18" charset="0"/>
              </a:rPr>
              <a:t>Influences of Worldview and Ideology on Citizenship</a:t>
            </a:r>
            <a:endParaRPr lang="en-US" sz="2800" b="1" dirty="0">
              <a:solidFill>
                <a:schemeClr val="accent5">
                  <a:lumMod val="50000"/>
                </a:schemeClr>
              </a:solidFill>
              <a:effectLst/>
              <a:latin typeface="Times New Roman" pitchFamily="18" charset="0"/>
              <a:cs typeface="Times New Roman" pitchFamily="18" charset="0"/>
            </a:endParaRPr>
          </a:p>
        </p:txBody>
      </p:sp>
      <p:sp>
        <p:nvSpPr>
          <p:cNvPr id="6" name="Rectangle 5"/>
          <p:cNvSpPr/>
          <p:nvPr/>
        </p:nvSpPr>
        <p:spPr>
          <a:xfrm>
            <a:off x="0" y="15240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the introduction to this section on pages 446-447</a:t>
            </a:r>
          </a:p>
        </p:txBody>
      </p:sp>
      <p:sp>
        <p:nvSpPr>
          <p:cNvPr id="8" name="Rectangle 7"/>
          <p:cNvSpPr/>
          <p:nvPr/>
        </p:nvSpPr>
        <p:spPr>
          <a:xfrm>
            <a:off x="0" y="2286000"/>
            <a:ext cx="9143999" cy="369332"/>
          </a:xfrm>
          <a:prstGeom prst="rect">
            <a:avLst/>
          </a:prstGeom>
        </p:spPr>
        <p:txBody>
          <a:bodyPr wrap="square">
            <a:spAutoFit/>
          </a:bodyPr>
          <a:lstStyle/>
          <a:p>
            <a:pPr algn="ctr"/>
            <a:r>
              <a:rPr lang="en-CA" b="1" dirty="0" smtClean="0">
                <a:solidFill>
                  <a:srgbClr val="C00000"/>
                </a:solidFill>
                <a:latin typeface="Times New Roman" pitchFamily="18" charset="0"/>
                <a:cs typeface="Times New Roman" pitchFamily="18" charset="0"/>
              </a:rPr>
              <a:t>What is meant by the term citizenship?</a:t>
            </a:r>
            <a:endParaRPr lang="en-US" b="1" dirty="0">
              <a:solidFill>
                <a:srgbClr val="C00000"/>
              </a:solidFill>
              <a:latin typeface="Times New Roman" pitchFamily="18" charset="0"/>
              <a:cs typeface="Times New Roman" pitchFamily="18" charset="0"/>
            </a:endParaRPr>
          </a:p>
        </p:txBody>
      </p:sp>
      <p:sp>
        <p:nvSpPr>
          <p:cNvPr id="9" name="Rectangle 8"/>
          <p:cNvSpPr/>
          <p:nvPr/>
        </p:nvSpPr>
        <p:spPr>
          <a:xfrm>
            <a:off x="0" y="3200400"/>
            <a:ext cx="9144000" cy="2031325"/>
          </a:xfrm>
          <a:prstGeom prst="rect">
            <a:avLst/>
          </a:prstGeom>
        </p:spPr>
        <p:txBody>
          <a:bodyPr wrap="square">
            <a:spAutoFit/>
          </a:bodyPr>
          <a:lstStyle/>
          <a:p>
            <a:pPr algn="ctr">
              <a:buNone/>
            </a:pPr>
            <a:r>
              <a:rPr lang="en-CA" b="1" dirty="0" smtClean="0">
                <a:latin typeface="Times New Roman" pitchFamily="18" charset="0"/>
                <a:cs typeface="Times New Roman" pitchFamily="18" charset="0"/>
              </a:rPr>
              <a:t>A citizen lives in and is a member of a country</a:t>
            </a:r>
          </a:p>
          <a:p>
            <a:pPr algn="ctr">
              <a:buNone/>
            </a:pPr>
            <a:endParaRPr lang="en-CA" b="1" dirty="0" smtClean="0">
              <a:latin typeface="Times New Roman" pitchFamily="18" charset="0"/>
              <a:cs typeface="Times New Roman" pitchFamily="18" charset="0"/>
            </a:endParaRPr>
          </a:p>
          <a:p>
            <a:pPr algn="ctr">
              <a:buNone/>
            </a:pPr>
            <a:r>
              <a:rPr lang="en-CA" b="1" dirty="0" smtClean="0">
                <a:latin typeface="Times New Roman" pitchFamily="18" charset="0"/>
                <a:cs typeface="Times New Roman" pitchFamily="18" charset="0"/>
              </a:rPr>
              <a:t>A citizen votes</a:t>
            </a:r>
          </a:p>
          <a:p>
            <a:pPr algn="ctr">
              <a:buNone/>
            </a:pPr>
            <a:endParaRPr lang="en-CA" b="1" dirty="0" smtClean="0">
              <a:latin typeface="Times New Roman" pitchFamily="18" charset="0"/>
              <a:cs typeface="Times New Roman" pitchFamily="18" charset="0"/>
            </a:endParaRPr>
          </a:p>
          <a:p>
            <a:pPr algn="ctr">
              <a:buNone/>
            </a:pPr>
            <a:r>
              <a:rPr lang="en-CA" b="1" dirty="0" smtClean="0">
                <a:latin typeface="Times New Roman" pitchFamily="18" charset="0"/>
                <a:cs typeface="Times New Roman" pitchFamily="18" charset="0"/>
              </a:rPr>
              <a:t>A citizen has certain responsibilities-obeying laws, paying taxes</a:t>
            </a:r>
          </a:p>
          <a:p>
            <a:pPr algn="ctr">
              <a:buNone/>
            </a:pPr>
            <a:endParaRPr lang="en-CA" b="1" dirty="0" smtClean="0">
              <a:latin typeface="Times New Roman" pitchFamily="18" charset="0"/>
              <a:cs typeface="Times New Roman" pitchFamily="18" charset="0"/>
            </a:endParaRPr>
          </a:p>
          <a:p>
            <a:pPr algn="ctr">
              <a:buNone/>
            </a:pPr>
            <a:r>
              <a:rPr lang="en-CA" b="1" dirty="0" smtClean="0">
                <a:latin typeface="Times New Roman" pitchFamily="18" charset="0"/>
                <a:cs typeface="Times New Roman" pitchFamily="18" charset="0"/>
              </a:rPr>
              <a:t>A citizen has certain rights-legal, language, minority and fundamental freedoms</a:t>
            </a:r>
            <a:endParaRPr lang="en-CA"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to="" calcmode="lin" valueType="num">
                                      <p:cBhvr>
                                        <p:cTn id="15" dur="1" fill="hold"/>
                                        <p:tgtEl>
                                          <p:spTgt spid="8"/>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to="" calcmode="lin" valueType="num">
                                      <p:cBhvr>
                                        <p:cTn id="20" dur="1" fill="hold"/>
                                        <p:tgtEl>
                                          <p:spTgt spid="9">
                                            <p:txEl>
                                              <p:pRg st="0" end="0"/>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to="" calcmode="lin" valueType="num">
                                      <p:cBhvr>
                                        <p:cTn id="25" dur="1" fill="hold"/>
                                        <p:tgtEl>
                                          <p:spTgt spid="9">
                                            <p:txEl>
                                              <p:pRg st="2" end="2"/>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 to="" calcmode="lin" valueType="num">
                                      <p:cBhvr>
                                        <p:cTn id="30" dur="1" fill="hold"/>
                                        <p:tgtEl>
                                          <p:spTgt spid="9">
                                            <p:txEl>
                                              <p:pRg st="4" end="4"/>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 to="" calcmode="lin" valueType="num">
                                      <p:cBhvr>
                                        <p:cTn id="35" dur="1" fill="hold"/>
                                        <p:tgtEl>
                                          <p:spTgt spid="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projectwild.org/images/Textpage-title-Taking_Action.jpg"/>
          <p:cNvPicPr>
            <a:picLocks noChangeAspect="1" noChangeArrowheads="1"/>
          </p:cNvPicPr>
          <p:nvPr/>
        </p:nvPicPr>
        <p:blipFill>
          <a:blip r:embed="rId2" cstate="print">
            <a:lum bright="60000" contrast="-70000"/>
          </a:blip>
          <a:srcRect/>
          <a:stretch>
            <a:fillRect/>
          </a:stretch>
        </p:blipFill>
        <p:spPr bwMode="auto">
          <a:xfrm>
            <a:off x="-23684" y="1371600"/>
            <a:ext cx="9167684" cy="4419600"/>
          </a:xfrm>
          <a:prstGeom prst="rect">
            <a:avLst/>
          </a:prstGeom>
          <a:noFill/>
        </p:spPr>
      </p:pic>
      <p:sp>
        <p:nvSpPr>
          <p:cNvPr id="2" name="Title 1"/>
          <p:cNvSpPr>
            <a:spLocks noGrp="1"/>
          </p:cNvSpPr>
          <p:nvPr>
            <p:ph type="title"/>
          </p:nvPr>
        </p:nvSpPr>
        <p:spPr>
          <a:xfrm>
            <a:off x="0" y="198438"/>
            <a:ext cx="9144000" cy="715962"/>
          </a:xfrm>
        </p:spPr>
        <p:txBody>
          <a:bodyPr>
            <a:normAutofit/>
          </a:bodyPr>
          <a:lstStyle/>
          <a:p>
            <a:r>
              <a:rPr lang="en-CA" sz="2800" b="1" dirty="0" smtClean="0">
                <a:solidFill>
                  <a:srgbClr val="C00000"/>
                </a:solidFill>
                <a:latin typeface="Times New Roman" pitchFamily="18" charset="0"/>
                <a:cs typeface="Times New Roman" pitchFamily="18" charset="0"/>
              </a:rPr>
              <a:t>Citizenship is much more than “Legal Status”</a:t>
            </a:r>
            <a:endParaRPr lang="en-CA" sz="2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2438400"/>
            <a:ext cx="9144000" cy="2181236"/>
          </a:xfrm>
        </p:spPr>
        <p:txBody>
          <a:bodyPr>
            <a:noAutofit/>
          </a:bodyPr>
          <a:lstStyle/>
          <a:p>
            <a:pPr algn="ctr">
              <a:buNone/>
            </a:pPr>
            <a:r>
              <a:rPr lang="en-CA" sz="1800" b="1" i="1" dirty="0" smtClean="0">
                <a:latin typeface="Times New Roman" pitchFamily="18" charset="0"/>
                <a:cs typeface="Times New Roman" pitchFamily="18" charset="0"/>
              </a:rPr>
              <a:t>Andrew Coyne, Canadian Journalist</a:t>
            </a:r>
            <a:r>
              <a:rPr lang="en-CA" sz="1800" i="1" dirty="0" smtClean="0">
                <a:latin typeface="Times New Roman" pitchFamily="18" charset="0"/>
                <a:cs typeface="Times New Roman" pitchFamily="18" charset="0"/>
              </a:rPr>
              <a:t>: </a:t>
            </a:r>
          </a:p>
          <a:p>
            <a:pPr algn="ctr">
              <a:buNone/>
            </a:pPr>
            <a:r>
              <a:rPr lang="en-CA" sz="1800" dirty="0" smtClean="0">
                <a:latin typeface="Times New Roman" pitchFamily="18" charset="0"/>
                <a:cs typeface="Times New Roman" pitchFamily="18" charset="0"/>
              </a:rPr>
              <a:t>Believes that being a citizen of a country mean being part of a moral project</a:t>
            </a:r>
            <a:endParaRPr lang="en-CA" sz="1800" i="1" dirty="0" smtClean="0">
              <a:latin typeface="Times New Roman" pitchFamily="18" charset="0"/>
              <a:cs typeface="Times New Roman" pitchFamily="18" charset="0"/>
            </a:endParaRPr>
          </a:p>
          <a:p>
            <a:pPr algn="ctr">
              <a:buNone/>
            </a:pPr>
            <a:endParaRPr lang="en-CA" sz="1800" b="1" i="1" dirty="0" smtClean="0">
              <a:latin typeface="Times New Roman" pitchFamily="18" charset="0"/>
              <a:cs typeface="Times New Roman" pitchFamily="18" charset="0"/>
            </a:endParaRPr>
          </a:p>
          <a:p>
            <a:pPr algn="ctr">
              <a:buNone/>
            </a:pPr>
            <a:r>
              <a:rPr lang="en-CA" sz="1800" b="1" i="1" dirty="0" smtClean="0">
                <a:latin typeface="Times New Roman" pitchFamily="18" charset="0"/>
                <a:cs typeface="Times New Roman" pitchFamily="18" charset="0"/>
              </a:rPr>
              <a:t>Mark </a:t>
            </a:r>
            <a:r>
              <a:rPr lang="en-CA" sz="1800" b="1" i="1" dirty="0" err="1" smtClean="0">
                <a:latin typeface="Times New Roman" pitchFamily="18" charset="0"/>
                <a:cs typeface="Times New Roman" pitchFamily="18" charset="0"/>
              </a:rPr>
              <a:t>Kingwall</a:t>
            </a:r>
            <a:r>
              <a:rPr lang="en-CA" sz="1800" b="1" i="1" dirty="0" smtClean="0">
                <a:latin typeface="Times New Roman" pitchFamily="18" charset="0"/>
                <a:cs typeface="Times New Roman" pitchFamily="18" charset="0"/>
              </a:rPr>
              <a:t>, Professor of Philosophy</a:t>
            </a:r>
            <a:r>
              <a:rPr lang="en-CA" sz="1800" dirty="0" smtClean="0">
                <a:latin typeface="Times New Roman" pitchFamily="18" charset="0"/>
                <a:cs typeface="Times New Roman" pitchFamily="18" charset="0"/>
              </a:rPr>
              <a:t>:</a:t>
            </a:r>
          </a:p>
          <a:p>
            <a:pPr algn="ctr">
              <a:buNone/>
            </a:pPr>
            <a:r>
              <a:rPr lang="en-CA" sz="1800" dirty="0" smtClean="0">
                <a:latin typeface="Times New Roman" pitchFamily="18" charset="0"/>
                <a:cs typeface="Times New Roman" pitchFamily="18" charset="0"/>
              </a:rPr>
              <a:t>What is the world you want? </a:t>
            </a:r>
          </a:p>
          <a:p>
            <a:pPr algn="ctr">
              <a:buNone/>
            </a:pPr>
            <a:r>
              <a:rPr lang="en-CA" sz="1800" dirty="0" smtClean="0">
                <a:latin typeface="Times New Roman" pitchFamily="18" charset="0"/>
                <a:cs typeface="Times New Roman" pitchFamily="18" charset="0"/>
              </a:rPr>
              <a:t>What rights and responsibilities might you have in taking action to achieve this 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to="" calcmode="lin" valueType="num">
                                      <p:cBhvr>
                                        <p:cTn id="26"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www.romainstitute.sk/data/files/30.jpg"/>
          <p:cNvPicPr>
            <a:picLocks noChangeAspect="1" noChangeArrowheads="1"/>
          </p:cNvPicPr>
          <p:nvPr/>
        </p:nvPicPr>
        <p:blipFill>
          <a:blip r:embed="rId2" cstate="print">
            <a:lum bright="70000" contrast="-70000"/>
          </a:blip>
          <a:srcRect/>
          <a:stretch>
            <a:fillRect/>
          </a:stretch>
        </p:blipFill>
        <p:spPr bwMode="auto">
          <a:xfrm>
            <a:off x="0" y="1051066"/>
            <a:ext cx="9144000" cy="5806934"/>
          </a:xfrm>
          <a:prstGeom prst="rect">
            <a:avLst/>
          </a:prstGeom>
          <a:noFill/>
        </p:spPr>
      </p:pic>
      <p:sp>
        <p:nvSpPr>
          <p:cNvPr id="2" name="Title 1"/>
          <p:cNvSpPr>
            <a:spLocks noGrp="1"/>
          </p:cNvSpPr>
          <p:nvPr>
            <p:ph type="title"/>
          </p:nvPr>
        </p:nvSpPr>
        <p:spPr>
          <a:xfrm>
            <a:off x="0" y="198438"/>
            <a:ext cx="9144000" cy="792162"/>
          </a:xfrm>
        </p:spPr>
        <p:txBody>
          <a:bodyPr>
            <a:noAutofit/>
          </a:bodyPr>
          <a:lstStyle/>
          <a:p>
            <a:r>
              <a:rPr lang="en-CA" sz="2800" b="1" dirty="0" smtClean="0">
                <a:solidFill>
                  <a:srgbClr val="C00000"/>
                </a:solidFill>
                <a:latin typeface="Times New Roman" pitchFamily="18" charset="0"/>
                <a:cs typeface="Times New Roman" pitchFamily="18" charset="0"/>
              </a:rPr>
              <a:t>Examples of Youth Who Decided to Practice Their Citizenship and Make a Difference:</a:t>
            </a:r>
            <a:endParaRPr lang="en-CA" sz="2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928802"/>
            <a:ext cx="9144000" cy="3328998"/>
          </a:xfrm>
        </p:spPr>
        <p:txBody>
          <a:bodyPr>
            <a:noAutofit/>
          </a:bodyPr>
          <a:lstStyle/>
          <a:p>
            <a:pPr algn="ctr">
              <a:buNone/>
            </a:pPr>
            <a:r>
              <a:rPr lang="en-CA" sz="1800" b="1" dirty="0" smtClean="0">
                <a:latin typeface="Times New Roman" pitchFamily="18" charset="0"/>
                <a:cs typeface="Times New Roman" pitchFamily="18" charset="0"/>
              </a:rPr>
              <a:t>2001: Two female 15 year old Alberta’s sued the Alberta government to change the </a:t>
            </a:r>
          </a:p>
          <a:p>
            <a:pPr algn="ctr">
              <a:buNone/>
            </a:pPr>
            <a:r>
              <a:rPr lang="en-CA" sz="1800" b="1" dirty="0" smtClean="0">
                <a:latin typeface="Times New Roman" pitchFamily="18" charset="0"/>
                <a:cs typeface="Times New Roman" pitchFamily="18" charset="0"/>
              </a:rPr>
              <a:t>Municipal Elections Act to lower the voting age from 18 to 16</a:t>
            </a:r>
          </a:p>
          <a:p>
            <a:pPr algn="ctr">
              <a:buNone/>
            </a:pPr>
            <a:endParaRPr lang="en-CA" sz="1800" b="1" dirty="0" smtClean="0">
              <a:latin typeface="Times New Roman" pitchFamily="18" charset="0"/>
              <a:cs typeface="Times New Roman" pitchFamily="18" charset="0"/>
            </a:endParaRPr>
          </a:p>
          <a:p>
            <a:pPr algn="ctr">
              <a:buNone/>
            </a:pPr>
            <a:r>
              <a:rPr lang="en-CA" sz="1800" b="1" dirty="0" smtClean="0">
                <a:latin typeface="Times New Roman" pitchFamily="18" charset="0"/>
                <a:cs typeface="Times New Roman" pitchFamily="18" charset="0"/>
              </a:rPr>
              <a:t>Some youth join groups such as Amnesty International or youth wings of political parties</a:t>
            </a:r>
          </a:p>
          <a:p>
            <a:pPr algn="ctr">
              <a:buNone/>
            </a:pPr>
            <a:endParaRPr lang="en-CA" sz="1800" b="1" dirty="0" smtClean="0">
              <a:latin typeface="Times New Roman" pitchFamily="18" charset="0"/>
              <a:cs typeface="Times New Roman" pitchFamily="18" charset="0"/>
            </a:endParaRPr>
          </a:p>
          <a:p>
            <a:pPr algn="ctr">
              <a:buNone/>
            </a:pPr>
            <a:r>
              <a:rPr lang="en-CA" sz="1800" b="1" dirty="0" smtClean="0">
                <a:latin typeface="Times New Roman" pitchFamily="18" charset="0"/>
                <a:cs typeface="Times New Roman" pitchFamily="18" charset="0"/>
              </a:rPr>
              <a:t>Some youth attend conferences to address social issues such as AIDS/ HIV or homelessness</a:t>
            </a:r>
          </a:p>
          <a:p>
            <a:pPr algn="ctr">
              <a:buNone/>
            </a:pPr>
            <a:endParaRPr lang="en-CA" sz="1800" b="1" dirty="0" smtClean="0">
              <a:latin typeface="Times New Roman" pitchFamily="18" charset="0"/>
              <a:cs typeface="Times New Roman" pitchFamily="18" charset="0"/>
            </a:endParaRPr>
          </a:p>
          <a:p>
            <a:pPr algn="ctr">
              <a:buNone/>
            </a:pPr>
            <a:endParaRPr lang="en-CA" sz="1800" b="1" dirty="0" smtClean="0">
              <a:latin typeface="Times New Roman" pitchFamily="18" charset="0"/>
              <a:cs typeface="Times New Roman" pitchFamily="18" charset="0"/>
            </a:endParaRPr>
          </a:p>
          <a:p>
            <a:pPr algn="ctr">
              <a:buNone/>
            </a:pPr>
            <a:r>
              <a:rPr lang="en-CA" sz="1800" b="1" dirty="0" smtClean="0">
                <a:solidFill>
                  <a:srgbClr val="002060"/>
                </a:solidFill>
                <a:latin typeface="Times New Roman" pitchFamily="18" charset="0"/>
                <a:cs typeface="Times New Roman" pitchFamily="18" charset="0"/>
              </a:rPr>
              <a:t>The involvement of these youth is based on an ideology or way each student views the world</a:t>
            </a:r>
            <a:endParaRPr lang="en-CA" sz="1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to="" calcmode="lin" valueType="num">
                                      <p:cBhvr>
                                        <p:cTn id="30"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2198</Words>
  <Application>Microsoft Office PowerPoint</Application>
  <PresentationFormat>On-screen Show (4:3)</PresentationFormat>
  <Paragraphs>300</Paragraphs>
  <Slides>31</Slides>
  <Notes>0</Notes>
  <HiddenSlides>0</HiddenSlides>
  <MMClips>4</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Use the following sentence starts as answers to the previous questions:  </vt:lpstr>
      <vt:lpstr>Reflect on the beliefs about citizenship shared by Andrew Coyne and Mark Kingswell</vt:lpstr>
      <vt:lpstr>Greenpeace Activists</vt:lpstr>
      <vt:lpstr>Reflecting on Worldview, Ideology and Citizenship Chapter Thirteen</vt:lpstr>
      <vt:lpstr>Influences of Worldview and Ideology on Citizenship</vt:lpstr>
      <vt:lpstr>Citizenship is much more than “Legal Status”</vt:lpstr>
      <vt:lpstr>Examples of Youth Who Decided to Practice Their Citizenship and Make a Difference:</vt:lpstr>
      <vt:lpstr>Legal and Political Understandings of Citizenship</vt:lpstr>
      <vt:lpstr>Slide 11</vt:lpstr>
      <vt:lpstr>Slide 12</vt:lpstr>
      <vt:lpstr>1.  Liberal/Individualistic Understanding of Citizenship</vt:lpstr>
      <vt:lpstr>2.  Communitarian Understanding of Citizenship:</vt:lpstr>
      <vt:lpstr>3.  Civil Republican Understanding of Citizenship</vt:lpstr>
      <vt:lpstr>Impact of Worldview and Ideology on Citizenship</vt:lpstr>
      <vt:lpstr>Understanding Rights, Roles and Responsibilities</vt:lpstr>
      <vt:lpstr>Code Of Hammurabi - 1780 BCE</vt:lpstr>
      <vt:lpstr>More Examples…</vt:lpstr>
      <vt:lpstr>Religious Documents</vt:lpstr>
      <vt:lpstr>Magna Carta - 1215 CE</vt:lpstr>
      <vt:lpstr>Enlightenment Ideas of Human Rights and Justice</vt:lpstr>
      <vt:lpstr>20th Century Human Rights</vt:lpstr>
      <vt:lpstr>Despite the long history of human rights and their place in the political culture of countries and supranational organizations …</vt:lpstr>
      <vt:lpstr>The Rights, Roles, and Responsibilities of Citizens</vt:lpstr>
      <vt:lpstr>Natural Disasters and World Responses</vt:lpstr>
      <vt:lpstr>The Call To War</vt:lpstr>
      <vt:lpstr>Slide 28</vt:lpstr>
      <vt:lpstr>Slide 29</vt:lpstr>
      <vt:lpstr>Slide 30</vt:lpstr>
      <vt:lpstr>Slide 31</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 edwards</dc:creator>
  <cp:lastModifiedBy>brendan edwards</cp:lastModifiedBy>
  <cp:revision>76</cp:revision>
  <dcterms:created xsi:type="dcterms:W3CDTF">2010-06-01T01:48:14Z</dcterms:created>
  <dcterms:modified xsi:type="dcterms:W3CDTF">2010-06-03T16:51:52Z</dcterms:modified>
</cp:coreProperties>
</file>