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265" r:id="rId17"/>
    <p:sldId id="266" r:id="rId18"/>
    <p:sldId id="267" r:id="rId19"/>
    <p:sldId id="274" r:id="rId20"/>
    <p:sldId id="268" r:id="rId21"/>
    <p:sldId id="275" r:id="rId22"/>
    <p:sldId id="269" r:id="rId23"/>
    <p:sldId id="270" r:id="rId24"/>
    <p:sldId id="272" r:id="rId25"/>
    <p:sldId id="273" r:id="rId26"/>
    <p:sldId id="285" r:id="rId27"/>
    <p:sldId id="286" r:id="rId28"/>
    <p:sldId id="287" r:id="rId29"/>
    <p:sldId id="288" r:id="rId30"/>
    <p:sldId id="289" r:id="rId31"/>
    <p:sldId id="293" r:id="rId32"/>
    <p:sldId id="294" r:id="rId33"/>
    <p:sldId id="29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60"/>
  </p:normalViewPr>
  <p:slideViewPr>
    <p:cSldViewPr>
      <p:cViewPr varScale="1">
        <p:scale>
          <a:sx n="74" d="100"/>
          <a:sy n="74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8D3-5AA1-411A-861A-0D623EE21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B781-4FAF-4603-9407-A13564032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20645-6592-4331-BB0C-F1F81E5B5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A0AD-0773-453B-8C41-B79DBD3708C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8586-1150-4FA5-B4F1-B0C076185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0CA0-9C58-4B6C-8533-F4AD7AE5C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A335D-A44C-435A-9BA4-6367D94B2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F25C-50B9-422C-AFD7-9678C91B4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DA3D-BD6B-416C-B3C5-8792F34DF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66FE-762A-4273-8992-7A3F1677E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97AA-26D5-4009-BD34-91D46A38A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7F09-5ED6-4AF3-AEB0-F9CCD96E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568999-E0FC-49A4-A6F0-480B005E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Flight%20of%20the%20Hummingbird.wm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  <a:latin typeface="Times New Roman" pitchFamily="18" charset="0"/>
              </a:rPr>
              <a:t>Should Globalization Shape Identity?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Turn to page 14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Review </a:t>
            </a:r>
            <a:r>
              <a:rPr lang="en-US" sz="2800" b="1" i="1" smtClean="0">
                <a:latin typeface="Times New Roman" pitchFamily="18" charset="0"/>
              </a:rPr>
              <a:t>Related Issue #1</a:t>
            </a:r>
            <a:r>
              <a:rPr lang="en-US" sz="2800" b="1" smtClean="0">
                <a:latin typeface="Times New Roman" pitchFamily="18" charset="0"/>
              </a:rPr>
              <a:t> and the four chapters included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is the connection between related issue question, the individual chapter question and each of the chapter inquiry questions?</a:t>
            </a:r>
          </a:p>
          <a:p>
            <a:pPr algn="ctr" eaLnBrk="1" hangingPunct="1">
              <a:buClr>
                <a:schemeClr val="tx1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is the difference between the words </a:t>
            </a:r>
            <a:r>
              <a:rPr lang="en-US" sz="2800" b="1" i="1" smtClean="0">
                <a:latin typeface="Times New Roman" pitchFamily="18" charset="0"/>
              </a:rPr>
              <a:t>should</a:t>
            </a:r>
            <a:r>
              <a:rPr lang="en-US" sz="2800" b="1" smtClean="0">
                <a:latin typeface="Times New Roman" pitchFamily="18" charset="0"/>
              </a:rPr>
              <a:t> and </a:t>
            </a:r>
            <a:r>
              <a:rPr lang="en-US" sz="2800" b="1" i="1" smtClean="0">
                <a:latin typeface="Times New Roman" pitchFamily="18" charset="0"/>
              </a:rPr>
              <a:t>does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2293" name="Picture 5" descr="533358_1020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0"/>
            <a:ext cx="2867025" cy="40767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4" name="Picture 6" descr="Avatar_c65d7d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63850" cy="4005263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2295" name="Picture 8" descr="affiche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708275"/>
            <a:ext cx="2740025" cy="41497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2700338" y="0"/>
            <a:ext cx="3671887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Film </a:t>
            </a:r>
          </a:p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&amp; </a:t>
            </a:r>
          </a:p>
          <a:p>
            <a:pPr algn="ctr">
              <a:spcBef>
                <a:spcPct val="50000"/>
              </a:spcBef>
            </a:pPr>
            <a:r>
              <a:rPr lang="en-CA" sz="3600">
                <a:latin typeface="Britannic Bold" pitchFamily="34" charset="0"/>
              </a:rPr>
              <a:t>Entertainment</a:t>
            </a:r>
          </a:p>
        </p:txBody>
      </p:sp>
      <p:pic>
        <p:nvPicPr>
          <p:cNvPr id="12297" name="Picture 10" descr="japanesehiph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4292600"/>
            <a:ext cx="2520950" cy="2405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298" name="Picture 12" descr="logotipoCHH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149725"/>
            <a:ext cx="1779588" cy="25193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Hybridization of Culture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4800" smtClean="0">
                <a:latin typeface="Britannic Bold" pitchFamily="34" charset="0"/>
              </a:rPr>
              <a:t>Hybridization occurs when people mix cultural forms, genres or styles to create something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4789487" cy="121602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Haida Manga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>
                <a:latin typeface="Britannic Bold" pitchFamily="34" charset="0"/>
              </a:rPr>
              <a:t>Michael Nicoll Yahgulanaas</a:t>
            </a:r>
            <a:r>
              <a:rPr lang="en-CA" smtClean="0"/>
              <a:t> 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900113" y="2492375"/>
            <a:ext cx="50403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CA" sz="2400">
                <a:latin typeface="Britannic Bold" pitchFamily="34" charset="0"/>
              </a:rPr>
              <a:t>"I don't recall my great-grandmothers or my uncles mumbling mantras of traditionalism as a way to stifle change, growth or expression. I watched them innovate and adjust practices to achieve a greater sense of accomplishment.” </a:t>
            </a:r>
          </a:p>
        </p:txBody>
      </p:sp>
      <p:pic>
        <p:nvPicPr>
          <p:cNvPr id="14342" name="Picture 7" descr="2007-haida-manga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49275"/>
            <a:ext cx="2624138" cy="393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940425" y="4652963"/>
            <a:ext cx="2663825" cy="9255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>
                <a:latin typeface="Showcard Gothic" pitchFamily="82" charset="0"/>
              </a:rPr>
              <a:t>Canadian Artist Michael Yahgulanaas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1143000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Traditional Haida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5365" name="Picture 4" descr="Haida_Dog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04813"/>
            <a:ext cx="1866900" cy="361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5" descr="Child_Alvin_Haida_Gwaii_Salmon_550_t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44675"/>
            <a:ext cx="35560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6" descr="haida_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3573463"/>
            <a:ext cx="2986087" cy="298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7" descr="haaar0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1916113"/>
            <a:ext cx="18113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6388" name="Picture 4" descr="manga%20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095625" cy="285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5" descr="gyakutenkenji_man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5543550" cy="409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6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924175"/>
            <a:ext cx="2430462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62600" cy="121602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Japanese Manga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dentit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Haida Manga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5410200"/>
            <a:ext cx="1981200" cy="609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Haida-Manga Animation </a:t>
            </a:r>
          </a:p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"Flight of the Hummingbird“</a:t>
            </a:r>
          </a:p>
          <a:p>
            <a:pPr algn="ctr">
              <a:buFont typeface="Wingdings" pitchFamily="2" charset="2"/>
              <a:buNone/>
            </a:pPr>
            <a:r>
              <a:rPr lang="en-CA" sz="1000" b="1" smtClean="0">
                <a:latin typeface="Times New Roman" pitchFamily="18" charset="0"/>
                <a:cs typeface="Times New Roman" pitchFamily="18" charset="0"/>
              </a:rPr>
              <a:t>2:30</a:t>
            </a:r>
          </a:p>
        </p:txBody>
      </p:sp>
      <p:pic>
        <p:nvPicPr>
          <p:cNvPr id="17413" name="Picture 4" descr="MNY-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57400"/>
            <a:ext cx="388620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5" descr="red-haida-mang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0350"/>
            <a:ext cx="4319588" cy="475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Flight of the Hummingbir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5181600"/>
            <a:ext cx="1897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The Universalization &amp; Hybridization of Culture: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Research Assignment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9459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Before and Af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762000"/>
            <a:ext cx="4181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To What Extent Does Globalization Shape Your Identity?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184525"/>
            <a:ext cx="1828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page 19 and respond to the </a:t>
            </a:r>
            <a:r>
              <a:rPr lang="en-US" sz="2000" b="1" i="1">
                <a:latin typeface="Times New Roman" pitchFamily="18" charset="0"/>
              </a:rPr>
              <a:t>Activity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21336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latin typeface="Times New Roman" pitchFamily="18" charset="0"/>
              </a:rPr>
              <a:t>Looking Ahead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Globalization and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4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19088"/>
            <a:ext cx="91440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Who Are You?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Read pages 20 – 22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While reading, make a list of the many different factors that shape people’s identity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role does ‘context’ play in affecting your identity?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DO NOT complete 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Characteristics:</a:t>
            </a:r>
            <a:b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Then &amp; Now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685800" y="1600200"/>
            <a:ext cx="4876800" cy="449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Grade Eight	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429000" y="1600200"/>
            <a:ext cx="4953000" cy="449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Same		    Today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2484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 animBg="1"/>
      <p:bldP spid="133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Begin a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758825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CC"/>
                </a:solidFill>
                <a:latin typeface="Times New Roman" pitchFamily="18" charset="0"/>
              </a:rPr>
              <a:t>The Big Picture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pages 14 – 15 and answer the following:</a:t>
            </a: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is the main idea of this section?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How are the three pictures connected to the main idea?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What do the authors suggest is one of the main differences of opinion about globalization?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Which of the opinions expressed about </a:t>
            </a: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Globalization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, is closest to your own?  Why?  Do you think younger people and older people would answer this question differently?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You Express Who You Are?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371600"/>
            <a:ext cx="9144000" cy="5068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photographs of page 23</a:t>
            </a:r>
          </a:p>
          <a:p>
            <a:pPr algn="ctr">
              <a:spcBef>
                <a:spcPct val="50000"/>
              </a:spcBef>
            </a:pPr>
            <a:endParaRPr 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Is there anything about their appearance that might tell you a little about their identity?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three sections on pages 23 – 25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(Traditions, Language and Clothing/Body Adornment)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Complete the Activity on page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Do Collectives Express Who They Are?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905000"/>
            <a:ext cx="9144000" cy="447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two paragraphs on page 26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Write out the meaning of the term </a:t>
            </a: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COLLECTIVE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rgbClr val="33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rest of page 26 and answer the following question thoroughly!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33CC"/>
                </a:solidFill>
                <a:latin typeface="Times New Roman" pitchFamily="18" charset="0"/>
              </a:rPr>
              <a:t>How much of your identity is defined by your membership in collectives?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Ignore 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3333CC"/>
                </a:solidFill>
                <a:latin typeface="Times New Roman" pitchFamily="18" charset="0"/>
              </a:rPr>
              <a:t>Jigsaw Activity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896938"/>
            <a:ext cx="9144000" cy="573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Get into groups of three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Each of you will be assigned a group in which you will be responsible to read a short section in your textbook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#1: Expressing Collective Identity: Language (27-28)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#2: Slang, Jargon and Collective Identity (29)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Group #3: Collective Identity and Context (30-31)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In your assigned groups complete the following for each  of the three sections: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#1. Read your section quietly together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#2. </a:t>
            </a:r>
            <a:r>
              <a:rPr lang="en-US" sz="1900" b="1">
                <a:latin typeface="Times New Roman" pitchFamily="18" charset="0"/>
              </a:rPr>
              <a:t>Write a minimum of one summary statement for each of the paragraphs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	#3. Return to your groups of three and share your summaries</a:t>
            </a:r>
          </a:p>
          <a:p>
            <a:pPr algn="ctr">
              <a:spcBef>
                <a:spcPct val="50000"/>
              </a:spcBef>
            </a:pPr>
            <a:endParaRPr lang="en-US" sz="1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Keep in mind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Issue Question</a:t>
            </a:r>
            <a:r>
              <a:rPr lang="en-US" sz="2000" b="1">
                <a:latin typeface="Times New Roman" pitchFamily="18" charset="0"/>
              </a:rPr>
              <a:t> as you read: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How Do Collectives Express Who They Are?</a:t>
            </a: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25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0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Is there anything from Chapter One, so far, that you can add to your notes for</a:t>
            </a:r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ndividuality-Poster-C129841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3333CC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Figure 1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914400"/>
            <a:ext cx="30241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1752600" cy="9159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are the origins of all these items?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1752600" cy="17399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are these items personal connections to people in other parts of the world?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629400" y="1371600"/>
            <a:ext cx="1752600" cy="146526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Canadian-made items might teens in other countries own?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Times New Roman" pitchFamily="18" charset="0"/>
              </a:rPr>
              <a:t>How Are We Globally Connected?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29400" y="3886200"/>
            <a:ext cx="1752600" cy="21701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Check the labels of your clothes/items…Where are they from?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Write them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How Are Identities Connected Through Globalization?</a:t>
            </a:r>
            <a:endParaRPr lang="en-US" sz="4000" smtClean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00200"/>
            <a:ext cx="9144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Read the opening three paragraphs on page 36</a:t>
            </a:r>
          </a:p>
          <a:p>
            <a:pPr algn="ctr">
              <a:lnSpc>
                <a:spcPct val="90000"/>
              </a:lnSpc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Besides the ‘things’ in our lives, there are many other examples of how we are connected globally….</a:t>
            </a:r>
          </a:p>
          <a:p>
            <a:pPr algn="ctr">
              <a:lnSpc>
                <a:spcPct val="90000"/>
              </a:lnSpc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400" b="1">
                <a:latin typeface="Times New Roman" pitchFamily="18" charset="0"/>
              </a:rPr>
              <a:t>What might these examples be….?</a:t>
            </a:r>
          </a:p>
          <a:p>
            <a:pPr algn="ctr">
              <a:lnSpc>
                <a:spcPct val="90000"/>
              </a:lnSpc>
            </a:pPr>
            <a:endParaRPr lang="en-US" b="1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Heritage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Friends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Web Connections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Languages Spoken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Travel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Religion</a:t>
            </a:r>
          </a:p>
          <a:p>
            <a:pPr algn="ctr">
              <a:lnSpc>
                <a:spcPct val="90000"/>
              </a:lnSpc>
            </a:pP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More?</a:t>
            </a:r>
          </a:p>
          <a:p>
            <a:pPr algn="ctr">
              <a:lnSpc>
                <a:spcPct val="90000"/>
              </a:lnSpc>
            </a:pPr>
            <a:endParaRPr lang="en-US" sz="2200" b="1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2200" b="1">
                <a:latin typeface="Times New Roman" pitchFamily="18" charset="0"/>
              </a:rPr>
              <a:t>Write down your personal connections (including the name of the country) from the list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accent2"/>
                </a:solidFill>
                <a:latin typeface="Times New Roman" pitchFamily="18" charset="0"/>
              </a:rPr>
              <a:t>Global Connections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2539207" y="1194593"/>
            <a:ext cx="4114800" cy="6450013"/>
          </a:xfr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600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  <a:cs typeface="Times New Roman" pitchFamily="18" charset="0"/>
              </a:rPr>
              <a:t>Using the map provided and the global connections that you have just made, draw lines between Fort Saskatchewan and the countries you are connected to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6107113"/>
            <a:ext cx="899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do each of your maps represent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Connected to Coltan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08238"/>
            <a:ext cx="8229600" cy="39925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Your Connection to Coltan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   Miners 						     You</a:t>
            </a:r>
          </a:p>
          <a:p>
            <a:pPr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i="1" smtClean="0">
                <a:latin typeface="Times New Roman" pitchFamily="18" charset="0"/>
              </a:rPr>
              <a:t>Fill in ALL the steps that separate the identities of the Coltan Miners to your identity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rot="10800000">
            <a:off x="2362200" y="3733800"/>
            <a:ext cx="4267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6" name="Picture 6" descr="j0212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1520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ttp://www.uel.ac.uk/studentservices/international/images/StudentsN280percentsmaller_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38475"/>
            <a:ext cx="1600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400" y="11430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Coltan and Connected Identities </a:t>
            </a:r>
            <a:r>
              <a:rPr lang="en-CA" b="1">
                <a:latin typeface="Times New Roman" pitchFamily="18" charset="0"/>
                <a:cs typeface="Times New Roman" pitchFamily="18" charset="0"/>
              </a:rPr>
              <a:t>(pages 36 – 37)</a:t>
            </a:r>
          </a:p>
          <a:p>
            <a:pPr algn="ctr"/>
            <a:endParaRPr lang="en-CA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b="1" i="1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362200"/>
            <a:ext cx="9144000" cy="1477963"/>
          </a:xfrm>
        </p:spPr>
        <p:txBody>
          <a:bodyPr/>
          <a:lstStyle/>
          <a:p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  <a:t>Challenge #1</a:t>
            </a:r>
            <a:b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CA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Social Dimension of Globalization: </a:t>
            </a: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b="1" smtClean="0">
                <a:latin typeface="Times New Roman" pitchFamily="18" charset="0"/>
                <a:cs typeface="Times New Roman" pitchFamily="18" charset="0"/>
              </a:rPr>
              <a:t>The Universalization &amp; Hybridization of Culture  </a:t>
            </a:r>
            <a:r>
              <a:rPr lang="en-CA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CA" sz="1800" smtClean="0">
                <a:latin typeface="Times New Roman" pitchFamily="18" charset="0"/>
                <a:cs typeface="Times New Roman" pitchFamily="18" charset="0"/>
              </a:rPr>
            </a:br>
            <a:r>
              <a:rPr lang="en-CA" sz="1800" b="1" i="1" smtClean="0">
                <a:latin typeface="Times New Roman" pitchFamily="18" charset="0"/>
                <a:cs typeface="Times New Roman" pitchFamily="18" charset="0"/>
              </a:rPr>
              <a:t>Research Assignment</a:t>
            </a:r>
            <a:r>
              <a:rPr lang="en-CA" sz="3600" smtClean="0"/>
              <a:t/>
            </a:r>
            <a:br>
              <a:rPr lang="en-CA" sz="3600" smtClean="0"/>
            </a:br>
            <a:r>
              <a:rPr lang="en-CA" sz="3600" smtClean="0"/>
              <a:t> </a:t>
            </a:r>
            <a:br>
              <a:rPr lang="en-CA" sz="3600" smtClean="0"/>
            </a:br>
            <a:endParaRPr lang="en-US" sz="36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620000" y="6324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Do Global Connections </a:t>
            </a:r>
            <a:r>
              <a:rPr lang="en-US" sz="2800" b="1" i="1" smtClean="0">
                <a:solidFill>
                  <a:srgbClr val="FF3300"/>
                </a:solidFill>
                <a:latin typeface="Times New Roman" pitchFamily="18" charset="0"/>
              </a:rPr>
              <a:t>Always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b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Lead to Positive Results?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19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		      	 Positive Results		Negative Results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So, are the overall effects of globalization positive or negative?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Including your reasons, write out your response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143000" y="1981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1143000" y="27432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430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80772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0" y="1981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143000" y="5562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15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>
                <a:latin typeface="Times New Roman" pitchFamily="18" charset="0"/>
                <a:cs typeface="Times New Roman" pitchFamily="18" charset="0"/>
              </a:rPr>
              <a:t>Recreate the chart below, including the title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3352800"/>
            <a:ext cx="5638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Using the information on page 38 (as well as your own ideas) complete the chart in point 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533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CA" altLang="zh-CN" sz="28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Now that you have completed Chapter One,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smile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Complete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chapter,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quiz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Chapter One Quiz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10 Multiple Choice Questions - Tomorrow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Review the Chapter – Including the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/>
          <a:lstStyle/>
          <a:p>
            <a:r>
              <a:rPr lang="en-CA" smtClean="0">
                <a:latin typeface="Berlin Sans FB Demi" pitchFamily="34" charset="0"/>
              </a:rPr>
              <a:t>CULTURE &amp; GLOBALIZATION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08275"/>
            <a:ext cx="9144000" cy="3241675"/>
          </a:xfrm>
        </p:spPr>
        <p:txBody>
          <a:bodyPr/>
          <a:lstStyle/>
          <a:p>
            <a:r>
              <a:rPr lang="en-CA" sz="4800" smtClean="0">
                <a:latin typeface="Britannic Bold" pitchFamily="34" charset="0"/>
              </a:rPr>
              <a:t>Universalization</a:t>
            </a:r>
          </a:p>
          <a:p>
            <a:r>
              <a:rPr lang="en-CA" sz="4800" smtClean="0">
                <a:latin typeface="Britannic Bold" pitchFamily="34" charset="0"/>
              </a:rPr>
              <a:t>and </a:t>
            </a:r>
          </a:p>
          <a:p>
            <a:r>
              <a:rPr lang="en-CA" sz="4800" smtClean="0">
                <a:latin typeface="Britannic Bold" pitchFamily="34" charset="0"/>
              </a:rPr>
              <a:t>Hybridization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01000" cy="720725"/>
          </a:xfrm>
        </p:spPr>
        <p:txBody>
          <a:bodyPr/>
          <a:lstStyle/>
          <a:p>
            <a:r>
              <a:rPr lang="en-CA" smtClean="0">
                <a:latin typeface="Berlin Sans FB Demi" pitchFamily="34" charset="0"/>
              </a:rPr>
              <a:t>What is Popular Culture?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>
                <a:latin typeface="Britannic Bold" pitchFamily="34" charset="0"/>
              </a:rPr>
              <a:t>Mainstream culture: what people enjoy</a:t>
            </a:r>
          </a:p>
          <a:p>
            <a:pPr>
              <a:buFont typeface="Wingdings" pitchFamily="2" charset="2"/>
              <a:buNone/>
            </a:pPr>
            <a:endParaRPr lang="en-CA" smtClean="0">
              <a:latin typeface="Britannic Bold" pitchFamily="34" charset="0"/>
            </a:endParaRPr>
          </a:p>
          <a:p>
            <a:pPr lvl="1"/>
            <a:r>
              <a:rPr lang="en-CA" smtClean="0">
                <a:latin typeface="Britannic Bold" pitchFamily="34" charset="0"/>
              </a:rPr>
              <a:t>Clothing &amp; personal style	</a:t>
            </a:r>
          </a:p>
          <a:p>
            <a:pPr lvl="1"/>
            <a:r>
              <a:rPr lang="en-CA" smtClean="0">
                <a:latin typeface="Britannic Bold" pitchFamily="34" charset="0"/>
              </a:rPr>
              <a:t>Language</a:t>
            </a:r>
          </a:p>
          <a:p>
            <a:pPr lvl="1"/>
            <a:r>
              <a:rPr lang="en-CA" smtClean="0">
                <a:latin typeface="Britannic Bold" pitchFamily="34" charset="0"/>
              </a:rPr>
              <a:t>Movies &amp; TV, Music</a:t>
            </a:r>
          </a:p>
          <a:p>
            <a:pPr lvl="1"/>
            <a:r>
              <a:rPr lang="en-CA" smtClean="0">
                <a:latin typeface="Britannic Bold" pitchFamily="34" charset="0"/>
              </a:rPr>
              <a:t>Food</a:t>
            </a:r>
          </a:p>
          <a:p>
            <a:pPr lvl="1"/>
            <a:r>
              <a:rPr lang="en-CA" smtClean="0">
                <a:latin typeface="Britannic Bold" pitchFamily="34" charset="0"/>
              </a:rPr>
              <a:t>Sport &amp; Leisure Activities</a:t>
            </a:r>
          </a:p>
          <a:p>
            <a:pPr lvl="1"/>
            <a:r>
              <a:rPr lang="en-CA" smtClean="0">
                <a:latin typeface="Britannic Bold" pitchFamily="34" charset="0"/>
              </a:rPr>
              <a:t>Books, magazines and visual art</a:t>
            </a:r>
          </a:p>
          <a:p>
            <a:pPr lvl="1"/>
            <a:endParaRPr lang="en-CA" smtClean="0"/>
          </a:p>
        </p:txBody>
      </p:sp>
      <p:pic>
        <p:nvPicPr>
          <p:cNvPr id="7173" name="Picture 5" descr="simpsons_watch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420938"/>
            <a:ext cx="3024188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828675"/>
          </a:xfrm>
        </p:spPr>
        <p:txBody>
          <a:bodyPr/>
          <a:lstStyle/>
          <a:p>
            <a:r>
              <a:rPr lang="en-CA" sz="4800" smtClean="0">
                <a:latin typeface="Berlin Sans FB Demi" pitchFamily="34" charset="0"/>
              </a:rPr>
              <a:t>Universalization of Culture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4267200"/>
          </a:xfrm>
        </p:spPr>
        <p:txBody>
          <a:bodyPr/>
          <a:lstStyle/>
          <a:p>
            <a:r>
              <a:rPr lang="en-CA" sz="4000" smtClean="0">
                <a:latin typeface="Britannic Bold" pitchFamily="34" charset="0"/>
              </a:rPr>
              <a:t>Around the globe,  large numbers of people are experiencing the same culture.</a:t>
            </a:r>
          </a:p>
          <a:p>
            <a:pPr lvl="2"/>
            <a:r>
              <a:rPr lang="en-CA" sz="3600" smtClean="0">
                <a:latin typeface="Britannic Bold" pitchFamily="34" charset="0"/>
              </a:rPr>
              <a:t>Transnational corporations</a:t>
            </a:r>
          </a:p>
          <a:p>
            <a:pPr lvl="2"/>
            <a:r>
              <a:rPr lang="en-CA" sz="3600" smtClean="0">
                <a:latin typeface="Britannic Bold" pitchFamily="34" charset="0"/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600" smtClean="0"/>
              <a:t> </a:t>
            </a:r>
          </a:p>
        </p:txBody>
      </p:sp>
      <p:pic>
        <p:nvPicPr>
          <p:cNvPr id="9221" name="Picture 4" descr="HKDL_Mic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4813"/>
            <a:ext cx="7200900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4213" y="5445125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400">
                <a:latin typeface="Britannic Bold" pitchFamily="34" charset="0"/>
              </a:rPr>
              <a:t>Disneyland Hong Kong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0245" name="Picture 4" descr="globalizati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549275"/>
            <a:ext cx="4752975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5" descr="KFC In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5" y="1341438"/>
            <a:ext cx="3273425" cy="4751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7" name="Picture 6" descr="359036026_e6e7bc64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3573463"/>
            <a:ext cx="2743200" cy="306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940425" y="476250"/>
            <a:ext cx="287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denti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smtClean="0"/>
              <a:t> </a:t>
            </a:r>
          </a:p>
        </p:txBody>
      </p:sp>
      <p:pic>
        <p:nvPicPr>
          <p:cNvPr id="11269" name="Picture 4" descr="cell 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3595688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6" descr="cell_phone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04813"/>
            <a:ext cx="4176712" cy="313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7" descr="cellphone_afr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924175"/>
            <a:ext cx="5048250" cy="351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8313" y="5373688"/>
            <a:ext cx="2951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4000">
                <a:latin typeface="Britannic Bold" pitchFamily="34" charset="0"/>
              </a:rPr>
              <a:t>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1039</Words>
  <Application>Microsoft Office PowerPoint</Application>
  <PresentationFormat>On-screen Show (4:3)</PresentationFormat>
  <Paragraphs>221</Paragraphs>
  <Slides>33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Should Globalization Shape Identity?</vt:lpstr>
      <vt:lpstr>The Big Picture</vt:lpstr>
      <vt:lpstr>Challenge #1  The Social Dimension of Globalization:   The Universalization &amp; Hybridization of Culture   Research Assignment   </vt:lpstr>
      <vt:lpstr>CULTURE &amp; GLOBALIZATION</vt:lpstr>
      <vt:lpstr>What is Popular Culture?</vt:lpstr>
      <vt:lpstr>Universalization of Culture</vt:lpstr>
      <vt:lpstr> </vt:lpstr>
      <vt:lpstr> </vt:lpstr>
      <vt:lpstr> </vt:lpstr>
      <vt:lpstr> </vt:lpstr>
      <vt:lpstr>Hybridization of Culture</vt:lpstr>
      <vt:lpstr>Haida Manga</vt:lpstr>
      <vt:lpstr>Traditional Haida</vt:lpstr>
      <vt:lpstr>Japanese Manga</vt:lpstr>
      <vt:lpstr>Haida Manga</vt:lpstr>
      <vt:lpstr>Slide 16</vt:lpstr>
      <vt:lpstr>Slide 17</vt:lpstr>
      <vt:lpstr>Characteristics: Then &amp; Now</vt:lpstr>
      <vt:lpstr>And Finally…</vt:lpstr>
      <vt:lpstr>How Do You Express Who You Are?</vt:lpstr>
      <vt:lpstr>And Finally…</vt:lpstr>
      <vt:lpstr>How Do Collectives Express Who They Are?</vt:lpstr>
      <vt:lpstr>Jigsaw Activity</vt:lpstr>
      <vt:lpstr>Think About Your Challenge</vt:lpstr>
      <vt:lpstr>And Finally…</vt:lpstr>
      <vt:lpstr>Slide 26</vt:lpstr>
      <vt:lpstr>How Are Identities Connected Through Globalization?</vt:lpstr>
      <vt:lpstr>Global Connections</vt:lpstr>
      <vt:lpstr>Connected to Coltan</vt:lpstr>
      <vt:lpstr>Do Global Connections Always  Lead to Positive Results?</vt:lpstr>
      <vt:lpstr>Think About Your Challenge</vt:lpstr>
      <vt:lpstr>And Finally…</vt:lpstr>
      <vt:lpstr>Slide 33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29</cp:revision>
  <dcterms:created xsi:type="dcterms:W3CDTF">2009-01-26T19:03:03Z</dcterms:created>
  <dcterms:modified xsi:type="dcterms:W3CDTF">2010-08-23T21:09:31Z</dcterms:modified>
</cp:coreProperties>
</file>