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91" r:id="rId14"/>
    <p:sldId id="270"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6" r:id="rId28"/>
    <p:sldId id="292" r:id="rId29"/>
    <p:sldId id="290" r:id="rId30"/>
    <p:sldId id="28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65" d="100"/>
          <a:sy n="65" d="100"/>
        </p:scale>
        <p:origin x="-114"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05621-AF9A-41E2-9BFB-5E4A7D34AE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ACC223-6EE4-47CD-87DD-43B15D86D5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513B9-B975-44D5-88B7-4ECD40C62E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D39BBE-A7C7-4920-8579-1F118D3F68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FABC0-3997-487F-8E28-597F923463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69B67C-90C2-49F8-9F52-1D50E85E6F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0BEC18-488E-4BDE-8C4E-E361EC6EFC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0E6BA4-378C-4CF9-8D5E-287BB3A6CB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DA596C-F5E5-4F9F-9BF3-9BF5E69644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3D0A29-5D28-4B4F-8DD6-358A20C450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27E44B-A3DA-4AB0-8788-9B30DF6B31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DA388BE-2E59-4AB9-8AEC-E8E5FCCF11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file:///\\fhs-ms\MSDATA\Staff\Brendan%20Edwards\Social\Social%2010-1-2\Related%20Issue%201\60%20Minutes%20-%20The%20Price%20of%20Bananas%20-%202009.wmv"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075" name="Picture 3" descr="Figure 2-1.jpg"/>
          <p:cNvPicPr>
            <a:picLocks noChangeAspect="1" noChangeArrowheads="1"/>
          </p:cNvPicPr>
          <p:nvPr/>
        </p:nvPicPr>
        <p:blipFill>
          <a:blip r:embed="rId3" cstate="print"/>
          <a:srcRect/>
          <a:stretch>
            <a:fillRect/>
          </a:stretch>
        </p:blipFill>
        <p:spPr bwMode="auto">
          <a:xfrm>
            <a:off x="2209800" y="1600200"/>
            <a:ext cx="4572000" cy="4286250"/>
          </a:xfrm>
          <a:prstGeom prst="rect">
            <a:avLst/>
          </a:prstGeom>
          <a:noFill/>
          <a:ln w="9525">
            <a:noFill/>
            <a:miter lim="800000"/>
            <a:headEnd/>
            <a:tailEnd/>
          </a:ln>
        </p:spPr>
      </p:pic>
      <p:sp>
        <p:nvSpPr>
          <p:cNvPr id="2052" name="Text Box 4"/>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Identity and the Forces of Globalization</a:t>
            </a:r>
          </a:p>
        </p:txBody>
      </p:sp>
      <p:sp>
        <p:nvSpPr>
          <p:cNvPr id="3077" name="Text Box 5"/>
          <p:cNvSpPr txBox="1">
            <a:spLocks noChangeArrowheads="1"/>
          </p:cNvSpPr>
          <p:nvPr/>
        </p:nvSpPr>
        <p:spPr bwMode="auto">
          <a:xfrm>
            <a:off x="1066800" y="4953000"/>
            <a:ext cx="20574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is the connection between  these photos on page 42 and your identity?</a:t>
            </a:r>
          </a:p>
        </p:txBody>
      </p:sp>
      <p:sp>
        <p:nvSpPr>
          <p:cNvPr id="3078" name="Text Box 6"/>
          <p:cNvSpPr txBox="1">
            <a:spLocks noChangeArrowheads="1"/>
          </p:cNvSpPr>
          <p:nvPr/>
        </p:nvSpPr>
        <p:spPr bwMode="auto">
          <a:xfrm>
            <a:off x="6781800" y="2362200"/>
            <a:ext cx="20574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a:t>
            </a:r>
            <a:r>
              <a:rPr lang="en-US" b="1" i="1">
                <a:latin typeface="Times New Roman" pitchFamily="18" charset="0"/>
              </a:rPr>
              <a:t>Introduction</a:t>
            </a:r>
            <a:r>
              <a:rPr lang="en-US" b="1">
                <a:latin typeface="Times New Roman" pitchFamily="18" charset="0"/>
              </a:rPr>
              <a:t> on page 43</a:t>
            </a:r>
          </a:p>
        </p:txBody>
      </p:sp>
      <p:sp>
        <p:nvSpPr>
          <p:cNvPr id="3079" name="Text Box 7"/>
          <p:cNvSpPr txBox="1">
            <a:spLocks noChangeArrowheads="1"/>
          </p:cNvSpPr>
          <p:nvPr/>
        </p:nvSpPr>
        <p:spPr bwMode="auto">
          <a:xfrm>
            <a:off x="0" y="1905000"/>
            <a:ext cx="20574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other images could have been included with these?</a:t>
            </a:r>
          </a:p>
        </p:txBody>
      </p:sp>
      <p:sp>
        <p:nvSpPr>
          <p:cNvPr id="3080" name="Text Box 8"/>
          <p:cNvSpPr txBox="1">
            <a:spLocks noChangeArrowheads="1"/>
          </p:cNvSpPr>
          <p:nvPr/>
        </p:nvSpPr>
        <p:spPr bwMode="auto">
          <a:xfrm>
            <a:off x="6477000" y="5943600"/>
            <a:ext cx="20574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on page 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 to="" calcmode="lin" valueType="num">
                                      <p:cBhvr>
                                        <p:cTn id="10" dur="1" fill="hold"/>
                                        <p:tgtEl>
                                          <p:spTgt spid="307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anim to="" calcmode="lin" valueType="num">
                                      <p:cBhvr>
                                        <p:cTn id="15" dur="1" fill="hold"/>
                                        <p:tgtEl>
                                          <p:spTgt spid="307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079"/>
                                        </p:tgtEl>
                                        <p:attrNameLst>
                                          <p:attrName>style.visibility</p:attrName>
                                        </p:attrNameLst>
                                      </p:cBhvr>
                                      <p:to>
                                        <p:strVal val="visible"/>
                                      </p:to>
                                    </p:set>
                                    <p:anim to="" calcmode="lin" valueType="num">
                                      <p:cBhvr>
                                        <p:cTn id="20" dur="1" fill="hold"/>
                                        <p:tgtEl>
                                          <p:spTgt spid="3079"/>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080"/>
                                        </p:tgtEl>
                                        <p:attrNameLst>
                                          <p:attrName>style.visibility</p:attrName>
                                        </p:attrNameLst>
                                      </p:cBhvr>
                                      <p:to>
                                        <p:strVal val="visible"/>
                                      </p:to>
                                    </p:set>
                                    <p:anim to="" calcmode="lin" valueType="num">
                                      <p:cBhvr>
                                        <p:cTn id="25"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3315" name="Picture 3"/>
          <p:cNvPicPr>
            <a:picLocks noChangeAspect="1" noChangeArrowheads="1"/>
          </p:cNvPicPr>
          <p:nvPr>
            <p:ph type="body" idx="1"/>
          </p:nvPr>
        </p:nvPicPr>
        <p:blipFill>
          <a:blip r:embed="rId3" cstate="print"/>
          <a:srcRect/>
          <a:stretch>
            <a:fillRect/>
          </a:stretch>
        </p:blipFill>
        <p:spPr>
          <a:xfrm rot="5400000">
            <a:off x="2288381" y="150019"/>
            <a:ext cx="4491038" cy="6324600"/>
          </a:xfrm>
          <a:noFill/>
        </p:spPr>
      </p:pic>
      <p:sp>
        <p:nvSpPr>
          <p:cNvPr id="13316" name="Text Box 4"/>
          <p:cNvSpPr txBox="1">
            <a:spLocks noChangeArrowheads="1"/>
          </p:cNvSpPr>
          <p:nvPr/>
        </p:nvSpPr>
        <p:spPr bwMode="auto">
          <a:xfrm>
            <a:off x="0" y="2286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Dimensions of Globalization</a:t>
            </a:r>
          </a:p>
        </p:txBody>
      </p:sp>
      <p:sp>
        <p:nvSpPr>
          <p:cNvPr id="13317" name="Text Box 5"/>
          <p:cNvSpPr txBox="1">
            <a:spLocks noChangeArrowheads="1"/>
          </p:cNvSpPr>
          <p:nvPr/>
        </p:nvSpPr>
        <p:spPr bwMode="auto">
          <a:xfrm>
            <a:off x="0" y="5699125"/>
            <a:ext cx="9144000" cy="8540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latin typeface="Times New Roman" pitchFamily="18" charset="0"/>
              </a:rPr>
              <a:t>Read:</a:t>
            </a:r>
            <a:r>
              <a:rPr lang="en-US" sz="2000" b="1">
                <a:solidFill>
                  <a:schemeClr val="accent2"/>
                </a:solidFill>
                <a:latin typeface="Times New Roman" pitchFamily="18" charset="0"/>
              </a:rPr>
              <a:t> </a:t>
            </a:r>
            <a:r>
              <a:rPr lang="en-US" sz="2000" b="1" i="1">
                <a:solidFill>
                  <a:schemeClr val="accent2"/>
                </a:solidFill>
                <a:latin typeface="Times New Roman" pitchFamily="18" charset="0"/>
              </a:rPr>
              <a:t>Identity and Some Economic Dimensions of Globalization</a:t>
            </a:r>
          </a:p>
          <a:p>
            <a:pPr algn="ctr">
              <a:spcBef>
                <a:spcPct val="50000"/>
              </a:spcBef>
            </a:pPr>
            <a:r>
              <a:rPr lang="en-US" sz="2000" b="1" i="1">
                <a:solidFill>
                  <a:schemeClr val="accent2"/>
                </a:solidFill>
                <a:latin typeface="Times New Roman" pitchFamily="18" charset="0"/>
              </a:rPr>
              <a:t>(Pages 50-51)</a:t>
            </a:r>
          </a:p>
        </p:txBody>
      </p:sp>
      <p:sp>
        <p:nvSpPr>
          <p:cNvPr id="13318" name="Text Box 6"/>
          <p:cNvSpPr txBox="1">
            <a:spLocks noChangeArrowheads="1"/>
          </p:cNvSpPr>
          <p:nvPr/>
        </p:nvSpPr>
        <p:spPr bwMode="auto">
          <a:xfrm>
            <a:off x="7620000" y="2971800"/>
            <a:ext cx="13716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Answer the questions for column one: </a:t>
            </a:r>
            <a:r>
              <a:rPr lang="en-US" b="1" i="1">
                <a:solidFill>
                  <a:schemeClr val="accent2"/>
                </a:solidFill>
                <a:latin typeface="Times New Roman" pitchFamily="18" charset="0"/>
              </a:rPr>
              <a:t>Economic Dimensions</a:t>
            </a:r>
          </a:p>
        </p:txBody>
      </p:sp>
      <p:sp>
        <p:nvSpPr>
          <p:cNvPr id="13319" name="Text Box 7"/>
          <p:cNvSpPr txBox="1">
            <a:spLocks noChangeArrowheads="1"/>
          </p:cNvSpPr>
          <p:nvPr/>
        </p:nvSpPr>
        <p:spPr bwMode="auto">
          <a:xfrm>
            <a:off x="0" y="3048000"/>
            <a:ext cx="15240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 chart, including the questions  (see handout)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 to="" calcmode="lin" valueType="num">
                                      <p:cBhvr>
                                        <p:cTn id="10" dur="1" fill="hold"/>
                                        <p:tgtEl>
                                          <p:spTgt spid="1331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anim to="" calcmode="lin" valueType="num">
                                      <p:cBhvr>
                                        <p:cTn id="13" dur="1" fill="hold"/>
                                        <p:tgtEl>
                                          <p:spTgt spid="1331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3317">
                                            <p:txEl>
                                              <p:pRg st="0" end="0"/>
                                            </p:txEl>
                                          </p:spTgt>
                                        </p:tgtEl>
                                        <p:attrNameLst>
                                          <p:attrName>style.visibility</p:attrName>
                                        </p:attrNameLst>
                                      </p:cBhvr>
                                      <p:to>
                                        <p:strVal val="visible"/>
                                      </p:to>
                                    </p:set>
                                    <p:anim to="" calcmode="lin" valueType="num">
                                      <p:cBhvr>
                                        <p:cTn id="18" dur="1" fill="hold"/>
                                        <p:tgtEl>
                                          <p:spTgt spid="13317">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3317">
                                            <p:txEl>
                                              <p:pRg st="1" end="1"/>
                                            </p:txEl>
                                          </p:spTgt>
                                        </p:tgtEl>
                                        <p:attrNameLst>
                                          <p:attrName>style.visibility</p:attrName>
                                        </p:attrNameLst>
                                      </p:cBhvr>
                                      <p:to>
                                        <p:strVal val="visible"/>
                                      </p:to>
                                    </p:set>
                                    <p:anim to="" calcmode="lin" valueType="num">
                                      <p:cBhvr>
                                        <p:cTn id="21" dur="1" fill="hold"/>
                                        <p:tgtEl>
                                          <p:spTgt spid="13317">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3318"/>
                                        </p:tgtEl>
                                        <p:attrNameLst>
                                          <p:attrName>style.visibility</p:attrName>
                                        </p:attrNameLst>
                                      </p:cBhvr>
                                      <p:to>
                                        <p:strVal val="visible"/>
                                      </p:to>
                                    </p:set>
                                    <p:anim to="" calcmode="lin" valueType="num">
                                      <p:cBhvr>
                                        <p:cTn id="26" dur="1" fill="hold"/>
                                        <p:tgtEl>
                                          <p:spTgt spid="133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8" grpId="0"/>
      <p:bldP spid="133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p:nvPr>
        </p:nvSpPr>
        <p:spPr>
          <a:xfrm>
            <a:off x="457200" y="274638"/>
            <a:ext cx="8229600" cy="639762"/>
          </a:xfrm>
        </p:spPr>
        <p:txBody>
          <a:bodyPr/>
          <a:lstStyle/>
          <a:p>
            <a:pPr eaLnBrk="1" hangingPunct="1"/>
            <a:r>
              <a:rPr lang="en-US" sz="4000" b="1" smtClean="0">
                <a:solidFill>
                  <a:schemeClr val="accent2"/>
                </a:solidFill>
                <a:latin typeface="Times New Roman" pitchFamily="18" charset="0"/>
              </a:rPr>
              <a:t>Ecuador &amp; the Banana Trade</a:t>
            </a:r>
          </a:p>
        </p:txBody>
      </p:sp>
      <p:sp>
        <p:nvSpPr>
          <p:cNvPr id="14340" name="Rectangle 4"/>
          <p:cNvSpPr>
            <a:spLocks noGrp="1" noChangeArrowheads="1"/>
          </p:cNvSpPr>
          <p:nvPr>
            <p:ph type="body" idx="1"/>
          </p:nvPr>
        </p:nvSpPr>
        <p:spPr>
          <a:xfrm>
            <a:off x="457200" y="1295400"/>
            <a:ext cx="8382000" cy="5562600"/>
          </a:xfrm>
        </p:spPr>
        <p:txBody>
          <a:bodyPr/>
          <a:lstStyle/>
          <a:p>
            <a:pPr eaLnBrk="1" hangingPunct="1">
              <a:lnSpc>
                <a:spcPct val="80000"/>
              </a:lnSpc>
            </a:pPr>
            <a:r>
              <a:rPr lang="en-US" sz="2300" b="1" smtClean="0">
                <a:latin typeface="Times New Roman" pitchFamily="18" charset="0"/>
              </a:rPr>
              <a:t>You will be placed into groups of three</a:t>
            </a:r>
          </a:p>
          <a:p>
            <a:pPr eaLnBrk="1" hangingPunct="1">
              <a:lnSpc>
                <a:spcPct val="80000"/>
              </a:lnSpc>
              <a:buFontTx/>
              <a:buNone/>
            </a:pPr>
            <a:endParaRPr lang="en-US" sz="2300" b="1" smtClean="0">
              <a:latin typeface="Times New Roman" pitchFamily="18" charset="0"/>
            </a:endParaRPr>
          </a:p>
          <a:p>
            <a:pPr eaLnBrk="1" hangingPunct="1">
              <a:lnSpc>
                <a:spcPct val="80000"/>
              </a:lnSpc>
            </a:pPr>
            <a:r>
              <a:rPr lang="en-US" sz="2300" b="1" smtClean="0">
                <a:latin typeface="Times New Roman" pitchFamily="18" charset="0"/>
              </a:rPr>
              <a:t>As a class we have just completed the </a:t>
            </a:r>
            <a:r>
              <a:rPr lang="en-US" sz="2300" b="1" i="1" smtClean="0">
                <a:solidFill>
                  <a:schemeClr val="accent2"/>
                </a:solidFill>
                <a:latin typeface="Times New Roman" pitchFamily="18" charset="0"/>
              </a:rPr>
              <a:t>Economic Dimensions</a:t>
            </a:r>
            <a:r>
              <a:rPr lang="en-US" sz="2300" b="1" smtClean="0">
                <a:latin typeface="Times New Roman" pitchFamily="18" charset="0"/>
              </a:rPr>
              <a:t> column of the handout.  Momentarily, you will be numbered off </a:t>
            </a:r>
            <a:r>
              <a:rPr lang="en-US" sz="2300" b="1" i="1" smtClean="0">
                <a:solidFill>
                  <a:schemeClr val="hlink"/>
                </a:solidFill>
                <a:latin typeface="Times New Roman" pitchFamily="18" charset="0"/>
              </a:rPr>
              <a:t>one</a:t>
            </a:r>
            <a:r>
              <a:rPr lang="en-US" sz="2300" b="1" smtClean="0">
                <a:solidFill>
                  <a:schemeClr val="hlink"/>
                </a:solidFill>
                <a:latin typeface="Times New Roman" pitchFamily="18" charset="0"/>
              </a:rPr>
              <a:t> </a:t>
            </a:r>
            <a:r>
              <a:rPr lang="en-US" sz="2300" b="1" i="1" smtClean="0">
                <a:solidFill>
                  <a:schemeClr val="hlink"/>
                </a:solidFill>
                <a:latin typeface="Times New Roman" pitchFamily="18" charset="0"/>
              </a:rPr>
              <a:t>through</a:t>
            </a:r>
            <a:r>
              <a:rPr lang="en-US" sz="2300" b="1" smtClean="0">
                <a:solidFill>
                  <a:schemeClr val="hlink"/>
                </a:solidFill>
                <a:latin typeface="Times New Roman" pitchFamily="18" charset="0"/>
              </a:rPr>
              <a:t> </a:t>
            </a:r>
            <a:r>
              <a:rPr lang="en-US" sz="2300" b="1" i="1" smtClean="0">
                <a:solidFill>
                  <a:schemeClr val="hlink"/>
                </a:solidFill>
                <a:latin typeface="Times New Roman" pitchFamily="18" charset="0"/>
              </a:rPr>
              <a:t>three</a:t>
            </a:r>
            <a:r>
              <a:rPr lang="en-US" sz="2300" b="1" smtClean="0">
                <a:latin typeface="Times New Roman" pitchFamily="18" charset="0"/>
              </a:rPr>
              <a:t>.  Each of you will go to one of the three assigned EXPERT groups and answer all of the five questions for the one dimension assigned to your group. You will have approximately 15-20 minutes to do this.</a:t>
            </a:r>
          </a:p>
          <a:p>
            <a:pPr eaLnBrk="1" hangingPunct="1">
              <a:lnSpc>
                <a:spcPct val="80000"/>
              </a:lnSpc>
              <a:buFontTx/>
              <a:buNone/>
            </a:pPr>
            <a:endParaRPr lang="en-US" sz="2300" b="1" smtClean="0">
              <a:latin typeface="Times New Roman" pitchFamily="18" charset="0"/>
            </a:endParaRPr>
          </a:p>
          <a:p>
            <a:pPr eaLnBrk="1" hangingPunct="1">
              <a:lnSpc>
                <a:spcPct val="80000"/>
              </a:lnSpc>
            </a:pPr>
            <a:r>
              <a:rPr lang="en-US" sz="2300" b="1" smtClean="0">
                <a:latin typeface="Times New Roman" pitchFamily="18" charset="0"/>
              </a:rPr>
              <a:t>#1 – </a:t>
            </a:r>
            <a:r>
              <a:rPr lang="en-US" sz="2300" b="1" i="1" smtClean="0">
                <a:solidFill>
                  <a:srgbClr val="FF0000"/>
                </a:solidFill>
                <a:latin typeface="Times New Roman" pitchFamily="18" charset="0"/>
              </a:rPr>
              <a:t>Political Dimensions</a:t>
            </a:r>
          </a:p>
          <a:p>
            <a:pPr eaLnBrk="1" hangingPunct="1">
              <a:lnSpc>
                <a:spcPct val="80000"/>
              </a:lnSpc>
            </a:pPr>
            <a:r>
              <a:rPr lang="en-US" sz="2300" b="1" smtClean="0">
                <a:latin typeface="Times New Roman" pitchFamily="18" charset="0"/>
              </a:rPr>
              <a:t>#2 – </a:t>
            </a:r>
            <a:r>
              <a:rPr lang="en-US" sz="2300" b="1" i="1" smtClean="0">
                <a:solidFill>
                  <a:srgbClr val="FF0000"/>
                </a:solidFill>
                <a:latin typeface="Times New Roman" pitchFamily="18" charset="0"/>
              </a:rPr>
              <a:t>Environmental Dimensions</a:t>
            </a:r>
          </a:p>
          <a:p>
            <a:pPr eaLnBrk="1" hangingPunct="1">
              <a:lnSpc>
                <a:spcPct val="80000"/>
              </a:lnSpc>
            </a:pPr>
            <a:r>
              <a:rPr lang="en-US" sz="2300" b="1" smtClean="0">
                <a:latin typeface="Times New Roman" pitchFamily="18" charset="0"/>
              </a:rPr>
              <a:t>#3 – </a:t>
            </a:r>
            <a:r>
              <a:rPr lang="en-US" sz="2300" b="1" i="1" smtClean="0">
                <a:solidFill>
                  <a:srgbClr val="FF0000"/>
                </a:solidFill>
                <a:latin typeface="Times New Roman" pitchFamily="18" charset="0"/>
              </a:rPr>
              <a:t>Social Dimensions</a:t>
            </a:r>
          </a:p>
          <a:p>
            <a:pPr eaLnBrk="1" hangingPunct="1">
              <a:lnSpc>
                <a:spcPct val="80000"/>
              </a:lnSpc>
              <a:buFontTx/>
              <a:buNone/>
            </a:pPr>
            <a:endParaRPr lang="en-US" sz="2300" b="1" smtClean="0">
              <a:latin typeface="Times New Roman" pitchFamily="18" charset="0"/>
            </a:endParaRPr>
          </a:p>
          <a:p>
            <a:pPr eaLnBrk="1" hangingPunct="1">
              <a:lnSpc>
                <a:spcPct val="80000"/>
              </a:lnSpc>
            </a:pPr>
            <a:r>
              <a:rPr lang="en-US" sz="2300" b="1" smtClean="0">
                <a:latin typeface="Times New Roman" pitchFamily="18" charset="0"/>
              </a:rPr>
              <a:t>When finished, return to your original group of three and share your EXPERTISE with your other two group members.  They will do the same for you.  When you are done, your chart WILL be filled in completely.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to="" calcmode="lin" valueType="num">
                                      <p:cBhvr>
                                        <p:cTn id="7" dur="1" fill="hold"/>
                                        <p:tgtEl>
                                          <p:spTgt spid="1433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to="" calcmode="lin" valueType="num">
                                      <p:cBhvr>
                                        <p:cTn id="12" dur="1" fill="hold"/>
                                        <p:tgtEl>
                                          <p:spTgt spid="1434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 to="" calcmode="lin" valueType="num">
                                      <p:cBhvr>
                                        <p:cTn id="17" dur="1" fill="hold"/>
                                        <p:tgtEl>
                                          <p:spTgt spid="1434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340">
                                            <p:txEl>
                                              <p:pRg st="4" end="4"/>
                                            </p:txEl>
                                          </p:spTgt>
                                        </p:tgtEl>
                                        <p:attrNameLst>
                                          <p:attrName>style.visibility</p:attrName>
                                        </p:attrNameLst>
                                      </p:cBhvr>
                                      <p:to>
                                        <p:strVal val="visible"/>
                                      </p:to>
                                    </p:set>
                                    <p:anim to="" calcmode="lin" valueType="num">
                                      <p:cBhvr>
                                        <p:cTn id="22" dur="1" fill="hold"/>
                                        <p:tgtEl>
                                          <p:spTgt spid="14340">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4340">
                                            <p:txEl>
                                              <p:pRg st="5" end="5"/>
                                            </p:txEl>
                                          </p:spTgt>
                                        </p:tgtEl>
                                        <p:attrNameLst>
                                          <p:attrName>style.visibility</p:attrName>
                                        </p:attrNameLst>
                                      </p:cBhvr>
                                      <p:to>
                                        <p:strVal val="visible"/>
                                      </p:to>
                                    </p:set>
                                    <p:anim to="" calcmode="lin" valueType="num">
                                      <p:cBhvr>
                                        <p:cTn id="25" dur="1" fill="hold"/>
                                        <p:tgtEl>
                                          <p:spTgt spid="14340">
                                            <p:txEl>
                                              <p:pRg st="5" end="5"/>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4340">
                                            <p:txEl>
                                              <p:pRg st="6" end="6"/>
                                            </p:txEl>
                                          </p:spTgt>
                                        </p:tgtEl>
                                        <p:attrNameLst>
                                          <p:attrName>style.visibility</p:attrName>
                                        </p:attrNameLst>
                                      </p:cBhvr>
                                      <p:to>
                                        <p:strVal val="visible"/>
                                      </p:to>
                                    </p:set>
                                    <p:anim to="" calcmode="lin" valueType="num">
                                      <p:cBhvr>
                                        <p:cTn id="28" dur="1" fill="hold"/>
                                        <p:tgtEl>
                                          <p:spTgt spid="14340">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4340">
                                            <p:txEl>
                                              <p:pRg st="8" end="8"/>
                                            </p:txEl>
                                          </p:spTgt>
                                        </p:tgtEl>
                                        <p:attrNameLst>
                                          <p:attrName>style.visibility</p:attrName>
                                        </p:attrNameLst>
                                      </p:cBhvr>
                                      <p:to>
                                        <p:strVal val="visible"/>
                                      </p:to>
                                    </p:set>
                                    <p:anim to="" calcmode="lin" valueType="num">
                                      <p:cBhvr>
                                        <p:cTn id="33" dur="1" fill="hold"/>
                                        <p:tgtEl>
                                          <p:spTgt spid="1434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457200" y="122238"/>
            <a:ext cx="8229600" cy="1020762"/>
          </a:xfrm>
        </p:spPr>
        <p:txBody>
          <a:bodyPr/>
          <a:lstStyle/>
          <a:p>
            <a:pPr eaLnBrk="1" hangingPunct="1"/>
            <a:r>
              <a:rPr lang="en-US" b="1" smtClean="0">
                <a:solidFill>
                  <a:schemeClr val="accent2"/>
                </a:solidFill>
                <a:latin typeface="Times New Roman" pitchFamily="18" charset="0"/>
              </a:rPr>
              <a:t>The Slippery Summary</a:t>
            </a:r>
          </a:p>
        </p:txBody>
      </p:sp>
      <p:sp>
        <p:nvSpPr>
          <p:cNvPr id="15364" name="Rectangle 4"/>
          <p:cNvSpPr>
            <a:spLocks noGrp="1" noChangeArrowheads="1"/>
          </p:cNvSpPr>
          <p:nvPr>
            <p:ph type="body" idx="1"/>
          </p:nvPr>
        </p:nvSpPr>
        <p:spPr>
          <a:xfrm>
            <a:off x="0" y="1295400"/>
            <a:ext cx="9144000" cy="4800600"/>
          </a:xfrm>
        </p:spPr>
        <p:txBody>
          <a:bodyPr/>
          <a:lstStyle/>
          <a:p>
            <a:pPr eaLnBrk="1" hangingPunct="1">
              <a:lnSpc>
                <a:spcPct val="80000"/>
              </a:lnSpc>
            </a:pPr>
            <a:r>
              <a:rPr lang="en-US" sz="2400" b="1" smtClean="0">
                <a:solidFill>
                  <a:srgbClr val="FF0000"/>
                </a:solidFill>
                <a:latin typeface="Times New Roman" pitchFamily="18" charset="0"/>
              </a:rPr>
              <a:t>Economics</a:t>
            </a:r>
            <a:r>
              <a:rPr lang="en-US" sz="2400" b="1" smtClean="0">
                <a:latin typeface="Times New Roman" pitchFamily="18" charset="0"/>
              </a:rPr>
              <a:t>:</a:t>
            </a:r>
            <a:r>
              <a:rPr lang="en-US" sz="2400" smtClean="0">
                <a:latin typeface="Times New Roman" pitchFamily="18" charset="0"/>
              </a:rPr>
              <a:t> </a:t>
            </a:r>
            <a:r>
              <a:rPr lang="en-US" sz="2400" b="1" smtClean="0">
                <a:latin typeface="Times New Roman" pitchFamily="18" charset="0"/>
              </a:rPr>
              <a:t>Low wages for plantation workers mean low banana prices in Canadian supermarkets.</a:t>
            </a:r>
          </a:p>
          <a:p>
            <a:pPr eaLnBrk="1" hangingPunct="1">
              <a:lnSpc>
                <a:spcPct val="80000"/>
              </a:lnSpc>
              <a:buFontTx/>
              <a:buNone/>
            </a:pPr>
            <a:endParaRPr lang="en-US" sz="2400" b="1" smtClean="0">
              <a:latin typeface="Times New Roman" pitchFamily="18" charset="0"/>
            </a:endParaRPr>
          </a:p>
          <a:p>
            <a:pPr eaLnBrk="1" hangingPunct="1">
              <a:lnSpc>
                <a:spcPct val="80000"/>
              </a:lnSpc>
            </a:pPr>
            <a:r>
              <a:rPr lang="en-US" sz="2400" b="1" smtClean="0">
                <a:solidFill>
                  <a:srgbClr val="FF0000"/>
                </a:solidFill>
                <a:latin typeface="Times New Roman" pitchFamily="18" charset="0"/>
              </a:rPr>
              <a:t>Political</a:t>
            </a:r>
            <a:r>
              <a:rPr lang="en-US" sz="2400" b="1" smtClean="0">
                <a:latin typeface="Times New Roman" pitchFamily="18" charset="0"/>
              </a:rPr>
              <a:t>: Decisions by European governments were influenced by transnational corporations that wanted to keep prices low for consumers.</a:t>
            </a:r>
          </a:p>
          <a:p>
            <a:pPr eaLnBrk="1" hangingPunct="1">
              <a:lnSpc>
                <a:spcPct val="80000"/>
              </a:lnSpc>
              <a:buFontTx/>
              <a:buNone/>
            </a:pPr>
            <a:endParaRPr lang="en-US" sz="2400" b="1" smtClean="0">
              <a:latin typeface="Times New Roman" pitchFamily="18" charset="0"/>
            </a:endParaRPr>
          </a:p>
          <a:p>
            <a:pPr eaLnBrk="1" hangingPunct="1">
              <a:lnSpc>
                <a:spcPct val="80000"/>
              </a:lnSpc>
            </a:pPr>
            <a:r>
              <a:rPr lang="en-US" sz="2400" b="1" smtClean="0">
                <a:solidFill>
                  <a:srgbClr val="FF0000"/>
                </a:solidFill>
                <a:latin typeface="Times New Roman" pitchFamily="18" charset="0"/>
              </a:rPr>
              <a:t>Environmental</a:t>
            </a:r>
            <a:r>
              <a:rPr lang="en-US" sz="2400" b="1" smtClean="0">
                <a:latin typeface="Times New Roman" pitchFamily="18" charset="0"/>
              </a:rPr>
              <a:t>: To keep production high and satisfy consumer demand, hazardous chemicals are used on many banana plantations.</a:t>
            </a:r>
          </a:p>
          <a:p>
            <a:pPr eaLnBrk="1" hangingPunct="1">
              <a:lnSpc>
                <a:spcPct val="80000"/>
              </a:lnSpc>
              <a:buFontTx/>
              <a:buNone/>
            </a:pPr>
            <a:endParaRPr lang="en-US" sz="2400" b="1" smtClean="0">
              <a:latin typeface="Times New Roman" pitchFamily="18" charset="0"/>
            </a:endParaRPr>
          </a:p>
          <a:p>
            <a:pPr eaLnBrk="1" hangingPunct="1">
              <a:lnSpc>
                <a:spcPct val="80000"/>
              </a:lnSpc>
            </a:pPr>
            <a:r>
              <a:rPr lang="en-US" sz="2400" b="1" smtClean="0">
                <a:solidFill>
                  <a:srgbClr val="FF0000"/>
                </a:solidFill>
                <a:latin typeface="Times New Roman" pitchFamily="18" charset="0"/>
              </a:rPr>
              <a:t>Social</a:t>
            </a:r>
            <a:r>
              <a:rPr lang="en-US" sz="2400" b="1" smtClean="0">
                <a:latin typeface="Times New Roman" pitchFamily="18" charset="0"/>
              </a:rPr>
              <a:t>: The need for large plantations to produce enough bananas to meet consumer demand has led to the displacement of the Indigenous peoples who lived on the land.</a:t>
            </a:r>
          </a:p>
        </p:txBody>
      </p:sp>
      <p:sp>
        <p:nvSpPr>
          <p:cNvPr id="15365" name="Text Box 5"/>
          <p:cNvSpPr txBox="1">
            <a:spLocks noChangeArrowheads="1"/>
          </p:cNvSpPr>
          <p:nvPr/>
        </p:nvSpPr>
        <p:spPr bwMode="auto">
          <a:xfrm>
            <a:off x="0" y="6156325"/>
            <a:ext cx="9144000" cy="3968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Why would bananas be a “source of controversy”?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 to="" calcmode="lin" valueType="num">
                                      <p:cBhvr>
                                        <p:cTn id="12" dur="1" fill="hold"/>
                                        <p:tgtEl>
                                          <p:spTgt spid="1536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 to="" calcmode="lin" valueType="num">
                                      <p:cBhvr>
                                        <p:cTn id="17" dur="1" fill="hold"/>
                                        <p:tgtEl>
                                          <p:spTgt spid="1536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364">
                                            <p:txEl>
                                              <p:pRg st="4" end="4"/>
                                            </p:txEl>
                                          </p:spTgt>
                                        </p:tgtEl>
                                        <p:attrNameLst>
                                          <p:attrName>style.visibility</p:attrName>
                                        </p:attrNameLst>
                                      </p:cBhvr>
                                      <p:to>
                                        <p:strVal val="visible"/>
                                      </p:to>
                                    </p:set>
                                    <p:anim to="" calcmode="lin" valueType="num">
                                      <p:cBhvr>
                                        <p:cTn id="22" dur="1" fill="hold"/>
                                        <p:tgtEl>
                                          <p:spTgt spid="1536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5364">
                                            <p:txEl>
                                              <p:pRg st="6" end="6"/>
                                            </p:txEl>
                                          </p:spTgt>
                                        </p:tgtEl>
                                        <p:attrNameLst>
                                          <p:attrName>style.visibility</p:attrName>
                                        </p:attrNameLst>
                                      </p:cBhvr>
                                      <p:to>
                                        <p:strVal val="visible"/>
                                      </p:to>
                                    </p:set>
                                    <p:anim to="" calcmode="lin" valueType="num">
                                      <p:cBhvr>
                                        <p:cTn id="27" dur="1" fill="hold"/>
                                        <p:tgtEl>
                                          <p:spTgt spid="15364">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5365">
                                            <p:txEl>
                                              <p:pRg st="0" end="0"/>
                                            </p:txEl>
                                          </p:spTgt>
                                        </p:tgtEl>
                                        <p:attrNameLst>
                                          <p:attrName>style.visibility</p:attrName>
                                        </p:attrNameLst>
                                      </p:cBhvr>
                                      <p:to>
                                        <p:strVal val="visible"/>
                                      </p:to>
                                    </p:set>
                                    <p:anim to="" calcmode="lin" valueType="num">
                                      <p:cBhvr>
                                        <p:cTn id="32" dur="1" fill="hold"/>
                                        <p:tgtEl>
                                          <p:spTgt spid="1536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nanas"/>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title"/>
          </p:nvPr>
        </p:nvSpPr>
        <p:spPr>
          <a:xfrm>
            <a:off x="0" y="76200"/>
            <a:ext cx="9144000" cy="1143000"/>
          </a:xfrm>
        </p:spPr>
        <p:txBody>
          <a:bodyPr/>
          <a:lstStyle/>
          <a:p>
            <a:pPr eaLnBrk="1" hangingPunct="1"/>
            <a:r>
              <a:rPr lang="en-US" b="1" smtClean="0">
                <a:solidFill>
                  <a:schemeClr val="accent2"/>
                </a:solidFill>
                <a:latin typeface="Times New Roman" pitchFamily="18" charset="0"/>
              </a:rPr>
              <a:t>The Price of Banana’s</a:t>
            </a:r>
          </a:p>
        </p:txBody>
      </p:sp>
      <p:pic>
        <p:nvPicPr>
          <p:cNvPr id="37895" name="60 Minutes - The Price of Bananas - 2009.wmv">
            <a:hlinkClick r:id="" action="ppaction://media"/>
          </p:cNvPr>
          <p:cNvPicPr>
            <a:picLocks noRot="1" noChangeAspect="1" noChangeArrowheads="1"/>
          </p:cNvPicPr>
          <p:nvPr>
            <p:ph idx="1"/>
            <a:videoFile r:link="rId1"/>
          </p:nvPr>
        </p:nvPicPr>
        <p:blipFill>
          <a:blip r:embed="rId4" cstate="print"/>
          <a:srcRect/>
          <a:stretch>
            <a:fillRect/>
          </a:stretch>
        </p:blipFill>
        <p:spPr>
          <a:xfrm>
            <a:off x="3581400" y="4648200"/>
            <a:ext cx="2101850" cy="1576388"/>
          </a:xfrm>
        </p:spPr>
      </p:pic>
      <p:sp>
        <p:nvSpPr>
          <p:cNvPr id="37897" name="Text Box 9"/>
          <p:cNvSpPr txBox="1">
            <a:spLocks noChangeArrowheads="1"/>
          </p:cNvSpPr>
          <p:nvPr/>
        </p:nvSpPr>
        <p:spPr bwMode="auto">
          <a:xfrm>
            <a:off x="4267200" y="6324600"/>
            <a:ext cx="838200" cy="244475"/>
          </a:xfrm>
          <a:prstGeom prst="rect">
            <a:avLst/>
          </a:prstGeom>
          <a:noFill/>
          <a:ln w="9525">
            <a:noFill/>
            <a:miter lim="800000"/>
            <a:headEnd/>
            <a:tailEnd/>
          </a:ln>
        </p:spPr>
        <p:txBody>
          <a:bodyPr>
            <a:spAutoFit/>
          </a:bodyPr>
          <a:lstStyle/>
          <a:p>
            <a:pPr>
              <a:spcBef>
                <a:spcPct val="50000"/>
              </a:spcBef>
            </a:pPr>
            <a:r>
              <a:rPr lang="en-US" sz="1000" b="1">
                <a:latin typeface="Times New Roman" pitchFamily="18" charset="0"/>
              </a:rPr>
              <a:t>13:00 Min’s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 to="" calcmode="lin" valueType="num">
                                      <p:cBhvr>
                                        <p:cTn id="7" dur="1" fill="hold"/>
                                        <p:tgtEl>
                                          <p:spTgt spid="3789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5"/>
                                        </p:tgtEl>
                                        <p:attrNameLst>
                                          <p:attrName>style.visibility</p:attrName>
                                        </p:attrNameLst>
                                      </p:cBhvr>
                                      <p:to>
                                        <p:strVal val="visible"/>
                                      </p:to>
                                    </p:set>
                                    <p:anim to="" calcmode="lin" valueType="num">
                                      <p:cBhvr>
                                        <p:cTn id="10" dur="1" fill="hold"/>
                                        <p:tgtEl>
                                          <p:spTgt spid="3789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7897"/>
                                        </p:tgtEl>
                                        <p:attrNameLst>
                                          <p:attrName>style.visibility</p:attrName>
                                        </p:attrNameLst>
                                      </p:cBhvr>
                                      <p:to>
                                        <p:strVal val="visible"/>
                                      </p:to>
                                    </p:set>
                                    <p:anim to="" calcmode="lin" valueType="num">
                                      <p:cBhvr>
                                        <p:cTn id="13" dur="1" fill="hold"/>
                                        <p:tgtEl>
                                          <p:spTgt spid="378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14" fill="hold" display="0">
                  <p:stCondLst>
                    <p:cond delay="indefinite"/>
                  </p:stCondLst>
                  <p:endCondLst>
                    <p:cond evt="onNext" delay="0">
                      <p:tgtEl>
                        <p:sldTgt/>
                      </p:tgtEl>
                    </p:cond>
                    <p:cond evt="onPrev" delay="0">
                      <p:tgtEl>
                        <p:sldTgt/>
                      </p:tgtEl>
                    </p:cond>
                  </p:endCondLst>
                </p:cTn>
                <p:tgtEl>
                  <p:spTgt spid="37895"/>
                </p:tgtEl>
              </p:cMediaNode>
            </p:video>
          </p:childTnLst>
        </p:cTn>
      </p:par>
    </p:tnLst>
    <p:bldLst>
      <p:bldP spid="37891" grpId="0"/>
      <p:bldP spid="378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Think About Your Challenge</a:t>
            </a:r>
          </a:p>
        </p:txBody>
      </p:sp>
      <p:sp>
        <p:nvSpPr>
          <p:cNvPr id="9220" name="Rectangle 4"/>
          <p:cNvSpPr>
            <a:spLocks noChangeArrowheads="1"/>
          </p:cNvSpPr>
          <p:nvPr/>
        </p:nvSpPr>
        <p:spPr bwMode="auto">
          <a:xfrm>
            <a:off x="0" y="1981200"/>
            <a:ext cx="9144000" cy="3770313"/>
          </a:xfrm>
          <a:prstGeom prst="rect">
            <a:avLst/>
          </a:prstGeom>
          <a:noFill/>
          <a:ln w="9525" algn="ctr">
            <a:noFill/>
            <a:miter lim="800000"/>
            <a:headEnd/>
            <a:tailEnd/>
          </a:ln>
        </p:spPr>
        <p:txBody>
          <a:bodyPr>
            <a:spAutoFit/>
          </a:bodyPr>
          <a:lstStyle/>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lgn="ctr"/>
            <a:r>
              <a:rPr lang="en-US" sz="2800" b="1">
                <a:solidFill>
                  <a:srgbClr val="FF3300"/>
                </a:solidFill>
                <a:latin typeface="Times New Roman" pitchFamily="18" charset="0"/>
              </a:rPr>
              <a:t>To What Extent Should Globalization Shape Identity?</a:t>
            </a:r>
            <a:endParaRPr lang="en-US" sz="2800" b="1">
              <a:latin typeface="Times New Roman" pitchFamily="18" charset="0"/>
            </a:endParaRPr>
          </a:p>
          <a:p>
            <a:pPr algn="ctr"/>
            <a:endParaRPr lang="en-CA" altLang="zh-CN" b="1">
              <a:solidFill>
                <a:schemeClr val="tx2"/>
              </a:solidFill>
              <a:latin typeface="Times New Roman" pitchFamily="18" charset="0"/>
              <a:ea typeface="SimSun" pitchFamily="2" charset="-122"/>
            </a:endParaRPr>
          </a:p>
          <a:p>
            <a:pPr algn="ctr"/>
            <a:r>
              <a:rPr lang="en-CA" altLang="zh-CN" b="1">
                <a:solidFill>
                  <a:schemeClr val="tx2"/>
                </a:solidFill>
                <a:latin typeface="Times New Roman" pitchFamily="18" charset="0"/>
                <a:ea typeface="SimSun" pitchFamily="2" charset="-122"/>
              </a:rPr>
              <a:t>Continuing on with Chapter Two, is there anything you can add to your notes for </a:t>
            </a:r>
          </a:p>
          <a:p>
            <a:pPr algn="ctr"/>
            <a:endParaRPr lang="en-CA" altLang="zh-CN" sz="2400" b="1" i="1">
              <a:solidFill>
                <a:schemeClr val="accent2"/>
              </a:solidFill>
              <a:latin typeface="Times New Roman" pitchFamily="18" charset="0"/>
              <a:ea typeface="SimSun" pitchFamily="2" charset="-122"/>
            </a:endParaRPr>
          </a:p>
          <a:p>
            <a:pPr algn="ctr"/>
            <a:r>
              <a:rPr lang="en-CA" altLang="zh-CN" sz="2400" b="1" i="1">
                <a:solidFill>
                  <a:schemeClr val="accent2"/>
                </a:solidFill>
                <a:latin typeface="Times New Roman" pitchFamily="18" charset="0"/>
                <a:ea typeface="SimSun" pitchFamily="2" charset="-122"/>
              </a:rPr>
              <a:t>Your Challenge</a:t>
            </a:r>
            <a:r>
              <a:rPr lang="en-CA" altLang="zh-CN" sz="2400" b="1">
                <a:solidFill>
                  <a:schemeClr val="accent2"/>
                </a:solidFill>
                <a:latin typeface="Times New Roman" pitchFamily="18" charset="0"/>
                <a:ea typeface="SimSun" pitchFamily="2" charset="-122"/>
              </a:rPr>
              <a:t>?</a:t>
            </a:r>
          </a:p>
          <a:p>
            <a:pPr algn="ctr"/>
            <a:endParaRPr lang="en-CA" altLang="zh-CN" sz="2400" b="1">
              <a:solidFill>
                <a:schemeClr val="tx2"/>
              </a:solidFill>
              <a:latin typeface="Times New Roman" pitchFamily="18" charset="0"/>
              <a:ea typeface="SimSun" pitchFamily="2" charset="-122"/>
            </a:endParaRPr>
          </a:p>
          <a:p>
            <a:pPr algn="ctr"/>
            <a:r>
              <a:rPr lang="en-CA" altLang="zh-CN" sz="2400" b="1">
                <a:solidFill>
                  <a:schemeClr val="tx2"/>
                </a:solidFill>
                <a:latin typeface="Times New Roman" pitchFamily="18" charset="0"/>
                <a:ea typeface="SimSun" pitchFamily="2" charset="-122"/>
              </a:rPr>
              <a:t>Take a few minutes to review and write</a:t>
            </a:r>
          </a:p>
          <a:p>
            <a:pPr algn="ctr">
              <a:lnSpc>
                <a:spcPct val="90000"/>
              </a:lnSpc>
              <a:spcBef>
                <a:spcPct val="50000"/>
              </a:spcBef>
            </a:pPr>
            <a:endParaRPr lang="en-CA" altLang="zh-CN" sz="2400" b="1">
              <a:solidFill>
                <a:schemeClr val="tx2"/>
              </a:solidFill>
              <a:latin typeface="Times New Roman" pitchFamily="18" charset="0"/>
              <a:ea typeface="SimSun" pitchFamily="2" charset="-122"/>
            </a:endParaRPr>
          </a:p>
        </p:txBody>
      </p:sp>
      <p:sp>
        <p:nvSpPr>
          <p:cNvPr id="15365" name="Text Box 5"/>
          <p:cNvSpPr txBox="1">
            <a:spLocks noChangeArrowheads="1"/>
          </p:cNvSpPr>
          <p:nvPr/>
        </p:nvSpPr>
        <p:spPr bwMode="auto">
          <a:xfrm>
            <a:off x="7543800" y="6248400"/>
            <a:ext cx="1447800" cy="366713"/>
          </a:xfrm>
          <a:prstGeom prst="rect">
            <a:avLst/>
          </a:prstGeom>
          <a:noFill/>
          <a:ln w="9525" algn="ctr">
            <a:noFill/>
            <a:miter lim="800000"/>
            <a:headEnd/>
            <a:tailEnd/>
          </a:ln>
        </p:spPr>
        <p:txBody>
          <a:bodyPr>
            <a:spAutoFit/>
          </a:bodyPr>
          <a:lstStyle/>
          <a:p>
            <a:pPr algn="ctr">
              <a:spcBef>
                <a:spcPct val="50000"/>
              </a:spcBef>
            </a:pPr>
            <a:r>
              <a:rPr lang="en-US" b="1">
                <a:latin typeface="Times New Roman" pitchFamily="18" charset="0"/>
              </a:rPr>
              <a:t>Social 10-1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to="" calcmode="lin" valueType="num">
                                      <p:cBhvr>
                                        <p:cTn id="12" dur="1" fill="hold"/>
                                        <p:tgtEl>
                                          <p:spTgt spid="9220">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anim to="" calcmode="lin" valueType="num">
                                      <p:cBhvr>
                                        <p:cTn id="15" dur="1" fill="hold"/>
                                        <p:tgtEl>
                                          <p:spTgt spid="9220">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9220">
                                            <p:txEl>
                                              <p:pRg st="4" end="4"/>
                                            </p:txEl>
                                          </p:spTgt>
                                        </p:tgtEl>
                                        <p:attrNameLst>
                                          <p:attrName>style.visibility</p:attrName>
                                        </p:attrNameLst>
                                      </p:cBhvr>
                                      <p:to>
                                        <p:strVal val="visible"/>
                                      </p:to>
                                    </p:set>
                                    <p:anim to="" calcmode="lin" valueType="num">
                                      <p:cBhvr>
                                        <p:cTn id="18" dur="1" fill="hold"/>
                                        <p:tgtEl>
                                          <p:spTgt spid="9220">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220">
                                            <p:txEl>
                                              <p:pRg st="6" end="6"/>
                                            </p:txEl>
                                          </p:spTgt>
                                        </p:tgtEl>
                                        <p:attrNameLst>
                                          <p:attrName>style.visibility</p:attrName>
                                        </p:attrNameLst>
                                      </p:cBhvr>
                                      <p:to>
                                        <p:strVal val="visible"/>
                                      </p:to>
                                    </p:set>
                                    <p:anim to="" calcmode="lin" valueType="num">
                                      <p:cBhvr>
                                        <p:cTn id="21" dur="1" fill="hold"/>
                                        <p:tgtEl>
                                          <p:spTgt spid="9220">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9220">
                                            <p:txEl>
                                              <p:pRg st="8" end="8"/>
                                            </p:txEl>
                                          </p:spTgt>
                                        </p:tgtEl>
                                        <p:attrNameLst>
                                          <p:attrName>style.visibility</p:attrName>
                                        </p:attrNameLst>
                                      </p:cBhvr>
                                      <p:to>
                                        <p:strVal val="visible"/>
                                      </p:to>
                                    </p:set>
                                    <p:anim to="" calcmode="lin" valueType="num">
                                      <p:cBhvr>
                                        <p:cTn id="24" dur="1" fill="hold"/>
                                        <p:tgtEl>
                                          <p:spTgt spid="922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00px-Metis_Re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9459" name="Picture 3" descr="Figure 2-14.jpg"/>
          <p:cNvPicPr>
            <a:picLocks noChangeAspect="1" noChangeArrowheads="1"/>
          </p:cNvPicPr>
          <p:nvPr/>
        </p:nvPicPr>
        <p:blipFill>
          <a:blip r:embed="rId3" cstate="print"/>
          <a:srcRect/>
          <a:stretch>
            <a:fillRect/>
          </a:stretch>
        </p:blipFill>
        <p:spPr bwMode="auto">
          <a:xfrm>
            <a:off x="5181600" y="914400"/>
            <a:ext cx="3092450" cy="4267200"/>
          </a:xfrm>
          <a:prstGeom prst="rect">
            <a:avLst/>
          </a:prstGeom>
          <a:noFill/>
          <a:ln w="9525">
            <a:noFill/>
            <a:miter lim="800000"/>
            <a:headEnd/>
            <a:tailEnd/>
          </a:ln>
        </p:spPr>
      </p:pic>
      <p:sp>
        <p:nvSpPr>
          <p:cNvPr id="19460" name="Text Box 4"/>
          <p:cNvSpPr txBox="1">
            <a:spLocks noChangeArrowheads="1"/>
          </p:cNvSpPr>
          <p:nvPr/>
        </p:nvSpPr>
        <p:spPr bwMode="auto">
          <a:xfrm>
            <a:off x="0" y="381000"/>
            <a:ext cx="9144000" cy="427038"/>
          </a:xfrm>
          <a:prstGeom prst="rect">
            <a:avLst/>
          </a:prstGeom>
          <a:noFill/>
          <a:ln w="9525">
            <a:noFill/>
            <a:miter lim="800000"/>
            <a:headEnd/>
            <a:tailEnd/>
          </a:ln>
        </p:spPr>
        <p:txBody>
          <a:bodyPr>
            <a:spAutoFit/>
          </a:bodyPr>
          <a:lstStyle/>
          <a:p>
            <a:pPr algn="ctr">
              <a:spcBef>
                <a:spcPct val="50000"/>
              </a:spcBef>
            </a:pPr>
            <a:r>
              <a:rPr lang="en-US" sz="2200" b="1">
                <a:solidFill>
                  <a:srgbClr val="CC3300"/>
                </a:solidFill>
                <a:latin typeface="Times New Roman" pitchFamily="18" charset="0"/>
              </a:rPr>
              <a:t>How Do Some Forces of Globalization Present Challenges to Identity?</a:t>
            </a:r>
          </a:p>
        </p:txBody>
      </p:sp>
      <p:sp>
        <p:nvSpPr>
          <p:cNvPr id="19461" name="Text Box 5"/>
          <p:cNvSpPr txBox="1">
            <a:spLocks noChangeArrowheads="1"/>
          </p:cNvSpPr>
          <p:nvPr/>
        </p:nvSpPr>
        <p:spPr bwMode="auto">
          <a:xfrm>
            <a:off x="152400" y="1676400"/>
            <a:ext cx="4343400" cy="2978150"/>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Globalization was created by the few for the many</a:t>
            </a:r>
          </a:p>
          <a:p>
            <a:pPr algn="ctr">
              <a:spcBef>
                <a:spcPct val="50000"/>
              </a:spcBef>
            </a:pPr>
            <a:endParaRPr lang="en-US" b="1" i="1">
              <a:latin typeface="Times New Roman" pitchFamily="18" charset="0"/>
            </a:endParaRPr>
          </a:p>
          <a:p>
            <a:pPr algn="ctr">
              <a:spcBef>
                <a:spcPct val="50000"/>
              </a:spcBef>
            </a:pPr>
            <a:endParaRPr lang="en-US" b="1">
              <a:latin typeface="Times New Roman" pitchFamily="18" charset="0"/>
            </a:endParaRPr>
          </a:p>
          <a:p>
            <a:pPr algn="ctr">
              <a:spcBef>
                <a:spcPct val="50000"/>
              </a:spcBef>
            </a:pPr>
            <a:r>
              <a:rPr lang="en-US" b="1" i="1">
                <a:latin typeface="Times New Roman" pitchFamily="18" charset="0"/>
              </a:rPr>
              <a:t>Globalization has enabled individuals, corporations and nations to influence actions and events around the world – faster, deeper and cheaper than ever before – and equally derive benefits from them</a:t>
            </a:r>
          </a:p>
        </p:txBody>
      </p:sp>
      <p:sp>
        <p:nvSpPr>
          <p:cNvPr id="19462" name="Text Box 6"/>
          <p:cNvSpPr txBox="1">
            <a:spLocks noChangeArrowheads="1"/>
          </p:cNvSpPr>
          <p:nvPr/>
        </p:nvSpPr>
        <p:spPr bwMode="auto">
          <a:xfrm>
            <a:off x="685800" y="5181600"/>
            <a:ext cx="3352800" cy="915988"/>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What are the similarities and differences of both of these statements?</a:t>
            </a:r>
          </a:p>
        </p:txBody>
      </p:sp>
      <p:sp>
        <p:nvSpPr>
          <p:cNvPr id="19463" name="Text Box 7"/>
          <p:cNvSpPr txBox="1">
            <a:spLocks noChangeArrowheads="1"/>
          </p:cNvSpPr>
          <p:nvPr/>
        </p:nvSpPr>
        <p:spPr bwMode="auto">
          <a:xfrm>
            <a:off x="4572000" y="5334000"/>
            <a:ext cx="4343400" cy="132873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impression of globalization and identity comes from this photograph?</a:t>
            </a:r>
          </a:p>
          <a:p>
            <a:pPr algn="ctr">
              <a:spcBef>
                <a:spcPct val="50000"/>
              </a:spcBef>
            </a:pPr>
            <a:r>
              <a:rPr lang="en-US" b="1">
                <a:latin typeface="Times New Roman" pitchFamily="18" charset="0"/>
              </a:rPr>
              <a:t>Respond to the question in the caption of Figure 2-14 (page 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anim to="" calcmode="lin" valueType="num">
                                      <p:cBhvr>
                                        <p:cTn id="7" dur="1" fill="hold"/>
                                        <p:tgtEl>
                                          <p:spTgt spid="1946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 to="" calcmode="lin" valueType="num">
                                      <p:cBhvr>
                                        <p:cTn id="10" dur="1" fill="hold"/>
                                        <p:tgtEl>
                                          <p:spTgt spid="1946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 to="" calcmode="lin" valueType="num">
                                      <p:cBhvr>
                                        <p:cTn id="15" dur="1" fill="hold"/>
                                        <p:tgtEl>
                                          <p:spTgt spid="19459"/>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9463">
                                            <p:txEl>
                                              <p:pRg st="0" end="0"/>
                                            </p:txEl>
                                          </p:spTgt>
                                        </p:tgtEl>
                                        <p:attrNameLst>
                                          <p:attrName>style.visibility</p:attrName>
                                        </p:attrNameLst>
                                      </p:cBhvr>
                                      <p:to>
                                        <p:strVal val="visible"/>
                                      </p:to>
                                    </p:set>
                                    <p:anim to="" calcmode="lin" valueType="num">
                                      <p:cBhvr>
                                        <p:cTn id="18" dur="1" fill="hold"/>
                                        <p:tgtEl>
                                          <p:spTgt spid="19463">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9463">
                                            <p:txEl>
                                              <p:pRg st="1" end="1"/>
                                            </p:txEl>
                                          </p:spTgt>
                                        </p:tgtEl>
                                        <p:attrNameLst>
                                          <p:attrName>style.visibility</p:attrName>
                                        </p:attrNameLst>
                                      </p:cBhvr>
                                      <p:to>
                                        <p:strVal val="visible"/>
                                      </p:to>
                                    </p:set>
                                    <p:anim to="" calcmode="lin" valueType="num">
                                      <p:cBhvr>
                                        <p:cTn id="23" dur="1" fill="hold"/>
                                        <p:tgtEl>
                                          <p:spTgt spid="19463">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9460"/>
                                        </p:tgtEl>
                                        <p:attrNameLst>
                                          <p:attrName>style.visibility</p:attrName>
                                        </p:attrNameLst>
                                      </p:cBhvr>
                                      <p:to>
                                        <p:strVal val="visible"/>
                                      </p:to>
                                    </p:set>
                                    <p:anim to="" calcmode="lin" valueType="num">
                                      <p:cBhvr>
                                        <p:cTn id="28" dur="1" fill="hold"/>
                                        <p:tgtEl>
                                          <p:spTgt spid="19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501px-Metis_Blu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pPr eaLnBrk="1" hangingPunct="1"/>
            <a:r>
              <a:rPr lang="en-US" sz="6600" b="1" smtClean="0">
                <a:solidFill>
                  <a:schemeClr val="accent2"/>
                </a:solidFill>
                <a:latin typeface="Times New Roman" pitchFamily="18" charset="0"/>
              </a:rPr>
              <a:t>Ethiopian Idol</a:t>
            </a:r>
          </a:p>
        </p:txBody>
      </p:sp>
      <p:sp>
        <p:nvSpPr>
          <p:cNvPr id="20484" name="Rectangle 4"/>
          <p:cNvSpPr>
            <a:spLocks noGrp="1" noChangeArrowheads="1"/>
          </p:cNvSpPr>
          <p:nvPr>
            <p:ph type="body" idx="1"/>
          </p:nvPr>
        </p:nvSpPr>
        <p:spPr>
          <a:xfrm>
            <a:off x="457200" y="1600200"/>
            <a:ext cx="8229600" cy="3657600"/>
          </a:xfrm>
        </p:spPr>
        <p:txBody>
          <a:bodyPr/>
          <a:lstStyle/>
          <a:p>
            <a:pPr eaLnBrk="1" hangingPunct="1">
              <a:lnSpc>
                <a:spcPct val="90000"/>
              </a:lnSpc>
            </a:pPr>
            <a:r>
              <a:rPr lang="en-US" smtClean="0">
                <a:latin typeface="Times New Roman" pitchFamily="18" charset="0"/>
              </a:rPr>
              <a:t>All of the ‘Idol’ shows around the world (more than 30 countries) are 90% owned by the largest transnational media corporations in the world – </a:t>
            </a:r>
            <a:r>
              <a:rPr lang="en-US" b="1" i="1" smtClean="0">
                <a:latin typeface="Times New Roman" pitchFamily="18" charset="0"/>
              </a:rPr>
              <a:t>Bertelsmann</a:t>
            </a:r>
            <a:r>
              <a:rPr lang="en-US" smtClean="0">
                <a:latin typeface="Times New Roman" pitchFamily="18" charset="0"/>
              </a:rPr>
              <a:t> (Germany)</a:t>
            </a:r>
          </a:p>
          <a:p>
            <a:pPr eaLnBrk="1" hangingPunct="1">
              <a:lnSpc>
                <a:spcPct val="90000"/>
              </a:lnSpc>
              <a:buFontTx/>
              <a:buNone/>
            </a:pPr>
            <a:endParaRPr lang="en-US" smtClean="0">
              <a:latin typeface="Times New Roman" pitchFamily="18" charset="0"/>
            </a:endParaRPr>
          </a:p>
          <a:p>
            <a:pPr eaLnBrk="1" hangingPunct="1">
              <a:lnSpc>
                <a:spcPct val="90000"/>
              </a:lnSpc>
            </a:pPr>
            <a:r>
              <a:rPr lang="en-US" smtClean="0">
                <a:latin typeface="Times New Roman" pitchFamily="18" charset="0"/>
              </a:rPr>
              <a:t>In 2006 it employed over 34 million people and had profits of over 3.8 billion dollars!</a:t>
            </a:r>
          </a:p>
          <a:p>
            <a:pPr eaLnBrk="1" hangingPunct="1">
              <a:lnSpc>
                <a:spcPct val="90000"/>
              </a:lnSpc>
            </a:pPr>
            <a:endParaRPr lang="en-US" smtClean="0">
              <a:latin typeface="Times New Roman" pitchFamily="18" charset="0"/>
            </a:endParaRPr>
          </a:p>
        </p:txBody>
      </p:sp>
      <p:pic>
        <p:nvPicPr>
          <p:cNvPr id="20485" name="Picture 5" descr="Figure 2-14.jpg"/>
          <p:cNvPicPr>
            <a:picLocks noChangeAspect="1" noChangeArrowheads="1"/>
          </p:cNvPicPr>
          <p:nvPr/>
        </p:nvPicPr>
        <p:blipFill>
          <a:blip r:embed="rId3" cstate="print"/>
          <a:srcRect/>
          <a:stretch>
            <a:fillRect/>
          </a:stretch>
        </p:blipFill>
        <p:spPr bwMode="auto">
          <a:xfrm>
            <a:off x="3979863" y="5334000"/>
            <a:ext cx="1049337"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 to="" calcmode="lin" valueType="num">
                                      <p:cBhvr>
                                        <p:cTn id="10" dur="1" fill="hold"/>
                                        <p:tgtEl>
                                          <p:spTgt spid="2048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484">
                                            <p:txEl>
                                              <p:pRg st="0" end="0"/>
                                            </p:txEl>
                                          </p:spTgt>
                                        </p:tgtEl>
                                        <p:attrNameLst>
                                          <p:attrName>style.visibility</p:attrName>
                                        </p:attrNameLst>
                                      </p:cBhvr>
                                      <p:to>
                                        <p:strVal val="visible"/>
                                      </p:to>
                                    </p:set>
                                    <p:anim to="" calcmode="lin" valueType="num">
                                      <p:cBhvr>
                                        <p:cTn id="15" dur="1" fill="hold"/>
                                        <p:tgtEl>
                                          <p:spTgt spid="2048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0484">
                                            <p:txEl>
                                              <p:pRg st="2" end="2"/>
                                            </p:txEl>
                                          </p:spTgt>
                                        </p:tgtEl>
                                        <p:attrNameLst>
                                          <p:attrName>style.visibility</p:attrName>
                                        </p:attrNameLst>
                                      </p:cBhvr>
                                      <p:to>
                                        <p:strVal val="visible"/>
                                      </p:to>
                                    </p:set>
                                    <p:anim to="" calcmode="lin" valueType="num">
                                      <p:cBhvr>
                                        <p:cTn id="20" dur="1" fill="hold"/>
                                        <p:tgtEl>
                                          <p:spTgt spid="2048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500px-Metis_Re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1507" name="Rectangle 3"/>
          <p:cNvSpPr>
            <a:spLocks noGrp="1" noChangeArrowheads="1"/>
          </p:cNvSpPr>
          <p:nvPr>
            <p:ph type="title"/>
          </p:nvPr>
        </p:nvSpPr>
        <p:spPr>
          <a:xfrm>
            <a:off x="0" y="274638"/>
            <a:ext cx="9144000" cy="1143000"/>
          </a:xfrm>
        </p:spPr>
        <p:txBody>
          <a:bodyPr/>
          <a:lstStyle/>
          <a:p>
            <a:pPr eaLnBrk="1" hangingPunct="1"/>
            <a:r>
              <a:rPr lang="en-US" sz="3600" b="1" smtClean="0">
                <a:solidFill>
                  <a:srgbClr val="CC3300"/>
                </a:solidFill>
                <a:latin typeface="Times New Roman" pitchFamily="18" charset="0"/>
              </a:rPr>
              <a:t>How Do Forces of Globalization Challenge Our Identity?</a:t>
            </a:r>
          </a:p>
        </p:txBody>
      </p:sp>
      <p:sp>
        <p:nvSpPr>
          <p:cNvPr id="21508" name="Rectangle 4"/>
          <p:cNvSpPr>
            <a:spLocks noGrp="1" noChangeArrowheads="1"/>
          </p:cNvSpPr>
          <p:nvPr>
            <p:ph type="body" idx="1"/>
          </p:nvPr>
        </p:nvSpPr>
        <p:spPr>
          <a:xfrm>
            <a:off x="457200" y="1600200"/>
            <a:ext cx="8229600" cy="4876800"/>
          </a:xfrm>
        </p:spPr>
        <p:txBody>
          <a:bodyPr/>
          <a:lstStyle/>
          <a:p>
            <a:pPr eaLnBrk="1" hangingPunct="1">
              <a:lnSpc>
                <a:spcPct val="80000"/>
              </a:lnSpc>
            </a:pPr>
            <a:r>
              <a:rPr lang="en-US" sz="2400" smtClean="0">
                <a:latin typeface="Times New Roman" pitchFamily="18" charset="0"/>
              </a:rPr>
              <a:t>After reading the first three paragraphs of page 58, use the glossary of your textbook to define the following terms in your notebooks, using examples where possible:</a:t>
            </a:r>
          </a:p>
          <a:p>
            <a:pPr eaLnBrk="1" hangingPunct="1">
              <a:lnSpc>
                <a:spcPct val="80000"/>
              </a:lnSpc>
              <a:buFontTx/>
              <a:buNone/>
            </a:pPr>
            <a:endParaRPr lang="en-US" sz="2400" smtClean="0">
              <a:latin typeface="Times New Roman" pitchFamily="18" charset="0"/>
            </a:endParaRPr>
          </a:p>
          <a:p>
            <a:pPr algn="ctr" eaLnBrk="1" hangingPunct="1">
              <a:lnSpc>
                <a:spcPct val="80000"/>
              </a:lnSpc>
              <a:buFontTx/>
              <a:buNone/>
            </a:pPr>
            <a:r>
              <a:rPr lang="en-US" b="1" i="1" smtClean="0">
                <a:latin typeface="Times New Roman" pitchFamily="18" charset="0"/>
              </a:rPr>
              <a:t>Homogenization</a:t>
            </a:r>
          </a:p>
          <a:p>
            <a:pPr algn="ctr" eaLnBrk="1" hangingPunct="1">
              <a:lnSpc>
                <a:spcPct val="80000"/>
              </a:lnSpc>
              <a:buFontTx/>
              <a:buNone/>
            </a:pPr>
            <a:endParaRPr lang="en-US" b="1" i="1" smtClean="0">
              <a:latin typeface="Times New Roman" pitchFamily="18" charset="0"/>
            </a:endParaRPr>
          </a:p>
          <a:p>
            <a:pPr algn="ctr" eaLnBrk="1" hangingPunct="1">
              <a:lnSpc>
                <a:spcPct val="80000"/>
              </a:lnSpc>
              <a:buFontTx/>
              <a:buNone/>
            </a:pPr>
            <a:r>
              <a:rPr lang="en-US" b="1" i="1" smtClean="0">
                <a:latin typeface="Times New Roman" pitchFamily="18" charset="0"/>
              </a:rPr>
              <a:t>Accommodation</a:t>
            </a:r>
          </a:p>
          <a:p>
            <a:pPr algn="ctr" eaLnBrk="1" hangingPunct="1">
              <a:lnSpc>
                <a:spcPct val="80000"/>
              </a:lnSpc>
              <a:buFontTx/>
              <a:buNone/>
            </a:pPr>
            <a:endParaRPr lang="en-US" b="1" i="1" smtClean="0">
              <a:latin typeface="Times New Roman" pitchFamily="18" charset="0"/>
            </a:endParaRPr>
          </a:p>
          <a:p>
            <a:pPr algn="ctr" eaLnBrk="1" hangingPunct="1">
              <a:lnSpc>
                <a:spcPct val="80000"/>
              </a:lnSpc>
              <a:buFontTx/>
              <a:buNone/>
            </a:pPr>
            <a:r>
              <a:rPr lang="en-US" b="1" i="1" smtClean="0">
                <a:latin typeface="Times New Roman" pitchFamily="18" charset="0"/>
              </a:rPr>
              <a:t>Acculturation</a:t>
            </a:r>
          </a:p>
          <a:p>
            <a:pPr algn="ctr" eaLnBrk="1" hangingPunct="1">
              <a:lnSpc>
                <a:spcPct val="80000"/>
              </a:lnSpc>
              <a:buFontTx/>
              <a:buNone/>
            </a:pPr>
            <a:endParaRPr lang="en-US" b="1" i="1" smtClean="0">
              <a:latin typeface="Times New Roman" pitchFamily="18" charset="0"/>
            </a:endParaRPr>
          </a:p>
          <a:p>
            <a:pPr algn="ctr" eaLnBrk="1" hangingPunct="1">
              <a:lnSpc>
                <a:spcPct val="80000"/>
              </a:lnSpc>
              <a:buFontTx/>
              <a:buNone/>
            </a:pPr>
            <a:r>
              <a:rPr lang="en-US" b="1" i="1" smtClean="0">
                <a:latin typeface="Times New Roman" pitchFamily="18" charset="0"/>
              </a:rPr>
              <a:t>Assimilation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to="" calcmode="lin" valueType="num">
                                      <p:cBhvr>
                                        <p:cTn id="7" dur="1" fill="hold"/>
                                        <p:tgtEl>
                                          <p:spTgt spid="2150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 to="" calcmode="lin" valueType="num">
                                      <p:cBhvr>
                                        <p:cTn id="12" dur="1" fill="hold"/>
                                        <p:tgtEl>
                                          <p:spTgt spid="2150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 to="" calcmode="lin" valueType="num">
                                      <p:cBhvr>
                                        <p:cTn id="17" dur="1" fill="hold"/>
                                        <p:tgtEl>
                                          <p:spTgt spid="2150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 to="" calcmode="lin" valueType="num">
                                      <p:cBhvr>
                                        <p:cTn id="22" dur="1" fill="hold"/>
                                        <p:tgtEl>
                                          <p:spTgt spid="2150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1508">
                                            <p:txEl>
                                              <p:pRg st="6" end="6"/>
                                            </p:txEl>
                                          </p:spTgt>
                                        </p:tgtEl>
                                        <p:attrNameLst>
                                          <p:attrName>style.visibility</p:attrName>
                                        </p:attrNameLst>
                                      </p:cBhvr>
                                      <p:to>
                                        <p:strVal val="visible"/>
                                      </p:to>
                                    </p:set>
                                    <p:anim to="" calcmode="lin" valueType="num">
                                      <p:cBhvr>
                                        <p:cTn id="27" dur="1" fill="hold"/>
                                        <p:tgtEl>
                                          <p:spTgt spid="21508">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1508">
                                            <p:txEl>
                                              <p:pRg st="8" end="8"/>
                                            </p:txEl>
                                          </p:spTgt>
                                        </p:tgtEl>
                                        <p:attrNameLst>
                                          <p:attrName>style.visibility</p:attrName>
                                        </p:attrNameLst>
                                      </p:cBhvr>
                                      <p:to>
                                        <p:strVal val="visible"/>
                                      </p:to>
                                    </p:set>
                                    <p:anim to="" calcmode="lin" valueType="num">
                                      <p:cBhvr>
                                        <p:cTn id="32" dur="1" fill="hold"/>
                                        <p:tgtEl>
                                          <p:spTgt spid="2150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501px-Metis_Blu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Grp="1" noChangeArrowheads="1"/>
          </p:cNvSpPr>
          <p:nvPr>
            <p:ph type="title"/>
          </p:nvPr>
        </p:nvSpPr>
        <p:spPr>
          <a:xfrm>
            <a:off x="0" y="579438"/>
            <a:ext cx="9144000" cy="1401762"/>
          </a:xfrm>
        </p:spPr>
        <p:txBody>
          <a:bodyPr/>
          <a:lstStyle/>
          <a:p>
            <a:pPr eaLnBrk="1" hangingPunct="1"/>
            <a:r>
              <a:rPr lang="en-US" sz="2800" b="1" smtClean="0">
                <a:latin typeface="Times New Roman" pitchFamily="18" charset="0"/>
              </a:rPr>
              <a:t>Read:</a:t>
            </a:r>
            <a:br>
              <a:rPr lang="en-US" sz="2800" b="1" smtClean="0">
                <a:latin typeface="Times New Roman" pitchFamily="18" charset="0"/>
              </a:rPr>
            </a:br>
            <a:r>
              <a:rPr lang="en-US" sz="2800" b="1" smtClean="0">
                <a:latin typeface="Times New Roman" pitchFamily="18" charset="0"/>
              </a:rPr>
              <a:t> </a:t>
            </a:r>
            <a:r>
              <a:rPr lang="en-US" sz="2800" b="1" smtClean="0">
                <a:solidFill>
                  <a:schemeClr val="accent2"/>
                </a:solidFill>
                <a:latin typeface="Times New Roman" pitchFamily="18" charset="0"/>
              </a:rPr>
              <a:t>‘Creation of a Nation: The Métis People’</a:t>
            </a:r>
            <a:br>
              <a:rPr lang="en-US" sz="2800" b="1" smtClean="0">
                <a:solidFill>
                  <a:schemeClr val="accent2"/>
                </a:solidFill>
                <a:latin typeface="Times New Roman" pitchFamily="18" charset="0"/>
              </a:rPr>
            </a:br>
            <a:r>
              <a:rPr lang="en-US" sz="2800" b="1" smtClean="0">
                <a:solidFill>
                  <a:schemeClr val="tx1"/>
                </a:solidFill>
                <a:latin typeface="Times New Roman" pitchFamily="18" charset="0"/>
              </a:rPr>
              <a:t>(Page 58)</a:t>
            </a:r>
            <a:br>
              <a:rPr lang="en-US" sz="2800" b="1" smtClean="0">
                <a:solidFill>
                  <a:schemeClr val="tx1"/>
                </a:solidFill>
                <a:latin typeface="Times New Roman" pitchFamily="18" charset="0"/>
              </a:rPr>
            </a:br>
            <a:r>
              <a:rPr lang="en-US" sz="2800" b="1" smtClean="0">
                <a:solidFill>
                  <a:srgbClr val="CC3300"/>
                </a:solidFill>
                <a:latin typeface="Times New Roman" pitchFamily="18" charset="0"/>
              </a:rPr>
              <a:t/>
            </a:r>
            <a:br>
              <a:rPr lang="en-US" sz="2800" b="1" smtClean="0">
                <a:solidFill>
                  <a:srgbClr val="CC3300"/>
                </a:solidFill>
                <a:latin typeface="Times New Roman" pitchFamily="18" charset="0"/>
              </a:rPr>
            </a:br>
            <a:r>
              <a:rPr lang="en-US" sz="2800" b="1" smtClean="0">
                <a:latin typeface="Times New Roman" pitchFamily="18" charset="0"/>
              </a:rPr>
              <a:t>Review the activity at the bottom of page 58</a:t>
            </a:r>
            <a:endParaRPr lang="en-US" sz="4000" b="1" smtClean="0"/>
          </a:p>
        </p:txBody>
      </p:sp>
      <p:sp>
        <p:nvSpPr>
          <p:cNvPr id="22532" name="Text Box 4"/>
          <p:cNvSpPr txBox="1">
            <a:spLocks noChangeArrowheads="1"/>
          </p:cNvSpPr>
          <p:nvPr/>
        </p:nvSpPr>
        <p:spPr bwMode="auto">
          <a:xfrm>
            <a:off x="76200" y="5715000"/>
            <a:ext cx="89154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When finished, share your responses with at least one other person</a:t>
            </a:r>
          </a:p>
        </p:txBody>
      </p:sp>
      <p:sp>
        <p:nvSpPr>
          <p:cNvPr id="22533" name="Text Box 5"/>
          <p:cNvSpPr txBox="1">
            <a:spLocks noChangeArrowheads="1"/>
          </p:cNvSpPr>
          <p:nvPr/>
        </p:nvSpPr>
        <p:spPr bwMode="auto">
          <a:xfrm>
            <a:off x="0" y="3200400"/>
            <a:ext cx="9144000" cy="457200"/>
          </a:xfrm>
          <a:prstGeom prst="rect">
            <a:avLst/>
          </a:prstGeom>
          <a:noFill/>
          <a:ln w="9525">
            <a:noFill/>
            <a:miter lim="800000"/>
            <a:headEnd/>
            <a:tailEnd/>
          </a:ln>
        </p:spPr>
        <p:txBody>
          <a:bodyPr>
            <a:spAutoFit/>
          </a:bodyPr>
          <a:lstStyle/>
          <a:p>
            <a:pPr algn="ctr">
              <a:spcBef>
                <a:spcPct val="50000"/>
              </a:spcBef>
            </a:pPr>
            <a:r>
              <a:rPr lang="en-US" sz="2400" b="1">
                <a:solidFill>
                  <a:schemeClr val="accent2"/>
                </a:solidFill>
                <a:latin typeface="Times New Roman" pitchFamily="18" charset="0"/>
              </a:rPr>
              <a:t>How did earlier eras of global trade shape the Métis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2533">
                                            <p:txEl>
                                              <p:pRg st="0" end="0"/>
                                            </p:txEl>
                                          </p:spTgt>
                                        </p:tgtEl>
                                        <p:attrNameLst>
                                          <p:attrName>style.visibility</p:attrName>
                                        </p:attrNameLst>
                                      </p:cBhvr>
                                      <p:to>
                                        <p:strVal val="visible"/>
                                      </p:to>
                                    </p:set>
                                    <p:anim to="" calcmode="lin" valueType="num">
                                      <p:cBhvr>
                                        <p:cTn id="15" dur="1" fill="hold"/>
                                        <p:tgtEl>
                                          <p:spTgt spid="2253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099" name="Picture 3"/>
          <p:cNvPicPr>
            <a:picLocks noChangeAspect="1" noChangeArrowheads="1"/>
          </p:cNvPicPr>
          <p:nvPr>
            <p:ph type="body" idx="1"/>
          </p:nvPr>
        </p:nvPicPr>
        <p:blipFill>
          <a:blip r:embed="rId3" cstate="print"/>
          <a:srcRect/>
          <a:stretch>
            <a:fillRect/>
          </a:stretch>
        </p:blipFill>
        <p:spPr>
          <a:xfrm>
            <a:off x="2590800" y="990600"/>
            <a:ext cx="4464050" cy="5638800"/>
          </a:xfrm>
          <a:noFill/>
        </p:spPr>
      </p:pic>
      <p:sp>
        <p:nvSpPr>
          <p:cNvPr id="3076" name="Text Box 4"/>
          <p:cNvSpPr txBox="1">
            <a:spLocks noChangeArrowheads="1"/>
          </p:cNvSpPr>
          <p:nvPr/>
        </p:nvSpPr>
        <p:spPr bwMode="auto">
          <a:xfrm>
            <a:off x="1676400" y="609600"/>
            <a:ext cx="5486400" cy="366713"/>
          </a:xfrm>
          <a:prstGeom prst="rect">
            <a:avLst/>
          </a:prstGeom>
          <a:noFill/>
          <a:ln w="9525">
            <a:noFill/>
            <a:miter lim="800000"/>
            <a:headEnd/>
            <a:tailEnd/>
          </a:ln>
        </p:spPr>
        <p:txBody>
          <a:bodyPr>
            <a:spAutoFit/>
          </a:bodyPr>
          <a:lstStyle/>
          <a:p>
            <a:pPr>
              <a:spcBef>
                <a:spcPct val="50000"/>
              </a:spcBef>
            </a:pPr>
            <a:endParaRPr lang="en-US"/>
          </a:p>
        </p:txBody>
      </p:sp>
      <p:sp>
        <p:nvSpPr>
          <p:cNvPr id="4101" name="Text Box 5"/>
          <p:cNvSpPr txBox="1">
            <a:spLocks noChangeArrowheads="1"/>
          </p:cNvSpPr>
          <p:nvPr/>
        </p:nvSpPr>
        <p:spPr bwMode="auto">
          <a:xfrm>
            <a:off x="2667000" y="1295400"/>
            <a:ext cx="4343400" cy="366713"/>
          </a:xfrm>
          <a:prstGeom prst="rect">
            <a:avLst/>
          </a:prstGeom>
          <a:solidFill>
            <a:schemeClr val="tx1"/>
          </a:solidFill>
          <a:ln w="9525">
            <a:noFill/>
            <a:miter lim="800000"/>
            <a:headEnd/>
            <a:tailEnd/>
          </a:ln>
        </p:spPr>
        <p:txBody>
          <a:bodyPr>
            <a:spAutoFit/>
          </a:bodyPr>
          <a:lstStyle/>
          <a:p>
            <a:pPr algn="ctr">
              <a:spcBef>
                <a:spcPct val="50000"/>
              </a:spcBef>
            </a:pPr>
            <a:endParaRPr lang="en-US"/>
          </a:p>
        </p:txBody>
      </p:sp>
      <p:sp>
        <p:nvSpPr>
          <p:cNvPr id="4102" name="Text Box 6"/>
          <p:cNvSpPr txBox="1">
            <a:spLocks noChangeArrowheads="1"/>
          </p:cNvSpPr>
          <p:nvPr/>
        </p:nvSpPr>
        <p:spPr bwMode="auto">
          <a:xfrm>
            <a:off x="7162800" y="4191000"/>
            <a:ext cx="17526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How important are the foods on your lists to your personal Identities?</a:t>
            </a:r>
          </a:p>
        </p:txBody>
      </p:sp>
      <p:sp>
        <p:nvSpPr>
          <p:cNvPr id="4103" name="Text Box 7"/>
          <p:cNvSpPr txBox="1">
            <a:spLocks noChangeArrowheads="1"/>
          </p:cNvSpPr>
          <p:nvPr/>
        </p:nvSpPr>
        <p:spPr bwMode="auto">
          <a:xfrm>
            <a:off x="0" y="3048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What Are Some Forces of Globalization?</a:t>
            </a:r>
          </a:p>
        </p:txBody>
      </p:sp>
      <p:sp>
        <p:nvSpPr>
          <p:cNvPr id="4104" name="Text Box 8"/>
          <p:cNvSpPr txBox="1">
            <a:spLocks noChangeArrowheads="1"/>
          </p:cNvSpPr>
          <p:nvPr/>
        </p:nvSpPr>
        <p:spPr bwMode="auto">
          <a:xfrm>
            <a:off x="304800" y="1752600"/>
            <a:ext cx="20574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opening on page 44</a:t>
            </a:r>
          </a:p>
        </p:txBody>
      </p:sp>
      <p:sp>
        <p:nvSpPr>
          <p:cNvPr id="4105" name="Text Box 9"/>
          <p:cNvSpPr txBox="1">
            <a:spLocks noChangeArrowheads="1"/>
          </p:cNvSpPr>
          <p:nvPr/>
        </p:nvSpPr>
        <p:spPr bwMode="auto">
          <a:xfrm>
            <a:off x="609600" y="3352800"/>
            <a:ext cx="15240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following chart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 to="" calcmode="lin" valueType="num">
                                      <p:cBhvr>
                                        <p:cTn id="7" dur="1" fill="hold"/>
                                        <p:tgtEl>
                                          <p:spTgt spid="41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 to="" calcmode="lin" valueType="num">
                                      <p:cBhvr>
                                        <p:cTn id="12" dur="1" fill="hold"/>
                                        <p:tgtEl>
                                          <p:spTgt spid="410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linds(horizontal)">
                                      <p:cBhvr>
                                        <p:cTn id="17" dur="500"/>
                                        <p:tgtEl>
                                          <p:spTgt spid="4099"/>
                                        </p:tgtEl>
                                      </p:cBhvr>
                                    </p:animEffect>
                                  </p:childTnLst>
                                </p:cTn>
                              </p:par>
                              <p:par>
                                <p:cTn id="18" presetID="24" presetClass="entr" presetSubtype="0" fill="hold" grpId="0" nodeType="withEffect">
                                  <p:stCondLst>
                                    <p:cond delay="0"/>
                                  </p:stCondLst>
                                  <p:childTnLst>
                                    <p:set>
                                      <p:cBhvr>
                                        <p:cTn id="19" dur="1" fill="hold">
                                          <p:stCondLst>
                                            <p:cond delay="0"/>
                                          </p:stCondLst>
                                        </p:cTn>
                                        <p:tgtEl>
                                          <p:spTgt spid="4101"/>
                                        </p:tgtEl>
                                        <p:attrNameLst>
                                          <p:attrName>style.visibility</p:attrName>
                                        </p:attrNameLst>
                                      </p:cBhvr>
                                      <p:to>
                                        <p:strVal val="visible"/>
                                      </p:to>
                                    </p:set>
                                    <p:anim to="" calcmode="lin" valueType="num">
                                      <p:cBhvr>
                                        <p:cTn id="20" dur="1" fill="hold"/>
                                        <p:tgtEl>
                                          <p:spTgt spid="4101"/>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4105">
                                            <p:txEl>
                                              <p:pRg st="0" end="0"/>
                                            </p:txEl>
                                          </p:spTgt>
                                        </p:tgtEl>
                                        <p:attrNameLst>
                                          <p:attrName>style.visibility</p:attrName>
                                        </p:attrNameLst>
                                      </p:cBhvr>
                                      <p:to>
                                        <p:strVal val="visible"/>
                                      </p:to>
                                    </p:set>
                                    <p:anim to="" calcmode="lin" valueType="num">
                                      <p:cBhvr>
                                        <p:cTn id="23" dur="1" fill="hold"/>
                                        <p:tgtEl>
                                          <p:spTgt spid="4105">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box(in)">
                                      <p:cBhvr>
                                        <p:cTn id="28"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p:bldP spid="4103" grpId="0"/>
      <p:bldP spid="4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500px-Metis_Re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title"/>
          </p:nvPr>
        </p:nvSpPr>
        <p:spPr>
          <a:xfrm>
            <a:off x="457200" y="152400"/>
            <a:ext cx="8229600" cy="808038"/>
          </a:xfrm>
        </p:spPr>
        <p:txBody>
          <a:bodyPr/>
          <a:lstStyle/>
          <a:p>
            <a:pPr eaLnBrk="1" hangingPunct="1"/>
            <a:r>
              <a:rPr lang="en-US" b="1" smtClean="0">
                <a:solidFill>
                  <a:schemeClr val="accent2"/>
                </a:solidFill>
                <a:latin typeface="Times New Roman" pitchFamily="18" charset="0"/>
              </a:rPr>
              <a:t>Our Spoken Language</a:t>
            </a:r>
          </a:p>
        </p:txBody>
      </p:sp>
      <p:sp>
        <p:nvSpPr>
          <p:cNvPr id="23556" name="Rectangle 4"/>
          <p:cNvSpPr>
            <a:spLocks noGrp="1" noChangeArrowheads="1"/>
          </p:cNvSpPr>
          <p:nvPr>
            <p:ph type="body" idx="1"/>
          </p:nvPr>
        </p:nvSpPr>
        <p:spPr>
          <a:xfrm>
            <a:off x="0" y="1219201"/>
            <a:ext cx="9144000" cy="609600"/>
          </a:xfrm>
        </p:spPr>
        <p:txBody>
          <a:bodyPr/>
          <a:lstStyle/>
          <a:p>
            <a:pPr algn="ctr" eaLnBrk="1" hangingPunct="1">
              <a:buNone/>
            </a:pPr>
            <a:r>
              <a:rPr lang="en-US" sz="2400" dirty="0" smtClean="0">
                <a:latin typeface="Times New Roman" pitchFamily="18" charset="0"/>
              </a:rPr>
              <a:t>After reading page 60, </a:t>
            </a:r>
            <a:r>
              <a:rPr lang="en-US" sz="2400" dirty="0" smtClean="0">
                <a:latin typeface="Times New Roman" pitchFamily="18" charset="0"/>
              </a:rPr>
              <a:t>discuss the </a:t>
            </a:r>
            <a:r>
              <a:rPr lang="en-US" sz="2400" dirty="0" smtClean="0">
                <a:latin typeface="Times New Roman" pitchFamily="18" charset="0"/>
              </a:rPr>
              <a:t>following:</a:t>
            </a:r>
            <a:endParaRPr lang="en-US" dirty="0" smtClean="0">
              <a:latin typeface="Times New Roman" pitchFamily="18" charset="0"/>
            </a:endParaRPr>
          </a:p>
        </p:txBody>
      </p:sp>
      <p:pic>
        <p:nvPicPr>
          <p:cNvPr id="23557" name="Picture 5"/>
          <p:cNvPicPr>
            <a:picLocks noChangeAspect="1" noChangeArrowheads="1"/>
          </p:cNvPicPr>
          <p:nvPr/>
        </p:nvPicPr>
        <p:blipFill>
          <a:blip r:embed="rId3" cstate="print"/>
          <a:srcRect/>
          <a:stretch>
            <a:fillRect/>
          </a:stretch>
        </p:blipFill>
        <p:spPr bwMode="auto">
          <a:xfrm>
            <a:off x="2971800" y="1828800"/>
            <a:ext cx="3417888" cy="4419600"/>
          </a:xfrm>
          <a:prstGeom prst="rect">
            <a:avLst/>
          </a:prstGeom>
          <a:noFill/>
          <a:ln w="9525">
            <a:noFill/>
            <a:miter lim="800000"/>
            <a:headEnd/>
            <a:tailEnd/>
          </a:ln>
        </p:spPr>
      </p:pic>
      <p:sp>
        <p:nvSpPr>
          <p:cNvPr id="23558" name="Text Box 6"/>
          <p:cNvSpPr txBox="1">
            <a:spLocks noChangeArrowheads="1"/>
          </p:cNvSpPr>
          <p:nvPr/>
        </p:nvSpPr>
        <p:spPr bwMode="auto">
          <a:xfrm>
            <a:off x="0" y="6248400"/>
            <a:ext cx="9144000" cy="442913"/>
          </a:xfrm>
          <a:prstGeom prst="rect">
            <a:avLst/>
          </a:prstGeom>
          <a:noFill/>
          <a:ln w="9525">
            <a:noFill/>
            <a:miter lim="800000"/>
            <a:headEnd/>
            <a:tailEnd/>
          </a:ln>
        </p:spPr>
        <p:txBody>
          <a:bodyPr>
            <a:spAutoFit/>
          </a:bodyPr>
          <a:lstStyle/>
          <a:p>
            <a:pPr algn="ctr">
              <a:spcBef>
                <a:spcPct val="50000"/>
              </a:spcBef>
            </a:pPr>
            <a:r>
              <a:rPr lang="en-US" sz="2300" b="1" dirty="0" smtClean="0">
                <a:latin typeface="Times New Roman" pitchFamily="18" charset="0"/>
              </a:rPr>
              <a:t>What </a:t>
            </a:r>
            <a:r>
              <a:rPr lang="en-US" sz="2300" b="1" dirty="0">
                <a:latin typeface="Times New Roman" pitchFamily="18" charset="0"/>
              </a:rPr>
              <a:t>are the results of the entire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to="" calcmode="lin" valueType="num">
                                      <p:cBhvr>
                                        <p:cTn id="7" dur="1" fill="hold"/>
                                        <p:tgtEl>
                                          <p:spTgt spid="2355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 to="" calcmode="lin" valueType="num">
                                      <p:cBhvr>
                                        <p:cTn id="12" dur="1" fill="hold"/>
                                        <p:tgtEl>
                                          <p:spTgt spid="2355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3557"/>
                                        </p:tgtEl>
                                        <p:attrNameLst>
                                          <p:attrName>style.visibility</p:attrName>
                                        </p:attrNameLst>
                                      </p:cBhvr>
                                      <p:to>
                                        <p:strVal val="visible"/>
                                      </p:to>
                                    </p:set>
                                    <p:anim to="" calcmode="lin" valueType="num">
                                      <p:cBhvr>
                                        <p:cTn id="15" dur="1" fill="hold"/>
                                        <p:tgtEl>
                                          <p:spTgt spid="2355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3558"/>
                                        </p:tgtEl>
                                        <p:attrNameLst>
                                          <p:attrName>style.visibility</p:attrName>
                                        </p:attrNameLst>
                                      </p:cBhvr>
                                      <p:to>
                                        <p:strVal val="visible"/>
                                      </p:to>
                                    </p:set>
                                    <p:anim to="" calcmode="lin" valueType="num">
                                      <p:cBhvr>
                                        <p:cTn id="20" dur="1" fill="hold"/>
                                        <p:tgtEl>
                                          <p:spTgt spid="235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501px-Metis_Blu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Think About Your Challenge</a:t>
            </a:r>
          </a:p>
        </p:txBody>
      </p:sp>
      <p:sp>
        <p:nvSpPr>
          <p:cNvPr id="9220" name="Rectangle 4"/>
          <p:cNvSpPr>
            <a:spLocks noChangeArrowheads="1"/>
          </p:cNvSpPr>
          <p:nvPr/>
        </p:nvSpPr>
        <p:spPr bwMode="auto">
          <a:xfrm>
            <a:off x="0" y="1981200"/>
            <a:ext cx="9144000" cy="3770313"/>
          </a:xfrm>
          <a:prstGeom prst="rect">
            <a:avLst/>
          </a:prstGeom>
          <a:noFill/>
          <a:ln w="9525" algn="ctr">
            <a:noFill/>
            <a:miter lim="800000"/>
            <a:headEnd/>
            <a:tailEnd/>
          </a:ln>
        </p:spPr>
        <p:txBody>
          <a:bodyPr>
            <a:spAutoFit/>
          </a:bodyPr>
          <a:lstStyle/>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lgn="ctr"/>
            <a:r>
              <a:rPr lang="en-US" sz="2800" b="1">
                <a:solidFill>
                  <a:srgbClr val="FF3300"/>
                </a:solidFill>
                <a:latin typeface="Times New Roman" pitchFamily="18" charset="0"/>
              </a:rPr>
              <a:t>To What Extent Should Globalization Shape Identity?</a:t>
            </a:r>
            <a:endParaRPr lang="en-US" sz="2800" b="1">
              <a:latin typeface="Times New Roman" pitchFamily="18" charset="0"/>
            </a:endParaRPr>
          </a:p>
          <a:p>
            <a:pPr algn="ctr"/>
            <a:endParaRPr lang="en-CA" altLang="zh-CN" b="1">
              <a:solidFill>
                <a:schemeClr val="tx2"/>
              </a:solidFill>
              <a:latin typeface="Times New Roman" pitchFamily="18" charset="0"/>
              <a:ea typeface="SimSun" pitchFamily="2" charset="-122"/>
            </a:endParaRPr>
          </a:p>
          <a:p>
            <a:pPr algn="ctr"/>
            <a:r>
              <a:rPr lang="en-CA" altLang="zh-CN" b="1">
                <a:solidFill>
                  <a:schemeClr val="tx2"/>
                </a:solidFill>
                <a:latin typeface="Times New Roman" pitchFamily="18" charset="0"/>
                <a:ea typeface="SimSun" pitchFamily="2" charset="-122"/>
              </a:rPr>
              <a:t>Continuing on with Chapter Two, is there anything you can add to your notes for </a:t>
            </a:r>
          </a:p>
          <a:p>
            <a:pPr algn="ctr"/>
            <a:endParaRPr lang="en-CA" altLang="zh-CN" sz="2400" b="1" i="1">
              <a:solidFill>
                <a:schemeClr val="accent2"/>
              </a:solidFill>
              <a:latin typeface="Times New Roman" pitchFamily="18" charset="0"/>
              <a:ea typeface="SimSun" pitchFamily="2" charset="-122"/>
            </a:endParaRPr>
          </a:p>
          <a:p>
            <a:pPr algn="ctr"/>
            <a:r>
              <a:rPr lang="en-CA" altLang="zh-CN" sz="2400" b="1" i="1">
                <a:solidFill>
                  <a:schemeClr val="accent2"/>
                </a:solidFill>
                <a:latin typeface="Times New Roman" pitchFamily="18" charset="0"/>
                <a:ea typeface="SimSun" pitchFamily="2" charset="-122"/>
              </a:rPr>
              <a:t>Your Challenge</a:t>
            </a:r>
            <a:r>
              <a:rPr lang="en-CA" altLang="zh-CN" sz="2400" b="1">
                <a:solidFill>
                  <a:schemeClr val="accent2"/>
                </a:solidFill>
                <a:latin typeface="Times New Roman" pitchFamily="18" charset="0"/>
                <a:ea typeface="SimSun" pitchFamily="2" charset="-122"/>
              </a:rPr>
              <a:t>?</a:t>
            </a:r>
          </a:p>
          <a:p>
            <a:pPr algn="ctr"/>
            <a:endParaRPr lang="en-CA" altLang="zh-CN" sz="2400" b="1">
              <a:solidFill>
                <a:schemeClr val="tx2"/>
              </a:solidFill>
              <a:latin typeface="Times New Roman" pitchFamily="18" charset="0"/>
              <a:ea typeface="SimSun" pitchFamily="2" charset="-122"/>
            </a:endParaRPr>
          </a:p>
          <a:p>
            <a:pPr algn="ctr"/>
            <a:r>
              <a:rPr lang="en-CA" altLang="zh-CN" sz="2400" b="1">
                <a:solidFill>
                  <a:schemeClr val="tx2"/>
                </a:solidFill>
                <a:latin typeface="Times New Roman" pitchFamily="18" charset="0"/>
                <a:ea typeface="SimSun" pitchFamily="2" charset="-122"/>
              </a:rPr>
              <a:t>Take a few minutes to review and write</a:t>
            </a:r>
          </a:p>
          <a:p>
            <a:pPr algn="ctr">
              <a:lnSpc>
                <a:spcPct val="90000"/>
              </a:lnSpc>
              <a:spcBef>
                <a:spcPct val="50000"/>
              </a:spcBef>
            </a:pPr>
            <a:endParaRPr lang="en-CA" altLang="zh-CN" sz="2400" b="1">
              <a:solidFill>
                <a:schemeClr val="tx2"/>
              </a:solidFill>
              <a:latin typeface="Times New Roman" pitchFamily="18" charset="0"/>
              <a:ea typeface="SimSun" pitchFamily="2" charset="-122"/>
            </a:endParaRPr>
          </a:p>
        </p:txBody>
      </p:sp>
      <p:sp>
        <p:nvSpPr>
          <p:cNvPr id="22533" name="Text Box 5"/>
          <p:cNvSpPr txBox="1">
            <a:spLocks noChangeArrowheads="1"/>
          </p:cNvSpPr>
          <p:nvPr/>
        </p:nvSpPr>
        <p:spPr bwMode="auto">
          <a:xfrm>
            <a:off x="7543800" y="6248400"/>
            <a:ext cx="1447800" cy="366713"/>
          </a:xfrm>
          <a:prstGeom prst="rect">
            <a:avLst/>
          </a:prstGeom>
          <a:noFill/>
          <a:ln w="9525" algn="ctr">
            <a:noFill/>
            <a:miter lim="800000"/>
            <a:headEnd/>
            <a:tailEnd/>
          </a:ln>
        </p:spPr>
        <p:txBody>
          <a:bodyPr>
            <a:spAutoFit/>
          </a:bodyPr>
          <a:lstStyle/>
          <a:p>
            <a:pPr algn="ctr">
              <a:spcBef>
                <a:spcPct val="50000"/>
              </a:spcBef>
            </a:pPr>
            <a:r>
              <a:rPr lang="en-US" b="1">
                <a:latin typeface="Times New Roman" pitchFamily="18" charset="0"/>
              </a:rPr>
              <a:t>Social 10-1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to="" calcmode="lin" valueType="num">
                                      <p:cBhvr>
                                        <p:cTn id="12" dur="1" fill="hold"/>
                                        <p:tgtEl>
                                          <p:spTgt spid="9220">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anim to="" calcmode="lin" valueType="num">
                                      <p:cBhvr>
                                        <p:cTn id="15" dur="1" fill="hold"/>
                                        <p:tgtEl>
                                          <p:spTgt spid="9220">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9220">
                                            <p:txEl>
                                              <p:pRg st="4" end="4"/>
                                            </p:txEl>
                                          </p:spTgt>
                                        </p:tgtEl>
                                        <p:attrNameLst>
                                          <p:attrName>style.visibility</p:attrName>
                                        </p:attrNameLst>
                                      </p:cBhvr>
                                      <p:to>
                                        <p:strVal val="visible"/>
                                      </p:to>
                                    </p:set>
                                    <p:anim to="" calcmode="lin" valueType="num">
                                      <p:cBhvr>
                                        <p:cTn id="18" dur="1" fill="hold"/>
                                        <p:tgtEl>
                                          <p:spTgt spid="9220">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220">
                                            <p:txEl>
                                              <p:pRg st="6" end="6"/>
                                            </p:txEl>
                                          </p:spTgt>
                                        </p:tgtEl>
                                        <p:attrNameLst>
                                          <p:attrName>style.visibility</p:attrName>
                                        </p:attrNameLst>
                                      </p:cBhvr>
                                      <p:to>
                                        <p:strVal val="visible"/>
                                      </p:to>
                                    </p:set>
                                    <p:anim to="" calcmode="lin" valueType="num">
                                      <p:cBhvr>
                                        <p:cTn id="21" dur="1" fill="hold"/>
                                        <p:tgtEl>
                                          <p:spTgt spid="9220">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9220">
                                            <p:txEl>
                                              <p:pRg st="8" end="8"/>
                                            </p:txEl>
                                          </p:spTgt>
                                        </p:tgtEl>
                                        <p:attrNameLst>
                                          <p:attrName>style.visibility</p:attrName>
                                        </p:attrNameLst>
                                      </p:cBhvr>
                                      <p:to>
                                        <p:strVal val="visible"/>
                                      </p:to>
                                    </p:set>
                                    <p:anim to="" calcmode="lin" valueType="num">
                                      <p:cBhvr>
                                        <p:cTn id="24" dur="1" fill="hold"/>
                                        <p:tgtEl>
                                          <p:spTgt spid="922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501px-Metis_Blu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olivia"/>
          <p:cNvPicPr>
            <a:picLocks noChangeAspect="1" noChangeArrowheads="1"/>
          </p:cNvPicPr>
          <p:nvPr/>
        </p:nvPicPr>
        <p:blipFill>
          <a:blip r:embed="rId2" cstate="print">
            <a:lum bright="70000" contrast="-70000"/>
          </a:blip>
          <a:srcRect/>
          <a:stretch>
            <a:fillRect/>
          </a:stretch>
        </p:blipFill>
        <p:spPr bwMode="auto">
          <a:xfrm>
            <a:off x="0" y="0"/>
            <a:ext cx="9144000" cy="7086600"/>
          </a:xfrm>
          <a:prstGeom prst="rect">
            <a:avLst/>
          </a:prstGeom>
          <a:noFill/>
          <a:ln w="9525">
            <a:noFill/>
            <a:miter lim="800000"/>
            <a:headEnd/>
            <a:tailEnd/>
          </a:ln>
        </p:spPr>
      </p:pic>
      <p:sp>
        <p:nvSpPr>
          <p:cNvPr id="27651" name="Text Box 3"/>
          <p:cNvSpPr txBox="1">
            <a:spLocks noChangeArrowheads="1"/>
          </p:cNvSpPr>
          <p:nvPr/>
        </p:nvSpPr>
        <p:spPr bwMode="auto">
          <a:xfrm>
            <a:off x="0" y="381000"/>
            <a:ext cx="9144000" cy="641350"/>
          </a:xfrm>
          <a:prstGeom prst="rect">
            <a:avLst/>
          </a:prstGeom>
          <a:noFill/>
          <a:ln w="9525" algn="ctr">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Review…</a:t>
            </a:r>
          </a:p>
        </p:txBody>
      </p:sp>
      <p:sp>
        <p:nvSpPr>
          <p:cNvPr id="27652" name="Text Box 4"/>
          <p:cNvSpPr txBox="1">
            <a:spLocks noChangeArrowheads="1"/>
          </p:cNvSpPr>
          <p:nvPr/>
        </p:nvSpPr>
        <p:spPr bwMode="auto">
          <a:xfrm>
            <a:off x="0" y="1695450"/>
            <a:ext cx="9144000" cy="3378200"/>
          </a:xfrm>
          <a:prstGeom prst="rect">
            <a:avLst/>
          </a:prstGeom>
          <a:noFill/>
          <a:ln w="9525" algn="ctr">
            <a:noFill/>
            <a:miter lim="800000"/>
            <a:headEnd/>
            <a:tailEnd/>
          </a:ln>
        </p:spPr>
        <p:txBody>
          <a:bodyPr>
            <a:spAutoFit/>
          </a:bodyPr>
          <a:lstStyle/>
          <a:p>
            <a:pPr algn="ctr"/>
            <a:r>
              <a:rPr lang="en-US" sz="2400" b="1">
                <a:latin typeface="Times New Roman" pitchFamily="18" charset="0"/>
              </a:rPr>
              <a:t>Define the following terms from last day…</a:t>
            </a:r>
          </a:p>
          <a:p>
            <a:pPr algn="ctr"/>
            <a:endParaRPr lang="en-US" sz="2400" b="1">
              <a:latin typeface="Times New Roman" pitchFamily="18" charset="0"/>
            </a:endParaRPr>
          </a:p>
          <a:p>
            <a:pPr algn="ctr"/>
            <a:r>
              <a:rPr lang="en-US" sz="2400" b="1" i="1">
                <a:latin typeface="Times New Roman" pitchFamily="18" charset="0"/>
              </a:rPr>
              <a:t>Homogenization</a:t>
            </a:r>
          </a:p>
          <a:p>
            <a:pPr algn="ctr"/>
            <a:endParaRPr lang="en-US" sz="2400" b="1" i="1">
              <a:latin typeface="Times New Roman" pitchFamily="18" charset="0"/>
            </a:endParaRPr>
          </a:p>
          <a:p>
            <a:pPr algn="ctr"/>
            <a:r>
              <a:rPr lang="en-US" sz="2400" b="1" i="1">
                <a:latin typeface="Times New Roman" pitchFamily="18" charset="0"/>
              </a:rPr>
              <a:t>Accommodation</a:t>
            </a:r>
          </a:p>
          <a:p>
            <a:pPr algn="ctr"/>
            <a:endParaRPr lang="en-US" sz="2400" b="1" i="1">
              <a:latin typeface="Times New Roman" pitchFamily="18" charset="0"/>
            </a:endParaRPr>
          </a:p>
          <a:p>
            <a:pPr algn="ctr"/>
            <a:r>
              <a:rPr lang="en-US" sz="2400" b="1" i="1">
                <a:latin typeface="Times New Roman" pitchFamily="18" charset="0"/>
              </a:rPr>
              <a:t>Acculturation</a:t>
            </a:r>
          </a:p>
          <a:p>
            <a:pPr algn="ctr"/>
            <a:endParaRPr lang="en-US" sz="2400" b="1" i="1">
              <a:latin typeface="Times New Roman" pitchFamily="18" charset="0"/>
            </a:endParaRPr>
          </a:p>
          <a:p>
            <a:pPr algn="ctr"/>
            <a:r>
              <a:rPr lang="en-US" sz="2400" b="1" i="1">
                <a:latin typeface="Times New Roman" pitchFamily="18" charset="0"/>
              </a:rPr>
              <a:t>Assimilation</a:t>
            </a:r>
            <a:endParaRPr lang="en-US" sz="2400" b="1" i="1">
              <a:solidFill>
                <a:schemeClr val="tx2"/>
              </a:solidFill>
              <a:latin typeface="Times New Roman" pitchFamily="18" charset="0"/>
            </a:endParaRPr>
          </a:p>
        </p:txBody>
      </p:sp>
      <p:sp>
        <p:nvSpPr>
          <p:cNvPr id="27653" name="Text Box 5"/>
          <p:cNvSpPr txBox="1">
            <a:spLocks noChangeArrowheads="1"/>
          </p:cNvSpPr>
          <p:nvPr/>
        </p:nvSpPr>
        <p:spPr bwMode="auto">
          <a:xfrm>
            <a:off x="0" y="5562600"/>
            <a:ext cx="9144000" cy="366713"/>
          </a:xfrm>
          <a:prstGeom prst="rect">
            <a:avLst/>
          </a:prstGeom>
          <a:noFill/>
          <a:ln w="9525" algn="ctr">
            <a:noFill/>
            <a:miter lim="800000"/>
            <a:headEnd/>
            <a:tailEnd/>
          </a:ln>
        </p:spPr>
        <p:txBody>
          <a:bodyPr>
            <a:spAutoFit/>
          </a:bodyPr>
          <a:lstStyle/>
          <a:p>
            <a:pPr algn="ctr">
              <a:spcBef>
                <a:spcPct val="50000"/>
              </a:spcBef>
            </a:pPr>
            <a:r>
              <a:rPr lang="en-US" b="1">
                <a:solidFill>
                  <a:schemeClr val="tx2"/>
                </a:solidFill>
                <a:latin typeface="Times New Roman" pitchFamily="18" charset="0"/>
              </a:rPr>
              <a:t>How do you think </a:t>
            </a:r>
            <a:r>
              <a:rPr lang="en-US" b="1">
                <a:solidFill>
                  <a:schemeClr val="accent2"/>
                </a:solidFill>
                <a:latin typeface="Times New Roman" pitchFamily="18" charset="0"/>
              </a:rPr>
              <a:t>information technology</a:t>
            </a:r>
            <a:r>
              <a:rPr lang="en-US" b="1">
                <a:solidFill>
                  <a:schemeClr val="tx2"/>
                </a:solidFill>
                <a:latin typeface="Times New Roman" pitchFamily="18" charset="0"/>
              </a:rPr>
              <a:t> might be used to promote </a:t>
            </a:r>
            <a:r>
              <a:rPr lang="en-US" b="1">
                <a:solidFill>
                  <a:schemeClr val="accent2"/>
                </a:solidFill>
                <a:latin typeface="Times New Roman" pitchFamily="18" charset="0"/>
              </a:rPr>
              <a:t>cultural identity</a:t>
            </a:r>
            <a:r>
              <a:rPr lang="en-US" b="1">
                <a:solidFill>
                  <a:schemeClr val="tx2"/>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2">
                                            <p:txEl>
                                              <p:pRg st="0" end="0"/>
                                            </p:txEl>
                                          </p:spTgt>
                                        </p:tgtEl>
                                        <p:attrNameLst>
                                          <p:attrName>style.visibility</p:attrName>
                                        </p:attrNameLst>
                                      </p:cBhvr>
                                      <p:to>
                                        <p:strVal val="visible"/>
                                      </p:to>
                                    </p:set>
                                    <p:anim to="" calcmode="lin" valueType="num">
                                      <p:cBhvr>
                                        <p:cTn id="10" dur="1" fill="hold"/>
                                        <p:tgtEl>
                                          <p:spTgt spid="27652">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anim to="" calcmode="lin" valueType="num">
                                      <p:cBhvr>
                                        <p:cTn id="15" dur="1" fill="hold"/>
                                        <p:tgtEl>
                                          <p:spTgt spid="27652">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7652">
                                            <p:txEl>
                                              <p:pRg st="4" end="4"/>
                                            </p:txEl>
                                          </p:spTgt>
                                        </p:tgtEl>
                                        <p:attrNameLst>
                                          <p:attrName>style.visibility</p:attrName>
                                        </p:attrNameLst>
                                      </p:cBhvr>
                                      <p:to>
                                        <p:strVal val="visible"/>
                                      </p:to>
                                    </p:set>
                                    <p:anim to="" calcmode="lin" valueType="num">
                                      <p:cBhvr>
                                        <p:cTn id="18" dur="1" fill="hold"/>
                                        <p:tgtEl>
                                          <p:spTgt spid="27652">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7652">
                                            <p:txEl>
                                              <p:pRg st="6" end="6"/>
                                            </p:txEl>
                                          </p:spTgt>
                                        </p:tgtEl>
                                        <p:attrNameLst>
                                          <p:attrName>style.visibility</p:attrName>
                                        </p:attrNameLst>
                                      </p:cBhvr>
                                      <p:to>
                                        <p:strVal val="visible"/>
                                      </p:to>
                                    </p:set>
                                    <p:anim to="" calcmode="lin" valueType="num">
                                      <p:cBhvr>
                                        <p:cTn id="21" dur="1" fill="hold"/>
                                        <p:tgtEl>
                                          <p:spTgt spid="27652">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7652">
                                            <p:txEl>
                                              <p:pRg st="8" end="8"/>
                                            </p:txEl>
                                          </p:spTgt>
                                        </p:tgtEl>
                                        <p:attrNameLst>
                                          <p:attrName>style.visibility</p:attrName>
                                        </p:attrNameLst>
                                      </p:cBhvr>
                                      <p:to>
                                        <p:strVal val="visible"/>
                                      </p:to>
                                    </p:set>
                                    <p:anim to="" calcmode="lin" valueType="num">
                                      <p:cBhvr>
                                        <p:cTn id="24" dur="1" fill="hold"/>
                                        <p:tgtEl>
                                          <p:spTgt spid="27652">
                                            <p:txEl>
                                              <p:pRg st="8" end="8"/>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7653">
                                            <p:txEl>
                                              <p:pRg st="0" end="0"/>
                                            </p:txEl>
                                          </p:spTgt>
                                        </p:tgtEl>
                                        <p:attrNameLst>
                                          <p:attrName>style.visibility</p:attrName>
                                        </p:attrNameLst>
                                      </p:cBhvr>
                                      <p:to>
                                        <p:strVal val="visible"/>
                                      </p:to>
                                    </p:set>
                                    <p:anim to="" calcmode="lin" valueType="num">
                                      <p:cBhvr>
                                        <p:cTn id="29" dur="1" fill="hold"/>
                                        <p:tgtEl>
                                          <p:spTgt spid="2765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8675" name="Picture 3" descr="Figure 2-18.jpg"/>
          <p:cNvPicPr>
            <a:picLocks noChangeAspect="1" noChangeArrowheads="1"/>
          </p:cNvPicPr>
          <p:nvPr/>
        </p:nvPicPr>
        <p:blipFill>
          <a:blip r:embed="rId3" cstate="print"/>
          <a:srcRect/>
          <a:stretch>
            <a:fillRect/>
          </a:stretch>
        </p:blipFill>
        <p:spPr bwMode="auto">
          <a:xfrm>
            <a:off x="2286000" y="1371600"/>
            <a:ext cx="4524375" cy="3995738"/>
          </a:xfrm>
          <a:prstGeom prst="rect">
            <a:avLst/>
          </a:prstGeom>
          <a:noFill/>
          <a:ln w="9525">
            <a:noFill/>
            <a:miter lim="800000"/>
            <a:headEnd/>
            <a:tailEnd/>
          </a:ln>
        </p:spPr>
      </p:pic>
      <p:sp>
        <p:nvSpPr>
          <p:cNvPr id="28676" name="Text Box 4"/>
          <p:cNvSpPr txBox="1">
            <a:spLocks noChangeArrowheads="1"/>
          </p:cNvSpPr>
          <p:nvPr/>
        </p:nvSpPr>
        <p:spPr bwMode="auto">
          <a:xfrm>
            <a:off x="0" y="1752600"/>
            <a:ext cx="2209800" cy="1465263"/>
          </a:xfrm>
          <a:prstGeom prst="rect">
            <a:avLst/>
          </a:prstGeom>
          <a:noFill/>
          <a:ln w="9525" algn="ctr">
            <a:noFill/>
            <a:miter lim="800000"/>
            <a:headEnd/>
            <a:tailEnd/>
          </a:ln>
        </p:spPr>
        <p:txBody>
          <a:bodyPr>
            <a:spAutoFit/>
          </a:bodyPr>
          <a:lstStyle/>
          <a:p>
            <a:pPr algn="ctr">
              <a:spcBef>
                <a:spcPct val="50000"/>
              </a:spcBef>
            </a:pPr>
            <a:r>
              <a:rPr lang="en-US" b="1">
                <a:solidFill>
                  <a:schemeClr val="tx2"/>
                </a:solidFill>
                <a:latin typeface="Times New Roman" pitchFamily="18" charset="0"/>
              </a:rPr>
              <a:t>Read the opening three paragraphs on page 61 as well as the caption for Figure 2-18</a:t>
            </a:r>
          </a:p>
        </p:txBody>
      </p:sp>
      <p:sp>
        <p:nvSpPr>
          <p:cNvPr id="28677" name="Text Box 5"/>
          <p:cNvSpPr txBox="1">
            <a:spLocks noChangeArrowheads="1"/>
          </p:cNvSpPr>
          <p:nvPr/>
        </p:nvSpPr>
        <p:spPr bwMode="auto">
          <a:xfrm>
            <a:off x="0" y="304800"/>
            <a:ext cx="9144000" cy="822325"/>
          </a:xfrm>
          <a:prstGeom prst="rect">
            <a:avLst/>
          </a:prstGeom>
          <a:noFill/>
          <a:ln w="9525" algn="ctr">
            <a:noFill/>
            <a:miter lim="800000"/>
            <a:headEnd/>
            <a:tailEnd/>
          </a:ln>
        </p:spPr>
        <p:txBody>
          <a:bodyPr>
            <a:spAutoFit/>
          </a:bodyPr>
          <a:lstStyle/>
          <a:p>
            <a:pPr algn="ctr">
              <a:spcBef>
                <a:spcPct val="50000"/>
              </a:spcBef>
            </a:pPr>
            <a:r>
              <a:rPr lang="en-US" sz="2400" b="1">
                <a:solidFill>
                  <a:srgbClr val="FF0000"/>
                </a:solidFill>
                <a:latin typeface="Times New Roman" pitchFamily="18" charset="0"/>
              </a:rPr>
              <a:t>How Do Some Forces of Globalization Provide Opportunities To Affirm And Promote Identity?</a:t>
            </a:r>
          </a:p>
        </p:txBody>
      </p:sp>
      <p:sp>
        <p:nvSpPr>
          <p:cNvPr id="28678" name="Text Box 6"/>
          <p:cNvSpPr txBox="1">
            <a:spLocks noChangeArrowheads="1"/>
          </p:cNvSpPr>
          <p:nvPr/>
        </p:nvSpPr>
        <p:spPr bwMode="auto">
          <a:xfrm>
            <a:off x="6781800" y="2282825"/>
            <a:ext cx="2209800" cy="2563813"/>
          </a:xfrm>
          <a:prstGeom prst="rect">
            <a:avLst/>
          </a:prstGeom>
          <a:noFill/>
          <a:ln w="9525" algn="ctr">
            <a:noFill/>
            <a:miter lim="800000"/>
            <a:headEnd/>
            <a:tailEnd/>
          </a:ln>
        </p:spPr>
        <p:txBody>
          <a:bodyPr>
            <a:spAutoFit/>
          </a:bodyPr>
          <a:lstStyle/>
          <a:p>
            <a:pPr algn="ctr">
              <a:spcBef>
                <a:spcPct val="50000"/>
              </a:spcBef>
            </a:pPr>
            <a:r>
              <a:rPr lang="en-US" b="1">
                <a:solidFill>
                  <a:srgbClr val="000000"/>
                </a:solidFill>
                <a:latin typeface="Times New Roman" pitchFamily="18" charset="0"/>
              </a:rPr>
              <a:t>How has </a:t>
            </a:r>
            <a:r>
              <a:rPr lang="en-US" b="1">
                <a:solidFill>
                  <a:schemeClr val="accent2"/>
                </a:solidFill>
                <a:latin typeface="Times New Roman" pitchFamily="18" charset="0"/>
              </a:rPr>
              <a:t>discrimination</a:t>
            </a:r>
            <a:r>
              <a:rPr lang="en-US" b="1">
                <a:solidFill>
                  <a:srgbClr val="000000"/>
                </a:solidFill>
                <a:latin typeface="Times New Roman" pitchFamily="18" charset="0"/>
              </a:rPr>
              <a:t>, the </a:t>
            </a:r>
            <a:r>
              <a:rPr lang="en-US" b="1">
                <a:solidFill>
                  <a:schemeClr val="accent2"/>
                </a:solidFill>
                <a:latin typeface="Times New Roman" pitchFamily="18" charset="0"/>
              </a:rPr>
              <a:t>scattering</a:t>
            </a:r>
            <a:r>
              <a:rPr lang="en-US" b="1">
                <a:solidFill>
                  <a:srgbClr val="000000"/>
                </a:solidFill>
                <a:latin typeface="Times New Roman" pitchFamily="18" charset="0"/>
              </a:rPr>
              <a:t> of Métis communities and the </a:t>
            </a:r>
            <a:r>
              <a:rPr lang="en-US" b="1">
                <a:solidFill>
                  <a:schemeClr val="accent2"/>
                </a:solidFill>
                <a:latin typeface="Times New Roman" pitchFamily="18" charset="0"/>
              </a:rPr>
              <a:t>shrinking</a:t>
            </a:r>
            <a:r>
              <a:rPr lang="en-US" b="1">
                <a:solidFill>
                  <a:srgbClr val="000000"/>
                </a:solidFill>
                <a:latin typeface="Times New Roman" pitchFamily="18" charset="0"/>
              </a:rPr>
              <a:t> </a:t>
            </a:r>
            <a:r>
              <a:rPr lang="en-US" b="1">
                <a:solidFill>
                  <a:schemeClr val="accent2"/>
                </a:solidFill>
                <a:latin typeface="Times New Roman" pitchFamily="18" charset="0"/>
              </a:rPr>
              <a:t>number</a:t>
            </a:r>
            <a:r>
              <a:rPr lang="en-US" b="1">
                <a:solidFill>
                  <a:srgbClr val="000000"/>
                </a:solidFill>
                <a:latin typeface="Times New Roman" pitchFamily="18" charset="0"/>
              </a:rPr>
              <a:t> of Michif speakers affected the Métis identity and culture?</a:t>
            </a:r>
          </a:p>
        </p:txBody>
      </p:sp>
      <p:sp>
        <p:nvSpPr>
          <p:cNvPr id="28679" name="Text Box 7"/>
          <p:cNvSpPr txBox="1">
            <a:spLocks noChangeArrowheads="1"/>
          </p:cNvSpPr>
          <p:nvPr/>
        </p:nvSpPr>
        <p:spPr bwMode="auto">
          <a:xfrm>
            <a:off x="0" y="5530850"/>
            <a:ext cx="9144000" cy="1054100"/>
          </a:xfrm>
          <a:prstGeom prst="rect">
            <a:avLst/>
          </a:prstGeom>
          <a:noFill/>
          <a:ln w="9525" algn="ctr">
            <a:noFill/>
            <a:miter lim="800000"/>
            <a:headEnd/>
            <a:tailEnd/>
          </a:ln>
        </p:spPr>
        <p:txBody>
          <a:bodyPr>
            <a:spAutoFit/>
          </a:bodyPr>
          <a:lstStyle/>
          <a:p>
            <a:pPr algn="ctr">
              <a:spcBef>
                <a:spcPct val="50000"/>
              </a:spcBef>
            </a:pPr>
            <a:r>
              <a:rPr lang="en-US" b="1">
                <a:solidFill>
                  <a:schemeClr val="tx2"/>
                </a:solidFill>
                <a:latin typeface="Times New Roman" pitchFamily="18" charset="0"/>
              </a:rPr>
              <a:t>Did you know that, until 1996, the Canadian census did not include a category allowing people to identify themselves as Métis?</a:t>
            </a:r>
          </a:p>
          <a:p>
            <a:pPr algn="ctr">
              <a:spcBef>
                <a:spcPct val="50000"/>
              </a:spcBef>
            </a:pPr>
            <a:r>
              <a:rPr lang="en-US" b="1">
                <a:solidFill>
                  <a:schemeClr val="tx2"/>
                </a:solidFill>
                <a:latin typeface="Times New Roman" pitchFamily="18" charset="0"/>
              </a:rPr>
              <a:t>How might this have affected the Métis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7"/>
                                        </p:tgtEl>
                                        <p:attrNameLst>
                                          <p:attrName>style.visibility</p:attrName>
                                        </p:attrNameLst>
                                      </p:cBhvr>
                                      <p:to>
                                        <p:strVal val="visible"/>
                                      </p:to>
                                    </p:set>
                                    <p:anim to="" calcmode="lin" valueType="num">
                                      <p:cBhvr>
                                        <p:cTn id="7" dur="1" fill="hold"/>
                                        <p:tgtEl>
                                          <p:spTgt spid="2867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 to="" calcmode="lin" valueType="num">
                                      <p:cBhvr>
                                        <p:cTn id="10" dur="1" fill="hold"/>
                                        <p:tgtEl>
                                          <p:spTgt spid="2867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8676"/>
                                        </p:tgtEl>
                                        <p:attrNameLst>
                                          <p:attrName>style.visibility</p:attrName>
                                        </p:attrNameLst>
                                      </p:cBhvr>
                                      <p:to>
                                        <p:strVal val="visible"/>
                                      </p:to>
                                    </p:set>
                                    <p:anim to="" calcmode="lin" valueType="num">
                                      <p:cBhvr>
                                        <p:cTn id="13" dur="1" fill="hold"/>
                                        <p:tgtEl>
                                          <p:spTgt spid="2867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8678"/>
                                        </p:tgtEl>
                                        <p:attrNameLst>
                                          <p:attrName>style.visibility</p:attrName>
                                        </p:attrNameLst>
                                      </p:cBhvr>
                                      <p:to>
                                        <p:strVal val="visible"/>
                                      </p:to>
                                    </p:set>
                                    <p:anim to="" calcmode="lin" valueType="num">
                                      <p:cBhvr>
                                        <p:cTn id="18" dur="1" fill="hold"/>
                                        <p:tgtEl>
                                          <p:spTgt spid="28678"/>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8679">
                                            <p:txEl>
                                              <p:pRg st="0" end="0"/>
                                            </p:txEl>
                                          </p:spTgt>
                                        </p:tgtEl>
                                        <p:attrNameLst>
                                          <p:attrName>style.visibility</p:attrName>
                                        </p:attrNameLst>
                                      </p:cBhvr>
                                      <p:to>
                                        <p:strVal val="visible"/>
                                      </p:to>
                                    </p:set>
                                    <p:anim to="" calcmode="lin" valueType="num">
                                      <p:cBhvr>
                                        <p:cTn id="23" dur="1" fill="hold"/>
                                        <p:tgtEl>
                                          <p:spTgt spid="28679">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8679">
                                            <p:txEl>
                                              <p:pRg st="1" end="1"/>
                                            </p:txEl>
                                          </p:spTgt>
                                        </p:tgtEl>
                                        <p:attrNameLst>
                                          <p:attrName>style.visibility</p:attrName>
                                        </p:attrNameLst>
                                      </p:cBhvr>
                                      <p:to>
                                        <p:strVal val="visible"/>
                                      </p:to>
                                    </p:set>
                                    <p:anim to="" calcmode="lin" valueType="num">
                                      <p:cBhvr>
                                        <p:cTn id="28" dur="1" fill="hold"/>
                                        <p:tgtEl>
                                          <p:spTgt spid="2867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9699" name="Picture 3" descr="Figure 2-19.jpg"/>
          <p:cNvPicPr>
            <a:picLocks noChangeAspect="1" noChangeArrowheads="1"/>
          </p:cNvPicPr>
          <p:nvPr/>
        </p:nvPicPr>
        <p:blipFill>
          <a:blip r:embed="rId3" cstate="print"/>
          <a:srcRect/>
          <a:stretch>
            <a:fillRect/>
          </a:stretch>
        </p:blipFill>
        <p:spPr bwMode="auto">
          <a:xfrm>
            <a:off x="2209800" y="2365375"/>
            <a:ext cx="6400800" cy="2805113"/>
          </a:xfrm>
          <a:prstGeom prst="rect">
            <a:avLst/>
          </a:prstGeom>
          <a:noFill/>
          <a:ln w="9525">
            <a:noFill/>
            <a:miter lim="800000"/>
            <a:headEnd/>
            <a:tailEnd/>
          </a:ln>
        </p:spPr>
      </p:pic>
      <p:sp>
        <p:nvSpPr>
          <p:cNvPr id="29700" name="Text Box 4"/>
          <p:cNvSpPr txBox="1">
            <a:spLocks noChangeArrowheads="1"/>
          </p:cNvSpPr>
          <p:nvPr/>
        </p:nvSpPr>
        <p:spPr bwMode="auto">
          <a:xfrm>
            <a:off x="0" y="5624513"/>
            <a:ext cx="9144000" cy="1004887"/>
          </a:xfrm>
          <a:prstGeom prst="rect">
            <a:avLst/>
          </a:prstGeom>
          <a:noFill/>
          <a:ln w="9525" algn="ctr">
            <a:noFill/>
            <a:miter lim="800000"/>
            <a:headEnd/>
            <a:tailEnd/>
          </a:ln>
        </p:spPr>
        <p:txBody>
          <a:bodyPr>
            <a:spAutoFit/>
          </a:bodyPr>
          <a:lstStyle/>
          <a:p>
            <a:pPr algn="ctr">
              <a:spcBef>
                <a:spcPct val="50000"/>
              </a:spcBef>
            </a:pPr>
            <a:r>
              <a:rPr lang="en-US" sz="2400" b="1">
                <a:latin typeface="Times New Roman" pitchFamily="18" charset="0"/>
              </a:rPr>
              <a:t>Now, take a good look at the two websites above… </a:t>
            </a:r>
          </a:p>
          <a:p>
            <a:pPr algn="ctr">
              <a:spcBef>
                <a:spcPct val="50000"/>
              </a:spcBef>
            </a:pPr>
            <a:r>
              <a:rPr lang="en-US" sz="2400" b="1">
                <a:latin typeface="Times New Roman" pitchFamily="18" charset="0"/>
              </a:rPr>
              <a:t>and answer the following questions… </a:t>
            </a:r>
          </a:p>
        </p:txBody>
      </p:sp>
      <p:sp>
        <p:nvSpPr>
          <p:cNvPr id="29701" name="Text Box 5"/>
          <p:cNvSpPr txBox="1">
            <a:spLocks noChangeArrowheads="1"/>
          </p:cNvSpPr>
          <p:nvPr/>
        </p:nvSpPr>
        <p:spPr bwMode="auto">
          <a:xfrm>
            <a:off x="0" y="152400"/>
            <a:ext cx="9144000" cy="579438"/>
          </a:xfrm>
          <a:prstGeom prst="rect">
            <a:avLst/>
          </a:prstGeom>
          <a:noFill/>
          <a:ln w="9525" algn="ctr">
            <a:noFill/>
            <a:miter lim="800000"/>
            <a:headEnd/>
            <a:tailEnd/>
          </a:ln>
        </p:spPr>
        <p:txBody>
          <a:bodyPr>
            <a:spAutoFit/>
          </a:bodyPr>
          <a:lstStyle/>
          <a:p>
            <a:pPr algn="ctr">
              <a:spcBef>
                <a:spcPct val="50000"/>
              </a:spcBef>
            </a:pPr>
            <a:r>
              <a:rPr lang="en-US" sz="3200" b="1">
                <a:solidFill>
                  <a:schemeClr val="accent2"/>
                </a:solidFill>
                <a:latin typeface="Times New Roman" pitchFamily="18" charset="0"/>
              </a:rPr>
              <a:t>The Métis and Cultural Revitalization</a:t>
            </a:r>
          </a:p>
        </p:txBody>
      </p:sp>
      <p:sp>
        <p:nvSpPr>
          <p:cNvPr id="29702" name="Rectangle 6"/>
          <p:cNvSpPr>
            <a:spLocks noChangeArrowheads="1"/>
          </p:cNvSpPr>
          <p:nvPr/>
        </p:nvSpPr>
        <p:spPr bwMode="auto">
          <a:xfrm>
            <a:off x="457200" y="990600"/>
            <a:ext cx="8229600" cy="304800"/>
          </a:xfrm>
          <a:prstGeom prst="rect">
            <a:avLst/>
          </a:prstGeom>
          <a:noFill/>
          <a:ln w="9525">
            <a:noFill/>
            <a:miter lim="800000"/>
            <a:headEnd/>
            <a:tailEnd/>
          </a:ln>
        </p:spPr>
        <p:txBody>
          <a:bodyPr anchor="ctr"/>
          <a:lstStyle/>
          <a:p>
            <a:pPr algn="ctr"/>
            <a:r>
              <a:rPr lang="en-US" sz="2400" b="1" i="1">
                <a:solidFill>
                  <a:schemeClr val="accent2"/>
                </a:solidFill>
                <a:latin typeface="Times New Roman" pitchFamily="18" charset="0"/>
              </a:rPr>
              <a:t>Cultural Revitalization</a:t>
            </a:r>
          </a:p>
        </p:txBody>
      </p:sp>
      <p:sp>
        <p:nvSpPr>
          <p:cNvPr id="29703" name="Text Box 7"/>
          <p:cNvSpPr txBox="1">
            <a:spLocks noChangeArrowheads="1"/>
          </p:cNvSpPr>
          <p:nvPr/>
        </p:nvSpPr>
        <p:spPr bwMode="auto">
          <a:xfrm>
            <a:off x="0" y="1463675"/>
            <a:ext cx="9144000" cy="822325"/>
          </a:xfrm>
          <a:prstGeom prst="rect">
            <a:avLst/>
          </a:prstGeom>
          <a:noFill/>
          <a:ln w="9525" algn="ctr">
            <a:noFill/>
            <a:miter lim="800000"/>
            <a:headEnd/>
            <a:tailEnd/>
          </a:ln>
        </p:spPr>
        <p:txBody>
          <a:bodyPr>
            <a:spAutoFit/>
          </a:bodyPr>
          <a:lstStyle/>
          <a:p>
            <a:pPr algn="ctr">
              <a:spcBef>
                <a:spcPct val="20000"/>
              </a:spcBef>
            </a:pPr>
            <a:r>
              <a:rPr lang="en-US" sz="2400" b="1">
                <a:latin typeface="Times New Roman" pitchFamily="18" charset="0"/>
              </a:rPr>
              <a:t>This is the process of asserting and promoting individual and collective cultural identity</a:t>
            </a:r>
            <a:endParaRPr lang="en-US" sz="2400">
              <a:solidFill>
                <a:schemeClr val="tx2"/>
              </a:solidFill>
              <a:latin typeface="Times New Roman" pitchFamily="18" charset="0"/>
            </a:endParaRPr>
          </a:p>
        </p:txBody>
      </p:sp>
      <p:sp>
        <p:nvSpPr>
          <p:cNvPr id="29704" name="Text Box 8"/>
          <p:cNvSpPr txBox="1">
            <a:spLocks noChangeArrowheads="1"/>
          </p:cNvSpPr>
          <p:nvPr/>
        </p:nvSpPr>
        <p:spPr bwMode="auto">
          <a:xfrm>
            <a:off x="0" y="2743200"/>
            <a:ext cx="1905000" cy="1006475"/>
          </a:xfrm>
          <a:prstGeom prst="rect">
            <a:avLst/>
          </a:prstGeom>
          <a:noFill/>
          <a:ln w="9525" algn="ctr">
            <a:noFill/>
            <a:miter lim="800000"/>
            <a:headEnd/>
            <a:tailEnd/>
          </a:ln>
        </p:spPr>
        <p:txBody>
          <a:bodyPr>
            <a:spAutoFit/>
          </a:bodyPr>
          <a:lstStyle/>
          <a:p>
            <a:pPr algn="ctr">
              <a:spcBef>
                <a:spcPct val="50000"/>
              </a:spcBef>
            </a:pPr>
            <a:r>
              <a:rPr lang="en-US" sz="2000" b="1">
                <a:solidFill>
                  <a:schemeClr val="tx2"/>
                </a:solidFill>
                <a:latin typeface="Times New Roman" pitchFamily="18" charset="0"/>
              </a:rPr>
              <a:t>Read the rest of page 61 and all of page 62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to="" calcmode="lin" valueType="num">
                                      <p:cBhvr>
                                        <p:cTn id="7" dur="1" fill="hold"/>
                                        <p:tgtEl>
                                          <p:spTgt spid="2970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9703"/>
                                        </p:tgtEl>
                                        <p:attrNameLst>
                                          <p:attrName>style.visibility</p:attrName>
                                        </p:attrNameLst>
                                      </p:cBhvr>
                                      <p:to>
                                        <p:strVal val="visible"/>
                                      </p:to>
                                    </p:set>
                                    <p:anim to="" calcmode="lin" valueType="num">
                                      <p:cBhvr>
                                        <p:cTn id="12" dur="1" fill="hold"/>
                                        <p:tgtEl>
                                          <p:spTgt spid="2970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9702"/>
                                        </p:tgtEl>
                                        <p:attrNameLst>
                                          <p:attrName>style.visibility</p:attrName>
                                        </p:attrNameLst>
                                      </p:cBhvr>
                                      <p:to>
                                        <p:strVal val="visible"/>
                                      </p:to>
                                    </p:set>
                                    <p:anim to="" calcmode="lin" valueType="num">
                                      <p:cBhvr>
                                        <p:cTn id="15" dur="1" fill="hold"/>
                                        <p:tgtEl>
                                          <p:spTgt spid="2970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9704"/>
                                        </p:tgtEl>
                                        <p:attrNameLst>
                                          <p:attrName>style.visibility</p:attrName>
                                        </p:attrNameLst>
                                      </p:cBhvr>
                                      <p:to>
                                        <p:strVal val="visible"/>
                                      </p:to>
                                    </p:set>
                                    <p:anim to="" calcmode="lin" valueType="num">
                                      <p:cBhvr>
                                        <p:cTn id="20" dur="1" fill="hold"/>
                                        <p:tgtEl>
                                          <p:spTgt spid="2970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9699"/>
                                        </p:tgtEl>
                                        <p:attrNameLst>
                                          <p:attrName>style.visibility</p:attrName>
                                        </p:attrNameLst>
                                      </p:cBhvr>
                                      <p:to>
                                        <p:strVal val="visible"/>
                                      </p:to>
                                    </p:set>
                                    <p:anim to="" calcmode="lin" valueType="num">
                                      <p:cBhvr>
                                        <p:cTn id="25" dur="1" fill="hold"/>
                                        <p:tgtEl>
                                          <p:spTgt spid="29699"/>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9700">
                                            <p:txEl>
                                              <p:pRg st="0" end="0"/>
                                            </p:txEl>
                                          </p:spTgt>
                                        </p:tgtEl>
                                        <p:attrNameLst>
                                          <p:attrName>style.visibility</p:attrName>
                                        </p:attrNameLst>
                                      </p:cBhvr>
                                      <p:to>
                                        <p:strVal val="visible"/>
                                      </p:to>
                                    </p:set>
                                    <p:anim to="" calcmode="lin" valueType="num">
                                      <p:cBhvr>
                                        <p:cTn id="28" dur="1" fill="hold"/>
                                        <p:tgtEl>
                                          <p:spTgt spid="29700">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29700">
                                            <p:txEl>
                                              <p:pRg st="1" end="1"/>
                                            </p:txEl>
                                          </p:spTgt>
                                        </p:tgtEl>
                                        <p:attrNameLst>
                                          <p:attrName>style.visibility</p:attrName>
                                        </p:attrNameLst>
                                      </p:cBhvr>
                                      <p:to>
                                        <p:strVal val="visible"/>
                                      </p:to>
                                    </p:set>
                                    <p:anim to="" calcmode="lin" valueType="num">
                                      <p:cBhvr>
                                        <p:cTn id="31" dur="1" fill="hold"/>
                                        <p:tgtEl>
                                          <p:spTgt spid="2970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Grp="1" noChangeArrowheads="1"/>
          </p:cNvSpPr>
          <p:nvPr>
            <p:ph type="title"/>
          </p:nvPr>
        </p:nvSpPr>
        <p:spPr>
          <a:xfrm>
            <a:off x="457200" y="228600"/>
            <a:ext cx="8229600" cy="808038"/>
          </a:xfrm>
        </p:spPr>
        <p:txBody>
          <a:bodyPr/>
          <a:lstStyle/>
          <a:p>
            <a:pPr eaLnBrk="1" hangingPunct="1"/>
            <a:r>
              <a:rPr lang="en-US" sz="3600" b="1" smtClean="0">
                <a:solidFill>
                  <a:schemeClr val="accent2"/>
                </a:solidFill>
                <a:latin typeface="Times New Roman" pitchFamily="18" charset="0"/>
              </a:rPr>
              <a:t>Métis Organization Websites</a:t>
            </a:r>
          </a:p>
        </p:txBody>
      </p:sp>
      <p:sp>
        <p:nvSpPr>
          <p:cNvPr id="30724" name="Rectangle 4"/>
          <p:cNvSpPr>
            <a:spLocks noGrp="1" noChangeArrowheads="1"/>
          </p:cNvSpPr>
          <p:nvPr>
            <p:ph type="body" idx="1"/>
          </p:nvPr>
        </p:nvSpPr>
        <p:spPr/>
        <p:txBody>
          <a:bodyPr/>
          <a:lstStyle/>
          <a:p>
            <a:pPr algn="ctr" eaLnBrk="1" hangingPunct="1">
              <a:lnSpc>
                <a:spcPct val="90000"/>
              </a:lnSpc>
            </a:pPr>
            <a:r>
              <a:rPr lang="en-US" sz="2400" b="1" smtClean="0">
                <a:solidFill>
                  <a:schemeClr val="tx2"/>
                </a:solidFill>
                <a:latin typeface="Times New Roman" pitchFamily="18" charset="0"/>
              </a:rPr>
              <a:t>What </a:t>
            </a:r>
            <a:r>
              <a:rPr lang="en-US" sz="2400" b="1" i="1" smtClean="0">
                <a:solidFill>
                  <a:schemeClr val="tx2"/>
                </a:solidFill>
                <a:latin typeface="Times New Roman" pitchFamily="18" charset="0"/>
              </a:rPr>
              <a:t>points of view</a:t>
            </a:r>
            <a:r>
              <a:rPr lang="en-US" sz="2400" b="1" smtClean="0">
                <a:solidFill>
                  <a:schemeClr val="tx2"/>
                </a:solidFill>
                <a:latin typeface="Times New Roman" pitchFamily="18" charset="0"/>
              </a:rPr>
              <a:t> and </a:t>
            </a:r>
            <a:r>
              <a:rPr lang="en-US" sz="2400" b="1" i="1" smtClean="0">
                <a:solidFill>
                  <a:schemeClr val="tx2"/>
                </a:solidFill>
                <a:latin typeface="Times New Roman" pitchFamily="18" charset="0"/>
              </a:rPr>
              <a:t>perspectives</a:t>
            </a:r>
            <a:r>
              <a:rPr lang="en-US" sz="2400" b="1" smtClean="0">
                <a:solidFill>
                  <a:schemeClr val="tx2"/>
                </a:solidFill>
                <a:latin typeface="Times New Roman" pitchFamily="18" charset="0"/>
              </a:rPr>
              <a:t> are indicated ?</a:t>
            </a:r>
          </a:p>
          <a:p>
            <a:pPr algn="ctr" eaLnBrk="1" hangingPunct="1">
              <a:lnSpc>
                <a:spcPct val="90000"/>
              </a:lnSpc>
              <a:buFontTx/>
              <a:buNone/>
            </a:pPr>
            <a:endParaRPr lang="en-US" sz="2400" b="1" smtClean="0">
              <a:solidFill>
                <a:schemeClr val="tx2"/>
              </a:solidFill>
              <a:latin typeface="Times New Roman" pitchFamily="18" charset="0"/>
            </a:endParaRPr>
          </a:p>
          <a:p>
            <a:pPr algn="ctr" eaLnBrk="1" hangingPunct="1">
              <a:lnSpc>
                <a:spcPct val="90000"/>
              </a:lnSpc>
            </a:pPr>
            <a:r>
              <a:rPr lang="en-US" sz="2400" b="1" smtClean="0">
                <a:solidFill>
                  <a:schemeClr val="tx2"/>
                </a:solidFill>
                <a:latin typeface="Times New Roman" pitchFamily="18" charset="0"/>
              </a:rPr>
              <a:t>What indications of </a:t>
            </a:r>
            <a:r>
              <a:rPr lang="en-US" sz="2400" b="1" i="1" smtClean="0">
                <a:solidFill>
                  <a:schemeClr val="tx2"/>
                </a:solidFill>
                <a:latin typeface="Times New Roman" pitchFamily="18" charset="0"/>
              </a:rPr>
              <a:t>conflict</a:t>
            </a:r>
            <a:r>
              <a:rPr lang="en-US" sz="2400" b="1" smtClean="0">
                <a:solidFill>
                  <a:schemeClr val="tx2"/>
                </a:solidFill>
                <a:latin typeface="Times New Roman" pitchFamily="18" charset="0"/>
              </a:rPr>
              <a:t> with the Canadian government are evident on the websites?</a:t>
            </a:r>
          </a:p>
          <a:p>
            <a:pPr algn="ctr" eaLnBrk="1" hangingPunct="1">
              <a:lnSpc>
                <a:spcPct val="90000"/>
              </a:lnSpc>
              <a:buFontTx/>
              <a:buNone/>
            </a:pPr>
            <a:endParaRPr lang="en-US" sz="2400" b="1" smtClean="0">
              <a:solidFill>
                <a:schemeClr val="tx2"/>
              </a:solidFill>
              <a:latin typeface="Times New Roman" pitchFamily="18" charset="0"/>
            </a:endParaRPr>
          </a:p>
          <a:p>
            <a:pPr algn="ctr" eaLnBrk="1" hangingPunct="1">
              <a:lnSpc>
                <a:spcPct val="90000"/>
              </a:lnSpc>
            </a:pPr>
            <a:r>
              <a:rPr lang="en-US" sz="2400" b="1" smtClean="0">
                <a:solidFill>
                  <a:schemeClr val="tx2"/>
                </a:solidFill>
                <a:latin typeface="Times New Roman" pitchFamily="18" charset="0"/>
              </a:rPr>
              <a:t>How are those conflicts connected with Métis people’s stressing their rights and affirming their </a:t>
            </a:r>
            <a:r>
              <a:rPr lang="en-US" sz="2400" b="1" i="1" smtClean="0">
                <a:solidFill>
                  <a:schemeClr val="tx2"/>
                </a:solidFill>
                <a:latin typeface="Times New Roman" pitchFamily="18" charset="0"/>
              </a:rPr>
              <a:t>identity</a:t>
            </a:r>
            <a:r>
              <a:rPr lang="en-US" sz="2400" b="1" smtClean="0">
                <a:solidFill>
                  <a:schemeClr val="tx2"/>
                </a:solidFill>
                <a:latin typeface="Times New Roman" pitchFamily="18" charset="0"/>
              </a:rPr>
              <a:t>?</a:t>
            </a:r>
          </a:p>
          <a:p>
            <a:pPr algn="ctr" eaLnBrk="1" hangingPunct="1">
              <a:lnSpc>
                <a:spcPct val="90000"/>
              </a:lnSpc>
              <a:buFontTx/>
              <a:buNone/>
            </a:pPr>
            <a:endParaRPr lang="en-US" sz="2400" b="1" smtClean="0">
              <a:solidFill>
                <a:schemeClr val="tx2"/>
              </a:solidFill>
              <a:latin typeface="Times New Roman" pitchFamily="18" charset="0"/>
            </a:endParaRPr>
          </a:p>
          <a:p>
            <a:pPr algn="ctr" eaLnBrk="1" hangingPunct="1">
              <a:lnSpc>
                <a:spcPct val="90000"/>
              </a:lnSpc>
            </a:pPr>
            <a:r>
              <a:rPr lang="en-US" sz="2400" b="1" smtClean="0">
                <a:solidFill>
                  <a:schemeClr val="tx2"/>
                </a:solidFill>
                <a:latin typeface="Times New Roman" pitchFamily="18" charset="0"/>
              </a:rPr>
              <a:t>What does the menu on the left side of each web site indicate about Métis peoples concerns about </a:t>
            </a:r>
            <a:r>
              <a:rPr lang="en-US" sz="2400" b="1" i="1" smtClean="0">
                <a:solidFill>
                  <a:schemeClr val="tx2"/>
                </a:solidFill>
                <a:latin typeface="Times New Roman" pitchFamily="18" charset="0"/>
              </a:rPr>
              <a:t>collective identity</a:t>
            </a:r>
            <a:r>
              <a:rPr lang="en-US" sz="2400" b="1" smtClean="0">
                <a:solidFill>
                  <a:schemeClr val="tx2"/>
                </a:solidFill>
                <a:latin typeface="Times New Roman" pitchFamily="18" charset="0"/>
              </a:rPr>
              <a:t>? </a:t>
            </a:r>
          </a:p>
          <a:p>
            <a:pPr eaLnBrk="1" hangingPunct="1">
              <a:lnSpc>
                <a:spcPct val="90000"/>
              </a:lnSpc>
            </a:pPr>
            <a:endParaRPr lang="en-US" sz="24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 to="" calcmode="lin" valueType="num">
                                      <p:cBhvr>
                                        <p:cTn id="12" dur="1" fill="hold"/>
                                        <p:tgtEl>
                                          <p:spTgt spid="3072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 to="" calcmode="lin" valueType="num">
                                      <p:cBhvr>
                                        <p:cTn id="17" dur="1" fill="hold"/>
                                        <p:tgtEl>
                                          <p:spTgt spid="3072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0724">
                                            <p:txEl>
                                              <p:pRg st="4" end="4"/>
                                            </p:txEl>
                                          </p:spTgt>
                                        </p:tgtEl>
                                        <p:attrNameLst>
                                          <p:attrName>style.visibility</p:attrName>
                                        </p:attrNameLst>
                                      </p:cBhvr>
                                      <p:to>
                                        <p:strVal val="visible"/>
                                      </p:to>
                                    </p:set>
                                    <p:anim to="" calcmode="lin" valueType="num">
                                      <p:cBhvr>
                                        <p:cTn id="22" dur="1" fill="hold"/>
                                        <p:tgtEl>
                                          <p:spTgt spid="3072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0724">
                                            <p:txEl>
                                              <p:pRg st="6" end="6"/>
                                            </p:txEl>
                                          </p:spTgt>
                                        </p:tgtEl>
                                        <p:attrNameLst>
                                          <p:attrName>style.visibility</p:attrName>
                                        </p:attrNameLst>
                                      </p:cBhvr>
                                      <p:to>
                                        <p:strVal val="visible"/>
                                      </p:to>
                                    </p:set>
                                    <p:anim to="" calcmode="lin" valueType="num">
                                      <p:cBhvr>
                                        <p:cTn id="27" dur="1" fill="hold"/>
                                        <p:tgtEl>
                                          <p:spTgt spid="3072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a_skm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457200" y="0"/>
            <a:ext cx="8229600" cy="1143000"/>
          </a:xfrm>
        </p:spPr>
        <p:txBody>
          <a:bodyPr/>
          <a:lstStyle/>
          <a:p>
            <a:pPr eaLnBrk="1" hangingPunct="1"/>
            <a:r>
              <a:rPr lang="en-US" sz="4000" b="1" smtClean="0">
                <a:solidFill>
                  <a:schemeClr val="accent2"/>
                </a:solidFill>
                <a:latin typeface="Times New Roman" pitchFamily="18" charset="0"/>
              </a:rPr>
              <a:t>Cultural Revitalization for the Métis</a:t>
            </a:r>
          </a:p>
        </p:txBody>
      </p:sp>
      <p:sp>
        <p:nvSpPr>
          <p:cNvPr id="32772" name="Rectangle 4"/>
          <p:cNvSpPr>
            <a:spLocks noGrp="1" noChangeArrowheads="1"/>
          </p:cNvSpPr>
          <p:nvPr>
            <p:ph type="body" idx="1"/>
          </p:nvPr>
        </p:nvSpPr>
        <p:spPr>
          <a:xfrm>
            <a:off x="762000" y="3886200"/>
            <a:ext cx="7924800" cy="2590800"/>
          </a:xfrm>
        </p:spPr>
        <p:txBody>
          <a:bodyPr/>
          <a:lstStyle/>
          <a:p>
            <a:pPr algn="ctr" eaLnBrk="1" hangingPunct="1">
              <a:buFontTx/>
              <a:buNone/>
            </a:pPr>
            <a:r>
              <a:rPr lang="en-US" sz="2000" b="1" smtClean="0">
                <a:latin typeface="Times New Roman" pitchFamily="18" charset="0"/>
              </a:rPr>
              <a:t>What are some examples that the Métis are presently doing that are Revitalizing their Culture?</a:t>
            </a:r>
          </a:p>
          <a:p>
            <a:pPr algn="ctr" eaLnBrk="1" hangingPunct="1">
              <a:buFontTx/>
              <a:buNone/>
            </a:pPr>
            <a:endParaRPr lang="en-US" sz="2000" b="1" smtClean="0">
              <a:latin typeface="Times New Roman" pitchFamily="18" charset="0"/>
            </a:endParaRPr>
          </a:p>
          <a:p>
            <a:pPr algn="ctr" eaLnBrk="1" hangingPunct="1">
              <a:buFontTx/>
              <a:buNone/>
            </a:pPr>
            <a:r>
              <a:rPr lang="en-US" sz="1800" b="1" smtClean="0">
                <a:latin typeface="Times New Roman" pitchFamily="18" charset="0"/>
              </a:rPr>
              <a:t>Staging Events and Celebrations</a:t>
            </a:r>
          </a:p>
          <a:p>
            <a:pPr algn="ctr" eaLnBrk="1" hangingPunct="1">
              <a:buFontTx/>
              <a:buNone/>
            </a:pPr>
            <a:r>
              <a:rPr lang="en-US" sz="1800" b="1" smtClean="0">
                <a:latin typeface="Times New Roman" pitchFamily="18" charset="0"/>
              </a:rPr>
              <a:t>The World Wide Web</a:t>
            </a:r>
          </a:p>
          <a:p>
            <a:pPr algn="ctr" eaLnBrk="1" hangingPunct="1">
              <a:buFontTx/>
              <a:buNone/>
            </a:pPr>
            <a:r>
              <a:rPr lang="en-US" sz="1800" b="1" smtClean="0">
                <a:latin typeface="Times New Roman" pitchFamily="18" charset="0"/>
              </a:rPr>
              <a:t>Others?</a:t>
            </a:r>
          </a:p>
          <a:p>
            <a:pPr algn="ctr" eaLnBrk="1" hangingPunct="1">
              <a:buFontTx/>
              <a:buNone/>
            </a:pPr>
            <a:r>
              <a:rPr lang="en-US" sz="1800" b="1" smtClean="0">
                <a:latin typeface="Times New Roman" pitchFamily="18" charset="0"/>
              </a:rPr>
              <a:t>Are these examples connected to Globalization?</a:t>
            </a:r>
          </a:p>
          <a:p>
            <a:pPr algn="ctr" eaLnBrk="1" hangingPunct="1">
              <a:buFontTx/>
              <a:buNone/>
            </a:pPr>
            <a:r>
              <a:rPr lang="en-US" sz="1800" b="1" smtClean="0">
                <a:latin typeface="Times New Roman" pitchFamily="18" charset="0"/>
              </a:rPr>
              <a:t>Or are they connected to other factors??</a:t>
            </a:r>
            <a:endParaRPr lang="en-US" sz="1800" smtClean="0"/>
          </a:p>
        </p:txBody>
      </p:sp>
      <p:pic>
        <p:nvPicPr>
          <p:cNvPr id="32773" name="Picture 5"/>
          <p:cNvPicPr>
            <a:picLocks noChangeAspect="1" noChangeArrowheads="1"/>
          </p:cNvPicPr>
          <p:nvPr/>
        </p:nvPicPr>
        <p:blipFill>
          <a:blip r:embed="rId3" cstate="print"/>
          <a:srcRect/>
          <a:stretch>
            <a:fillRect/>
          </a:stretch>
        </p:blipFill>
        <p:spPr bwMode="auto">
          <a:xfrm>
            <a:off x="3295650" y="914400"/>
            <a:ext cx="2724150" cy="304800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3"/>
                                        </p:tgtEl>
                                        <p:attrNameLst>
                                          <p:attrName>style.visibility</p:attrName>
                                        </p:attrNameLst>
                                      </p:cBhvr>
                                      <p:to>
                                        <p:strVal val="visible"/>
                                      </p:to>
                                    </p:set>
                                    <p:anim to="" calcmode="lin" valueType="num">
                                      <p:cBhvr>
                                        <p:cTn id="10" dur="1" fill="hold"/>
                                        <p:tgtEl>
                                          <p:spTgt spid="3277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2">
                                            <p:txEl>
                                              <p:pRg st="0" end="0"/>
                                            </p:txEl>
                                          </p:spTgt>
                                        </p:tgtEl>
                                        <p:attrNameLst>
                                          <p:attrName>style.visibility</p:attrName>
                                        </p:attrNameLst>
                                      </p:cBhvr>
                                      <p:to>
                                        <p:strVal val="visible"/>
                                      </p:to>
                                    </p:set>
                                    <p:anim to="" calcmode="lin" valueType="num">
                                      <p:cBhvr>
                                        <p:cTn id="13" dur="1" fill="hold"/>
                                        <p:tgtEl>
                                          <p:spTgt spid="32772">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2772">
                                            <p:txEl>
                                              <p:pRg st="2" end="2"/>
                                            </p:txEl>
                                          </p:spTgt>
                                        </p:tgtEl>
                                        <p:attrNameLst>
                                          <p:attrName>style.visibility</p:attrName>
                                        </p:attrNameLst>
                                      </p:cBhvr>
                                      <p:to>
                                        <p:strVal val="visible"/>
                                      </p:to>
                                    </p:set>
                                    <p:anim to="" calcmode="lin" valueType="num">
                                      <p:cBhvr>
                                        <p:cTn id="18" dur="1" fill="hold"/>
                                        <p:tgtEl>
                                          <p:spTgt spid="32772">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anim to="" calcmode="lin" valueType="num">
                                      <p:cBhvr>
                                        <p:cTn id="23" dur="1" fill="hold"/>
                                        <p:tgtEl>
                                          <p:spTgt spid="32772">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2772">
                                            <p:txEl>
                                              <p:pRg st="4" end="4"/>
                                            </p:txEl>
                                          </p:spTgt>
                                        </p:tgtEl>
                                        <p:attrNameLst>
                                          <p:attrName>style.visibility</p:attrName>
                                        </p:attrNameLst>
                                      </p:cBhvr>
                                      <p:to>
                                        <p:strVal val="visible"/>
                                      </p:to>
                                    </p:set>
                                    <p:anim to="" calcmode="lin" valueType="num">
                                      <p:cBhvr>
                                        <p:cTn id="28" dur="1" fill="hold"/>
                                        <p:tgtEl>
                                          <p:spTgt spid="32772">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2772">
                                            <p:txEl>
                                              <p:pRg st="5" end="5"/>
                                            </p:txEl>
                                          </p:spTgt>
                                        </p:tgtEl>
                                        <p:attrNameLst>
                                          <p:attrName>style.visibility</p:attrName>
                                        </p:attrNameLst>
                                      </p:cBhvr>
                                      <p:to>
                                        <p:strVal val="visible"/>
                                      </p:to>
                                    </p:set>
                                    <p:anim to="" calcmode="lin" valueType="num">
                                      <p:cBhvr>
                                        <p:cTn id="33" dur="1" fill="hold"/>
                                        <p:tgtEl>
                                          <p:spTgt spid="32772">
                                            <p:txEl>
                                              <p:pRg st="5" end="5"/>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2772">
                                            <p:txEl>
                                              <p:pRg st="6" end="6"/>
                                            </p:txEl>
                                          </p:spTgt>
                                        </p:tgtEl>
                                        <p:attrNameLst>
                                          <p:attrName>style.visibility</p:attrName>
                                        </p:attrNameLst>
                                      </p:cBhvr>
                                      <p:to>
                                        <p:strVal val="visible"/>
                                      </p:to>
                                    </p:set>
                                    <p:anim to="" calcmode="lin" valueType="num">
                                      <p:cBhvr>
                                        <p:cTn id="36" dur="1" fill="hold"/>
                                        <p:tgtEl>
                                          <p:spTgt spid="3277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olivia"/>
          <p:cNvPicPr>
            <a:picLocks noChangeAspect="1" noChangeArrowheads="1"/>
          </p:cNvPicPr>
          <p:nvPr/>
        </p:nvPicPr>
        <p:blipFill>
          <a:blip r:embed="rId2" cstate="print">
            <a:lum bright="70000" contrast="-70000"/>
          </a:blip>
          <a:srcRect/>
          <a:stretch>
            <a:fillRect/>
          </a:stretch>
        </p:blipFill>
        <p:spPr bwMode="auto">
          <a:xfrm>
            <a:off x="0" y="0"/>
            <a:ext cx="9144000" cy="7086600"/>
          </a:xfrm>
          <a:prstGeom prst="rect">
            <a:avLst/>
          </a:prstGeom>
          <a:noFill/>
          <a:ln w="9525">
            <a:noFill/>
            <a:miter lim="800000"/>
            <a:headEnd/>
            <a:tailEnd/>
          </a:ln>
        </p:spPr>
      </p:pic>
      <p:sp>
        <p:nvSpPr>
          <p:cNvPr id="31747" name="Rectangle 3"/>
          <p:cNvSpPr>
            <a:spLocks noGrp="1" noChangeArrowheads="1"/>
          </p:cNvSpPr>
          <p:nvPr>
            <p:ph type="title"/>
          </p:nvPr>
        </p:nvSpPr>
        <p:spPr>
          <a:xfrm>
            <a:off x="457200" y="-152400"/>
            <a:ext cx="8229600" cy="1143000"/>
          </a:xfrm>
        </p:spPr>
        <p:txBody>
          <a:bodyPr/>
          <a:lstStyle/>
          <a:p>
            <a:pPr eaLnBrk="1" hangingPunct="1"/>
            <a:r>
              <a:rPr lang="en-US" b="1" smtClean="0">
                <a:solidFill>
                  <a:schemeClr val="accent2"/>
                </a:solidFill>
                <a:latin typeface="Times New Roman" pitchFamily="18" charset="0"/>
              </a:rPr>
              <a:t>Cultural Revitalization in Bolivia</a:t>
            </a:r>
          </a:p>
        </p:txBody>
      </p:sp>
      <p:sp>
        <p:nvSpPr>
          <p:cNvPr id="31748" name="Rectangle 4"/>
          <p:cNvSpPr>
            <a:spLocks noChangeArrowheads="1"/>
          </p:cNvSpPr>
          <p:nvPr/>
        </p:nvSpPr>
        <p:spPr bwMode="auto">
          <a:xfrm>
            <a:off x="0" y="4419600"/>
            <a:ext cx="9144000" cy="685800"/>
          </a:xfrm>
          <a:prstGeom prst="rect">
            <a:avLst/>
          </a:prstGeom>
          <a:noFill/>
          <a:ln w="9525">
            <a:noFill/>
            <a:miter lim="800000"/>
            <a:headEnd/>
            <a:tailEnd/>
          </a:ln>
        </p:spPr>
        <p:txBody>
          <a:bodyPr anchor="ctr"/>
          <a:lstStyle/>
          <a:p>
            <a:pPr algn="ctr"/>
            <a:r>
              <a:rPr lang="en-US" sz="1900" b="1">
                <a:latin typeface="Times New Roman" pitchFamily="18" charset="0"/>
              </a:rPr>
              <a:t>Decide if the following example of Cultural Revitalization in Bolivia is connected more to </a:t>
            </a:r>
            <a:r>
              <a:rPr lang="en-US" sz="1900" b="1" i="1">
                <a:latin typeface="Times New Roman" pitchFamily="18" charset="0"/>
              </a:rPr>
              <a:t>Globalization</a:t>
            </a:r>
            <a:r>
              <a:rPr lang="en-US" sz="1900" b="1">
                <a:latin typeface="Times New Roman" pitchFamily="18" charset="0"/>
              </a:rPr>
              <a:t> or </a:t>
            </a:r>
            <a:r>
              <a:rPr lang="en-US" sz="1900" b="1" i="1">
                <a:latin typeface="Times New Roman" pitchFamily="18" charset="0"/>
              </a:rPr>
              <a:t>other factors</a:t>
            </a:r>
            <a:r>
              <a:rPr lang="en-US" sz="1900" b="1">
                <a:latin typeface="Times New Roman" pitchFamily="18" charset="0"/>
              </a:rPr>
              <a:t> </a:t>
            </a:r>
            <a:endParaRPr lang="en-US" sz="2400" b="1">
              <a:latin typeface="Times New Roman" pitchFamily="18" charset="0"/>
            </a:endParaRPr>
          </a:p>
        </p:txBody>
      </p:sp>
      <p:sp>
        <p:nvSpPr>
          <p:cNvPr id="31749" name="Text Box 5"/>
          <p:cNvSpPr txBox="1">
            <a:spLocks noChangeArrowheads="1"/>
          </p:cNvSpPr>
          <p:nvPr/>
        </p:nvSpPr>
        <p:spPr bwMode="auto">
          <a:xfrm>
            <a:off x="2667000" y="5195888"/>
            <a:ext cx="3733800" cy="671512"/>
          </a:xfrm>
          <a:prstGeom prst="rect">
            <a:avLst/>
          </a:prstGeom>
          <a:noFill/>
          <a:ln w="9525" algn="ctr">
            <a:noFill/>
            <a:miter lim="800000"/>
            <a:headEnd/>
            <a:tailEnd/>
          </a:ln>
        </p:spPr>
        <p:txBody>
          <a:bodyPr>
            <a:spAutoFit/>
          </a:bodyPr>
          <a:lstStyle/>
          <a:p>
            <a:pPr algn="ctr">
              <a:spcBef>
                <a:spcPct val="50000"/>
              </a:spcBef>
            </a:pPr>
            <a:r>
              <a:rPr lang="en-US" sz="2000" b="1">
                <a:latin typeface="Times New Roman" pitchFamily="18" charset="0"/>
              </a:rPr>
              <a:t>Natural Gas Resources</a:t>
            </a:r>
            <a:r>
              <a:rPr lang="en-US" b="1">
                <a:latin typeface="Times New Roman" pitchFamily="18" charset="0"/>
              </a:rPr>
              <a:t/>
            </a:r>
            <a:br>
              <a:rPr lang="en-US" b="1">
                <a:latin typeface="Times New Roman" pitchFamily="18" charset="0"/>
              </a:rPr>
            </a:br>
            <a:endParaRPr lang="en-US" b="1">
              <a:latin typeface="Times New Roman" pitchFamily="18" charset="0"/>
            </a:endParaRPr>
          </a:p>
        </p:txBody>
      </p:sp>
      <p:sp>
        <p:nvSpPr>
          <p:cNvPr id="31750" name="Text Box 6"/>
          <p:cNvSpPr txBox="1">
            <a:spLocks noChangeArrowheads="1"/>
          </p:cNvSpPr>
          <p:nvPr/>
        </p:nvSpPr>
        <p:spPr bwMode="auto">
          <a:xfrm>
            <a:off x="1447800" y="5622925"/>
            <a:ext cx="6553200" cy="701675"/>
          </a:xfrm>
          <a:prstGeom prst="rect">
            <a:avLst/>
          </a:prstGeom>
          <a:noFill/>
          <a:ln w="9525" algn="ctr">
            <a:noFill/>
            <a:miter lim="800000"/>
            <a:headEnd/>
            <a:tailEnd/>
          </a:ln>
        </p:spPr>
        <p:txBody>
          <a:bodyPr>
            <a:spAutoFit/>
          </a:bodyPr>
          <a:lstStyle/>
          <a:p>
            <a:pPr algn="ctr">
              <a:spcBef>
                <a:spcPct val="50000"/>
              </a:spcBef>
            </a:pPr>
            <a:r>
              <a:rPr lang="en-US" sz="2000" b="1">
                <a:latin typeface="Times New Roman" pitchFamily="18" charset="0"/>
              </a:rPr>
              <a:t>How is it connected to Globalization?</a:t>
            </a:r>
            <a:br>
              <a:rPr lang="en-US" sz="2000" b="1">
                <a:latin typeface="Times New Roman" pitchFamily="18" charset="0"/>
              </a:rPr>
            </a:br>
            <a:endParaRPr lang="en-US" sz="2000" b="1">
              <a:latin typeface="Times New Roman" pitchFamily="18" charset="0"/>
            </a:endParaRPr>
          </a:p>
        </p:txBody>
      </p:sp>
      <p:sp>
        <p:nvSpPr>
          <p:cNvPr id="31751" name="Text Box 7"/>
          <p:cNvSpPr txBox="1">
            <a:spLocks noChangeArrowheads="1"/>
          </p:cNvSpPr>
          <p:nvPr/>
        </p:nvSpPr>
        <p:spPr bwMode="auto">
          <a:xfrm rot="10800000" flipV="1">
            <a:off x="685800" y="6172200"/>
            <a:ext cx="7772400" cy="1006475"/>
          </a:xfrm>
          <a:prstGeom prst="rect">
            <a:avLst/>
          </a:prstGeom>
          <a:noFill/>
          <a:ln w="9525" algn="ctr">
            <a:noFill/>
            <a:miter lim="800000"/>
            <a:headEnd/>
            <a:tailEnd/>
          </a:ln>
        </p:spPr>
        <p:txBody>
          <a:bodyPr>
            <a:spAutoFit/>
          </a:bodyPr>
          <a:lstStyle/>
          <a:p>
            <a:pPr algn="ctr">
              <a:spcBef>
                <a:spcPct val="50000"/>
              </a:spcBef>
            </a:pPr>
            <a:r>
              <a:rPr lang="en-US" sz="2000" b="1">
                <a:latin typeface="Times New Roman" pitchFamily="18" charset="0"/>
              </a:rPr>
              <a:t>How is it connected to the collective identity of the Indigenous people of Bolivia?</a:t>
            </a:r>
            <a:br>
              <a:rPr lang="en-US" sz="2000" b="1">
                <a:latin typeface="Times New Roman" pitchFamily="18" charset="0"/>
              </a:rPr>
            </a:br>
            <a:endParaRPr lang="en-US" sz="2000" b="1">
              <a:latin typeface="Times New Roman" pitchFamily="18" charset="0"/>
            </a:endParaRPr>
          </a:p>
        </p:txBody>
      </p:sp>
      <p:sp>
        <p:nvSpPr>
          <p:cNvPr id="31752" name="Text Box 8"/>
          <p:cNvSpPr txBox="1">
            <a:spLocks noChangeArrowheads="1"/>
          </p:cNvSpPr>
          <p:nvPr/>
        </p:nvSpPr>
        <p:spPr bwMode="auto">
          <a:xfrm>
            <a:off x="685800" y="1905000"/>
            <a:ext cx="2133600" cy="1311275"/>
          </a:xfrm>
          <a:prstGeom prst="rect">
            <a:avLst/>
          </a:prstGeom>
          <a:noFill/>
          <a:ln w="9525" algn="ctr">
            <a:noFill/>
            <a:miter lim="800000"/>
            <a:headEnd/>
            <a:tailEnd/>
          </a:ln>
        </p:spPr>
        <p:txBody>
          <a:bodyPr>
            <a:spAutoFit/>
          </a:bodyPr>
          <a:lstStyle/>
          <a:p>
            <a:pPr algn="ctr">
              <a:spcBef>
                <a:spcPct val="50000"/>
              </a:spcBef>
            </a:pPr>
            <a:r>
              <a:rPr lang="en-US" sz="2000" b="1">
                <a:solidFill>
                  <a:schemeClr val="tx2"/>
                </a:solidFill>
                <a:latin typeface="Times New Roman" pitchFamily="18" charset="0"/>
              </a:rPr>
              <a:t>As you read the top of page 63, consider the chart</a:t>
            </a:r>
          </a:p>
        </p:txBody>
      </p:sp>
      <p:pic>
        <p:nvPicPr>
          <p:cNvPr id="31753" name="Picture 9"/>
          <p:cNvPicPr>
            <a:picLocks noChangeAspect="1" noChangeArrowheads="1"/>
          </p:cNvPicPr>
          <p:nvPr>
            <p:ph type="body" idx="1"/>
          </p:nvPr>
        </p:nvPicPr>
        <p:blipFill>
          <a:blip r:embed="rId3" cstate="print"/>
          <a:srcRect/>
          <a:stretch>
            <a:fillRect/>
          </a:stretch>
        </p:blipFill>
        <p:spPr>
          <a:xfrm>
            <a:off x="3295650" y="990600"/>
            <a:ext cx="3065463" cy="3429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to="" calcmode="lin" valueType="num">
                                      <p:cBhvr>
                                        <p:cTn id="7" dur="1" fill="hold"/>
                                        <p:tgtEl>
                                          <p:spTgt spid="3174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1752"/>
                                        </p:tgtEl>
                                        <p:attrNameLst>
                                          <p:attrName>style.visibility</p:attrName>
                                        </p:attrNameLst>
                                      </p:cBhvr>
                                      <p:to>
                                        <p:strVal val="visible"/>
                                      </p:to>
                                    </p:set>
                                    <p:anim to="" calcmode="lin" valueType="num">
                                      <p:cBhvr>
                                        <p:cTn id="10" dur="1" fill="hold"/>
                                        <p:tgtEl>
                                          <p:spTgt spid="317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3"/>
                                        </p:tgtEl>
                                        <p:attrNameLst>
                                          <p:attrName>style.visibility</p:attrName>
                                        </p:attrNameLst>
                                      </p:cBhvr>
                                      <p:to>
                                        <p:strVal val="visible"/>
                                      </p:to>
                                    </p:set>
                                    <p:anim to="" calcmode="lin" valueType="num">
                                      <p:cBhvr>
                                        <p:cTn id="13" dur="1" fill="hold"/>
                                        <p:tgtEl>
                                          <p:spTgt spid="3175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1748">
                                            <p:txEl>
                                              <p:pRg st="0" end="0"/>
                                            </p:txEl>
                                          </p:spTgt>
                                        </p:tgtEl>
                                        <p:attrNameLst>
                                          <p:attrName>style.visibility</p:attrName>
                                        </p:attrNameLst>
                                      </p:cBhvr>
                                      <p:to>
                                        <p:strVal val="visible"/>
                                      </p:to>
                                    </p:set>
                                    <p:anim to="" calcmode="lin" valueType="num">
                                      <p:cBhvr>
                                        <p:cTn id="18" dur="1" fill="hold"/>
                                        <p:tgtEl>
                                          <p:spTgt spid="31748">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1749"/>
                                        </p:tgtEl>
                                        <p:attrNameLst>
                                          <p:attrName>style.visibility</p:attrName>
                                        </p:attrNameLst>
                                      </p:cBhvr>
                                      <p:to>
                                        <p:strVal val="visible"/>
                                      </p:to>
                                    </p:set>
                                    <p:anim to="" calcmode="lin" valueType="num">
                                      <p:cBhvr>
                                        <p:cTn id="23" dur="1" fill="hold"/>
                                        <p:tgtEl>
                                          <p:spTgt spid="31749"/>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31750"/>
                                        </p:tgtEl>
                                        <p:attrNameLst>
                                          <p:attrName>style.visibility</p:attrName>
                                        </p:attrNameLst>
                                      </p:cBhvr>
                                      <p:to>
                                        <p:strVal val="visible"/>
                                      </p:to>
                                    </p:set>
                                    <p:anim to="" calcmode="lin" valueType="num">
                                      <p:cBhvr>
                                        <p:cTn id="28" dur="1" fill="hold"/>
                                        <p:tgtEl>
                                          <p:spTgt spid="31750"/>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31751"/>
                                        </p:tgtEl>
                                        <p:attrNameLst>
                                          <p:attrName>style.visibility</p:attrName>
                                        </p:attrNameLst>
                                      </p:cBhvr>
                                      <p:to>
                                        <p:strVal val="visible"/>
                                      </p:to>
                                    </p:set>
                                    <p:anim to="" calcmode="lin" valueType="num">
                                      <p:cBhvr>
                                        <p:cTn id="33" dur="1" fill="hold"/>
                                        <p:tgtEl>
                                          <p:spTgt spid="317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9" grpId="0"/>
      <p:bldP spid="31750" grpId="0"/>
      <p:bldP spid="31751" grpId="0"/>
      <p:bldP spid="317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dentit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Complete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Where is your food from?</a:t>
            </a:r>
          </a:p>
        </p:txBody>
      </p:sp>
      <p:pic>
        <p:nvPicPr>
          <p:cNvPr id="5124" name="Picture 4"/>
          <p:cNvPicPr>
            <a:picLocks noChangeAspect="1" noChangeArrowheads="1"/>
          </p:cNvPicPr>
          <p:nvPr>
            <p:ph type="body" idx="1"/>
          </p:nvPr>
        </p:nvPicPr>
        <p:blipFill>
          <a:blip r:embed="rId3" cstate="print"/>
          <a:srcRect/>
          <a:stretch>
            <a:fillRect/>
          </a:stretch>
        </p:blipFill>
        <p:spPr>
          <a:xfrm rot="5400000">
            <a:off x="2309019" y="397669"/>
            <a:ext cx="4525963" cy="6473825"/>
          </a:xfrm>
          <a:noFill/>
        </p:spPr>
      </p:pic>
      <p:sp>
        <p:nvSpPr>
          <p:cNvPr id="5125" name="Text Box 5"/>
          <p:cNvSpPr txBox="1">
            <a:spLocks noChangeArrowheads="1"/>
          </p:cNvSpPr>
          <p:nvPr/>
        </p:nvSpPr>
        <p:spPr bwMode="auto">
          <a:xfrm>
            <a:off x="0" y="5334000"/>
            <a:ext cx="9144000" cy="3968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Any unusual places?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1000"/>
                                        <p:tgtEl>
                                          <p:spTgt spid="5123"/>
                                        </p:tgtEl>
                                      </p:cBhvr>
                                    </p:animEffect>
                                  </p:childTnLst>
                                </p:cTn>
                              </p:par>
                              <p:par>
                                <p:cTn id="8" presetID="3" presetClass="entr" presetSubtype="1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linds(horizontal)">
                                      <p:cBhvr>
                                        <p:cTn id="10" dur="2000"/>
                                        <p:tgtEl>
                                          <p:spTgt spid="5124"/>
                                        </p:tgtEl>
                                      </p:cBhvr>
                                    </p:animEffect>
                                  </p:childTnLst>
                                </p:cTn>
                              </p:par>
                              <p:par>
                                <p:cTn id="11" presetID="24" presetClass="entr" presetSubtype="0" fill="hold" grpId="0" nodeType="withEffect">
                                  <p:stCondLst>
                                    <p:cond delay="0"/>
                                  </p:stCondLst>
                                  <p:childTnLst>
                                    <p:set>
                                      <p:cBhvr>
                                        <p:cTn id="12" dur="1" fill="hold">
                                          <p:stCondLst>
                                            <p:cond delay="0"/>
                                          </p:stCondLst>
                                        </p:cTn>
                                        <p:tgtEl>
                                          <p:spTgt spid="5125"/>
                                        </p:tgtEl>
                                        <p:attrNameLst>
                                          <p:attrName>style.visibility</p:attrName>
                                        </p:attrNameLst>
                                      </p:cBhvr>
                                      <p:to>
                                        <p:strVal val="visible"/>
                                      </p:to>
                                    </p:set>
                                    <p:anim to="" calcmode="lin" valueType="num">
                                      <p:cBhvr>
                                        <p:cTn id="13" dur="1" fill="hold"/>
                                        <p:tgtEl>
                                          <p:spTgt spid="51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dentit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idx="4294967295"/>
          </p:nvPr>
        </p:nvSpPr>
        <p:spPr>
          <a:xfrm>
            <a:off x="0" y="274638"/>
            <a:ext cx="9144000" cy="725487"/>
          </a:xfrm>
        </p:spPr>
        <p:txBody>
          <a:bodyPr/>
          <a:lstStyle/>
          <a:p>
            <a:pPr eaLnBrk="1" hangingPunct="1"/>
            <a:r>
              <a:rPr lang="en-CA" sz="4000" b="1" dirty="0" smtClean="0">
                <a:solidFill>
                  <a:schemeClr val="accent2"/>
                </a:solidFill>
                <a:latin typeface="Times New Roman" pitchFamily="18" charset="0"/>
                <a:cs typeface="Times New Roman" pitchFamily="18" charset="0"/>
              </a:rPr>
              <a:t>When is the last time you looked at...</a:t>
            </a:r>
          </a:p>
        </p:txBody>
      </p:sp>
      <p:sp>
        <p:nvSpPr>
          <p:cNvPr id="8" name="TextBox 7"/>
          <p:cNvSpPr txBox="1">
            <a:spLocks noChangeArrowheads="1"/>
          </p:cNvSpPr>
          <p:nvPr/>
        </p:nvSpPr>
        <p:spPr bwMode="auto">
          <a:xfrm>
            <a:off x="1714500" y="6143625"/>
            <a:ext cx="5500688" cy="366713"/>
          </a:xfrm>
          <a:prstGeom prst="rect">
            <a:avLst/>
          </a:prstGeom>
          <a:noFill/>
          <a:ln w="9525">
            <a:noFill/>
            <a:miter lim="800000"/>
            <a:headEnd/>
            <a:tailEnd/>
          </a:ln>
        </p:spPr>
        <p:txBody>
          <a:bodyPr>
            <a:spAutoFit/>
          </a:bodyPr>
          <a:lstStyle/>
          <a:p>
            <a:r>
              <a:rPr lang="en-CA" b="1">
                <a:solidFill>
                  <a:srgbClr val="FF0000"/>
                </a:solidFill>
                <a:latin typeface="Times New Roman" pitchFamily="18" charset="0"/>
                <a:cs typeface="Times New Roman" pitchFamily="18" charset="0"/>
              </a:rPr>
              <a:t>Two chapters down...two to go....Prioritize your time!!</a:t>
            </a:r>
          </a:p>
        </p:txBody>
      </p:sp>
      <p:sp>
        <p:nvSpPr>
          <p:cNvPr id="9" name="TextBox 8"/>
          <p:cNvSpPr txBox="1">
            <a:spLocks noChangeArrowheads="1"/>
          </p:cNvSpPr>
          <p:nvPr/>
        </p:nvSpPr>
        <p:spPr bwMode="auto">
          <a:xfrm>
            <a:off x="0" y="2667000"/>
            <a:ext cx="9144000" cy="461665"/>
          </a:xfrm>
          <a:prstGeom prst="rect">
            <a:avLst/>
          </a:prstGeom>
          <a:noFill/>
          <a:ln w="9525">
            <a:noFill/>
            <a:miter lim="800000"/>
            <a:headEnd/>
            <a:tailEnd/>
          </a:ln>
        </p:spPr>
        <p:txBody>
          <a:bodyPr wrap="square">
            <a:spAutoFit/>
          </a:bodyPr>
          <a:lstStyle/>
          <a:p>
            <a:pPr algn="ctr"/>
            <a:r>
              <a:rPr lang="en-CA" sz="2400" b="1" dirty="0" smtClean="0">
                <a:solidFill>
                  <a:srgbClr val="FF0000"/>
                </a:solidFill>
                <a:latin typeface="Times New Roman" pitchFamily="18" charset="0"/>
                <a:cs typeface="Times New Roman" pitchFamily="18" charset="0"/>
              </a:rPr>
              <a:t>Your Challenge…?</a:t>
            </a:r>
            <a:endParaRPr lang="en-CA"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to="" calcmode="lin" valueType="num">
                                      <p:cBhvr>
                                        <p:cTn id="20"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6147" name="Picture 3" descr="Figure 2-4.jpg"/>
          <p:cNvPicPr>
            <a:picLocks noChangeAspect="1" noChangeArrowheads="1"/>
          </p:cNvPicPr>
          <p:nvPr/>
        </p:nvPicPr>
        <p:blipFill>
          <a:blip r:embed="rId3" cstate="print"/>
          <a:srcRect/>
          <a:stretch>
            <a:fillRect/>
          </a:stretch>
        </p:blipFill>
        <p:spPr bwMode="auto">
          <a:xfrm>
            <a:off x="1981200" y="1600200"/>
            <a:ext cx="5334000" cy="4514850"/>
          </a:xfrm>
          <a:prstGeom prst="rect">
            <a:avLst/>
          </a:prstGeom>
          <a:noFill/>
          <a:ln w="9525">
            <a:noFill/>
            <a:miter lim="800000"/>
            <a:headEnd/>
            <a:tailEnd/>
          </a:ln>
        </p:spPr>
      </p:pic>
      <p:sp>
        <p:nvSpPr>
          <p:cNvPr id="6148"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Trade as a Globalizing Force</a:t>
            </a:r>
          </a:p>
        </p:txBody>
      </p:sp>
      <p:sp>
        <p:nvSpPr>
          <p:cNvPr id="6149" name="Text Box 5"/>
          <p:cNvSpPr txBox="1">
            <a:spLocks noChangeArrowheads="1"/>
          </p:cNvSpPr>
          <p:nvPr/>
        </p:nvSpPr>
        <p:spPr bwMode="auto">
          <a:xfrm>
            <a:off x="228600" y="1981200"/>
            <a:ext cx="12192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of page 44</a:t>
            </a:r>
          </a:p>
        </p:txBody>
      </p:sp>
      <p:sp>
        <p:nvSpPr>
          <p:cNvPr id="6150" name="Text Box 6"/>
          <p:cNvSpPr txBox="1">
            <a:spLocks noChangeArrowheads="1"/>
          </p:cNvSpPr>
          <p:nvPr/>
        </p:nvSpPr>
        <p:spPr bwMode="auto">
          <a:xfrm>
            <a:off x="152400" y="3886200"/>
            <a:ext cx="15240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out at least three reasons why people trade with one another</a:t>
            </a:r>
          </a:p>
        </p:txBody>
      </p:sp>
      <p:sp>
        <p:nvSpPr>
          <p:cNvPr id="6151" name="Text Box 7"/>
          <p:cNvSpPr txBox="1">
            <a:spLocks noChangeArrowheads="1"/>
          </p:cNvSpPr>
          <p:nvPr/>
        </p:nvSpPr>
        <p:spPr bwMode="auto">
          <a:xfrm>
            <a:off x="7543800" y="2133600"/>
            <a:ext cx="13716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2-4 and read all of page 45</a:t>
            </a:r>
          </a:p>
        </p:txBody>
      </p:sp>
      <p:sp>
        <p:nvSpPr>
          <p:cNvPr id="6152" name="Text Box 8"/>
          <p:cNvSpPr txBox="1">
            <a:spLocks noChangeArrowheads="1"/>
          </p:cNvSpPr>
          <p:nvPr/>
        </p:nvSpPr>
        <p:spPr bwMode="auto">
          <a:xfrm>
            <a:off x="6858000" y="4648200"/>
            <a:ext cx="15240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Why would </a:t>
            </a:r>
            <a:r>
              <a:rPr lang="en-US" b="1" i="1">
                <a:latin typeface="Times New Roman" pitchFamily="18" charset="0"/>
              </a:rPr>
              <a:t>Wendy’s</a:t>
            </a:r>
            <a:r>
              <a:rPr lang="en-US" b="1">
                <a:latin typeface="Times New Roman" pitchFamily="18" charset="0"/>
              </a:rPr>
              <a:t> want to buy </a:t>
            </a:r>
            <a:r>
              <a:rPr lang="en-US" b="1" i="1">
                <a:latin typeface="Times New Roman" pitchFamily="18" charset="0"/>
              </a:rPr>
              <a:t>Tim Hortons</a:t>
            </a:r>
            <a:r>
              <a:rPr lang="en-US" b="1">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 to="" calcmode="lin" valueType="num">
                                      <p:cBhvr>
                                        <p:cTn id="7" dur="1" fill="hold"/>
                                        <p:tgtEl>
                                          <p:spTgt spid="614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 to="" calcmode="lin" valueType="num">
                                      <p:cBhvr>
                                        <p:cTn id="12" dur="1" fill="hold"/>
                                        <p:tgtEl>
                                          <p:spTgt spid="6149"/>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150"/>
                                        </p:tgtEl>
                                        <p:attrNameLst>
                                          <p:attrName>style.visibility</p:attrName>
                                        </p:attrNameLst>
                                      </p:cBhvr>
                                      <p:to>
                                        <p:strVal val="visible"/>
                                      </p:to>
                                    </p:set>
                                    <p:anim to="" calcmode="lin" valueType="num">
                                      <p:cBhvr>
                                        <p:cTn id="15" dur="1" fill="hold"/>
                                        <p:tgtEl>
                                          <p:spTgt spid="6150"/>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147"/>
                                        </p:tgtEl>
                                        <p:attrNameLst>
                                          <p:attrName>style.visibility</p:attrName>
                                        </p:attrNameLst>
                                      </p:cBhvr>
                                      <p:to>
                                        <p:strVal val="visible"/>
                                      </p:to>
                                    </p:set>
                                    <p:anim to="" calcmode="lin" valueType="num">
                                      <p:cBhvr>
                                        <p:cTn id="20" dur="1" fill="hold"/>
                                        <p:tgtEl>
                                          <p:spTgt spid="6147"/>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151">
                                            <p:txEl>
                                              <p:pRg st="0" end="0"/>
                                            </p:txEl>
                                          </p:spTgt>
                                        </p:tgtEl>
                                        <p:attrNameLst>
                                          <p:attrName>style.visibility</p:attrName>
                                        </p:attrNameLst>
                                      </p:cBhvr>
                                      <p:to>
                                        <p:strVal val="visible"/>
                                      </p:to>
                                    </p:set>
                                    <p:anim to="" calcmode="lin" valueType="num">
                                      <p:cBhvr>
                                        <p:cTn id="23" dur="1" fill="hold"/>
                                        <p:tgtEl>
                                          <p:spTgt spid="6151">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152">
                                            <p:txEl>
                                              <p:pRg st="0" end="0"/>
                                            </p:txEl>
                                          </p:spTgt>
                                        </p:tgtEl>
                                        <p:attrNameLst>
                                          <p:attrName>style.visibility</p:attrName>
                                        </p:attrNameLst>
                                      </p:cBhvr>
                                      <p:to>
                                        <p:strVal val="visible"/>
                                      </p:to>
                                    </p:set>
                                    <p:anim to="" calcmode="lin" valueType="num">
                                      <p:cBhvr>
                                        <p:cTn id="28" dur="1" fill="hold"/>
                                        <p:tgtEl>
                                          <p:spTgt spid="615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457200" y="274638"/>
            <a:ext cx="8229600" cy="715962"/>
          </a:xfrm>
        </p:spPr>
        <p:txBody>
          <a:bodyPr/>
          <a:lstStyle/>
          <a:p>
            <a:pPr eaLnBrk="1" hangingPunct="1"/>
            <a:r>
              <a:rPr lang="en-US" sz="4000" b="1" smtClean="0">
                <a:solidFill>
                  <a:schemeClr val="accent2"/>
                </a:solidFill>
                <a:latin typeface="Times New Roman" pitchFamily="18" charset="0"/>
              </a:rPr>
              <a:t>Globalizing Forces</a:t>
            </a:r>
          </a:p>
        </p:txBody>
      </p:sp>
      <p:sp>
        <p:nvSpPr>
          <p:cNvPr id="7172" name="Rectangle 4"/>
          <p:cNvSpPr>
            <a:spLocks noGrp="1" noChangeArrowheads="1"/>
          </p:cNvSpPr>
          <p:nvPr>
            <p:ph type="body" idx="1"/>
          </p:nvPr>
        </p:nvSpPr>
        <p:spPr>
          <a:xfrm>
            <a:off x="0" y="1295400"/>
            <a:ext cx="9144000" cy="2971800"/>
          </a:xfrm>
        </p:spPr>
        <p:txBody>
          <a:bodyPr/>
          <a:lstStyle/>
          <a:p>
            <a:pPr eaLnBrk="1" hangingPunct="1">
              <a:lnSpc>
                <a:spcPct val="80000"/>
              </a:lnSpc>
            </a:pPr>
            <a:r>
              <a:rPr lang="en-US" sz="1400" b="1" smtClean="0">
                <a:latin typeface="Times New Roman" pitchFamily="18" charset="0"/>
              </a:rPr>
              <a:t>After being assigned a number (1 - 6) read the corresponding section from your textbook listed below</a:t>
            </a:r>
          </a:p>
          <a:p>
            <a:pPr eaLnBrk="1" hangingPunct="1">
              <a:lnSpc>
                <a:spcPct val="80000"/>
              </a:lnSpc>
            </a:pPr>
            <a:r>
              <a:rPr lang="en-US" sz="1600" b="1" smtClean="0">
                <a:latin typeface="Times New Roman" pitchFamily="18" charset="0"/>
              </a:rPr>
              <a:t>Read quietly in your desk</a:t>
            </a:r>
          </a:p>
          <a:p>
            <a:pPr eaLnBrk="1" hangingPunct="1">
              <a:lnSpc>
                <a:spcPct val="80000"/>
              </a:lnSpc>
            </a:pPr>
            <a:r>
              <a:rPr lang="en-US" sz="1600" b="1" smtClean="0">
                <a:latin typeface="Times New Roman" pitchFamily="18" charset="0"/>
              </a:rPr>
              <a:t>While reading, complete the chart on your </a:t>
            </a:r>
            <a:r>
              <a:rPr lang="en-US" sz="1600" b="1" i="1" smtClean="0">
                <a:latin typeface="Times New Roman" pitchFamily="18" charset="0"/>
              </a:rPr>
              <a:t>Globalizing Forces</a:t>
            </a:r>
            <a:r>
              <a:rPr lang="en-US" sz="1600" b="1" smtClean="0">
                <a:latin typeface="Times New Roman" pitchFamily="18" charset="0"/>
              </a:rPr>
              <a:t> worksheet</a:t>
            </a:r>
          </a:p>
          <a:p>
            <a:pPr eaLnBrk="1" hangingPunct="1">
              <a:lnSpc>
                <a:spcPct val="80000"/>
              </a:lnSpc>
              <a:buFontTx/>
              <a:buNone/>
            </a:pPr>
            <a:endParaRPr lang="en-US" sz="1600" b="1" smtClean="0">
              <a:latin typeface="Times New Roman" pitchFamily="18" charset="0"/>
            </a:endParaRPr>
          </a:p>
          <a:p>
            <a:pPr eaLnBrk="1" hangingPunct="1">
              <a:lnSpc>
                <a:spcPct val="80000"/>
              </a:lnSpc>
            </a:pPr>
            <a:r>
              <a:rPr lang="en-US" sz="1600" b="1" smtClean="0">
                <a:latin typeface="Times New Roman" pitchFamily="18" charset="0"/>
              </a:rPr>
              <a:t>#1 &amp; #4 - “Transportation as a Globalizing Force” (p. 46)</a:t>
            </a:r>
          </a:p>
          <a:p>
            <a:pPr eaLnBrk="1" hangingPunct="1">
              <a:lnSpc>
                <a:spcPct val="80000"/>
              </a:lnSpc>
            </a:pPr>
            <a:r>
              <a:rPr lang="en-US" sz="1600" b="1" smtClean="0">
                <a:latin typeface="Times New Roman" pitchFamily="18" charset="0"/>
              </a:rPr>
              <a:t>#2 &amp; #5 - “Communication Technology as a Globalizing Force” (p.47)</a:t>
            </a:r>
          </a:p>
          <a:p>
            <a:pPr eaLnBrk="1" hangingPunct="1">
              <a:lnSpc>
                <a:spcPct val="80000"/>
              </a:lnSpc>
            </a:pPr>
            <a:r>
              <a:rPr lang="en-US" sz="1600" b="1" smtClean="0">
                <a:latin typeface="Times New Roman" pitchFamily="18" charset="0"/>
              </a:rPr>
              <a:t>#3 &amp; #6 - “The Media as a Globalizing Force” (p. 48-49)</a:t>
            </a:r>
          </a:p>
          <a:p>
            <a:pPr eaLnBrk="1" hangingPunct="1">
              <a:lnSpc>
                <a:spcPct val="80000"/>
              </a:lnSpc>
              <a:buFontTx/>
              <a:buNone/>
            </a:pPr>
            <a:endParaRPr lang="en-US" sz="1600" b="1" smtClean="0">
              <a:latin typeface="Times New Roman" pitchFamily="18" charset="0"/>
            </a:endParaRPr>
          </a:p>
        </p:txBody>
      </p:sp>
      <p:pic>
        <p:nvPicPr>
          <p:cNvPr id="7173" name="Picture 5"/>
          <p:cNvPicPr>
            <a:picLocks noChangeAspect="1" noChangeArrowheads="1"/>
          </p:cNvPicPr>
          <p:nvPr/>
        </p:nvPicPr>
        <p:blipFill>
          <a:blip r:embed="rId3" cstate="print"/>
          <a:srcRect/>
          <a:stretch>
            <a:fillRect/>
          </a:stretch>
        </p:blipFill>
        <p:spPr bwMode="auto">
          <a:xfrm>
            <a:off x="2286000" y="3048000"/>
            <a:ext cx="4724400" cy="2549525"/>
          </a:xfrm>
          <a:prstGeom prst="rect">
            <a:avLst/>
          </a:prstGeom>
          <a:noFill/>
          <a:ln w="9525">
            <a:noFill/>
            <a:miter lim="800000"/>
            <a:headEnd/>
            <a:tailEnd/>
          </a:ln>
        </p:spPr>
      </p:pic>
      <p:sp>
        <p:nvSpPr>
          <p:cNvPr id="7174" name="Text Box 6"/>
          <p:cNvSpPr txBox="1">
            <a:spLocks noChangeArrowheads="1"/>
          </p:cNvSpPr>
          <p:nvPr/>
        </p:nvSpPr>
        <p:spPr bwMode="auto">
          <a:xfrm>
            <a:off x="0" y="5637213"/>
            <a:ext cx="9144000" cy="1190625"/>
          </a:xfrm>
          <a:prstGeom prst="rect">
            <a:avLst/>
          </a:prstGeom>
          <a:noFill/>
          <a:ln w="9525">
            <a:noFill/>
            <a:miter lim="800000"/>
            <a:headEnd/>
            <a:tailEnd/>
          </a:ln>
        </p:spPr>
        <p:txBody>
          <a:bodyPr>
            <a:spAutoFit/>
          </a:bodyPr>
          <a:lstStyle/>
          <a:p>
            <a:pPr algn="ctr"/>
            <a:r>
              <a:rPr lang="en-US" b="1">
                <a:latin typeface="Times New Roman" pitchFamily="18" charset="0"/>
              </a:rPr>
              <a:t>When told, the above six groups will meet together to discuss responses and complete the chart as necessary</a:t>
            </a:r>
          </a:p>
          <a:p>
            <a:endParaRPr lang="en-US" b="1">
              <a:latin typeface="Times New Roman" pitchFamily="18" charset="0"/>
            </a:endParaRPr>
          </a:p>
          <a:p>
            <a:pPr algn="ctr"/>
            <a:r>
              <a:rPr lang="en-US" b="1">
                <a:latin typeface="Times New Roman" pitchFamily="18" charset="0"/>
              </a:rPr>
              <a:t>** You do not need to complete the activities listed in first two selections</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Effect transition="in" filter="blinds(horizontal)">
                                      <p:cBhvr>
                                        <p:cTn id="12" dur="500"/>
                                        <p:tgtEl>
                                          <p:spTgt spid="7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2">
                                            <p:txEl>
                                              <p:pRg st="4" end="4"/>
                                            </p:txEl>
                                          </p:spTgt>
                                        </p:tgtEl>
                                        <p:attrNameLst>
                                          <p:attrName>style.visibility</p:attrName>
                                        </p:attrNameLst>
                                      </p:cBhvr>
                                      <p:to>
                                        <p:strVal val="visible"/>
                                      </p:to>
                                    </p:set>
                                    <p:animEffect transition="in" filter="blinds(horizontal)">
                                      <p:cBhvr>
                                        <p:cTn id="17" dur="500"/>
                                        <p:tgtEl>
                                          <p:spTgt spid="717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172">
                                            <p:txEl>
                                              <p:pRg st="5" end="5"/>
                                            </p:txEl>
                                          </p:spTgt>
                                        </p:tgtEl>
                                        <p:attrNameLst>
                                          <p:attrName>style.visibility</p:attrName>
                                        </p:attrNameLst>
                                      </p:cBhvr>
                                      <p:to>
                                        <p:strVal val="visible"/>
                                      </p:to>
                                    </p:set>
                                    <p:animEffect transition="in" filter="blinds(horizontal)">
                                      <p:cBhvr>
                                        <p:cTn id="20" dur="500"/>
                                        <p:tgtEl>
                                          <p:spTgt spid="7172">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172">
                                            <p:txEl>
                                              <p:pRg st="6" end="6"/>
                                            </p:txEl>
                                          </p:spTgt>
                                        </p:tgtEl>
                                        <p:attrNameLst>
                                          <p:attrName>style.visibility</p:attrName>
                                        </p:attrNameLst>
                                      </p:cBhvr>
                                      <p:to>
                                        <p:strVal val="visible"/>
                                      </p:to>
                                    </p:set>
                                    <p:animEffect transition="in" filter="blinds(horizontal)">
                                      <p:cBhvr>
                                        <p:cTn id="23" dur="500"/>
                                        <p:tgtEl>
                                          <p:spTgt spid="717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172">
                                            <p:txEl>
                                              <p:pRg st="1" end="1"/>
                                            </p:txEl>
                                          </p:spTgt>
                                        </p:tgtEl>
                                        <p:attrNameLst>
                                          <p:attrName>style.visibility</p:attrName>
                                        </p:attrNameLst>
                                      </p:cBhvr>
                                      <p:to>
                                        <p:strVal val="visible"/>
                                      </p:to>
                                    </p:set>
                                    <p:animEffect transition="in" filter="blinds(horizontal)">
                                      <p:cBhvr>
                                        <p:cTn id="28" dur="500"/>
                                        <p:tgtEl>
                                          <p:spTgt spid="717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172">
                                            <p:txEl>
                                              <p:pRg st="2" end="2"/>
                                            </p:txEl>
                                          </p:spTgt>
                                        </p:tgtEl>
                                        <p:attrNameLst>
                                          <p:attrName>style.visibility</p:attrName>
                                        </p:attrNameLst>
                                      </p:cBhvr>
                                      <p:to>
                                        <p:strVal val="visible"/>
                                      </p:to>
                                    </p:set>
                                    <p:animEffect transition="in" filter="blinds(horizontal)">
                                      <p:cBhvr>
                                        <p:cTn id="33" dur="500"/>
                                        <p:tgtEl>
                                          <p:spTgt spid="7172">
                                            <p:txEl>
                                              <p:pRg st="2" end="2"/>
                                            </p:txEl>
                                          </p:spTgt>
                                        </p:tgtEl>
                                      </p:cBhvr>
                                    </p:animEffect>
                                  </p:childTnLst>
                                </p:cTn>
                              </p:par>
                              <p:par>
                                <p:cTn id="34" presetID="24" presetClass="entr" presetSubtype="0" fill="hold" nodeType="withEffect">
                                  <p:stCondLst>
                                    <p:cond delay="0"/>
                                  </p:stCondLst>
                                  <p:childTnLst>
                                    <p:set>
                                      <p:cBhvr>
                                        <p:cTn id="35" dur="1" fill="hold">
                                          <p:stCondLst>
                                            <p:cond delay="0"/>
                                          </p:stCondLst>
                                        </p:cTn>
                                        <p:tgtEl>
                                          <p:spTgt spid="7173"/>
                                        </p:tgtEl>
                                        <p:attrNameLst>
                                          <p:attrName>style.visibility</p:attrName>
                                        </p:attrNameLst>
                                      </p:cBhvr>
                                      <p:to>
                                        <p:strVal val="visible"/>
                                      </p:to>
                                    </p:set>
                                    <p:anim to="" calcmode="lin" valueType="num">
                                      <p:cBhvr>
                                        <p:cTn id="36" dur="1" fill="hold"/>
                                        <p:tgtEl>
                                          <p:spTgt spid="7173"/>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7174">
                                            <p:txEl>
                                              <p:pRg st="0" end="0"/>
                                            </p:txEl>
                                          </p:spTgt>
                                        </p:tgtEl>
                                        <p:attrNameLst>
                                          <p:attrName>style.visibility</p:attrName>
                                        </p:attrNameLst>
                                      </p:cBhvr>
                                      <p:to>
                                        <p:strVal val="visible"/>
                                      </p:to>
                                    </p:set>
                                    <p:anim to="" calcmode="lin" valueType="num">
                                      <p:cBhvr>
                                        <p:cTn id="41" dur="1" fill="hold"/>
                                        <p:tgtEl>
                                          <p:spTgt spid="7174">
                                            <p:txEl>
                                              <p:pRg st="0" end="0"/>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7174">
                                            <p:txEl>
                                              <p:pRg st="2" end="2"/>
                                            </p:txEl>
                                          </p:spTgt>
                                        </p:tgtEl>
                                        <p:attrNameLst>
                                          <p:attrName>style.visibility</p:attrName>
                                        </p:attrNameLst>
                                      </p:cBhvr>
                                      <p:to>
                                        <p:strVal val="visible"/>
                                      </p:to>
                                    </p:set>
                                    <p:anim to="" calcmode="lin" valueType="num">
                                      <p:cBhvr>
                                        <p:cTn id="44" dur="1" fill="hold"/>
                                        <p:tgtEl>
                                          <p:spTgt spid="717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Think About Your Challenge</a:t>
            </a:r>
          </a:p>
        </p:txBody>
      </p:sp>
      <p:sp>
        <p:nvSpPr>
          <p:cNvPr id="9220" name="Rectangle 4"/>
          <p:cNvSpPr>
            <a:spLocks noChangeArrowheads="1"/>
          </p:cNvSpPr>
          <p:nvPr/>
        </p:nvSpPr>
        <p:spPr bwMode="auto">
          <a:xfrm>
            <a:off x="0" y="1981200"/>
            <a:ext cx="9144000" cy="3770313"/>
          </a:xfrm>
          <a:prstGeom prst="rect">
            <a:avLst/>
          </a:prstGeom>
          <a:noFill/>
          <a:ln w="9525" algn="ctr">
            <a:noFill/>
            <a:miter lim="800000"/>
            <a:headEnd/>
            <a:tailEnd/>
          </a:ln>
        </p:spPr>
        <p:txBody>
          <a:bodyPr>
            <a:spAutoFit/>
          </a:bodyPr>
          <a:lstStyle/>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lgn="ctr"/>
            <a:r>
              <a:rPr lang="en-US" sz="2800" b="1">
                <a:solidFill>
                  <a:srgbClr val="FF3300"/>
                </a:solidFill>
                <a:latin typeface="Times New Roman" pitchFamily="18" charset="0"/>
              </a:rPr>
              <a:t>To What Extent Should Globalization Shape Identity?</a:t>
            </a:r>
            <a:endParaRPr lang="en-US" sz="2800" b="1">
              <a:latin typeface="Times New Roman" pitchFamily="18" charset="0"/>
            </a:endParaRPr>
          </a:p>
          <a:p>
            <a:pPr algn="ctr"/>
            <a:endParaRPr lang="en-CA" altLang="zh-CN" b="1">
              <a:solidFill>
                <a:schemeClr val="tx2"/>
              </a:solidFill>
              <a:latin typeface="Times New Roman" pitchFamily="18" charset="0"/>
              <a:ea typeface="SimSun" pitchFamily="2" charset="-122"/>
            </a:endParaRPr>
          </a:p>
          <a:p>
            <a:pPr algn="ctr"/>
            <a:r>
              <a:rPr lang="en-CA" altLang="zh-CN" b="1">
                <a:solidFill>
                  <a:schemeClr val="tx2"/>
                </a:solidFill>
                <a:latin typeface="Times New Roman" pitchFamily="18" charset="0"/>
                <a:ea typeface="SimSun" pitchFamily="2" charset="-122"/>
              </a:rPr>
              <a:t>Now that you have began Chapter Two, is there anything you can add to your notes for </a:t>
            </a:r>
          </a:p>
          <a:p>
            <a:pPr algn="ctr"/>
            <a:endParaRPr lang="en-CA" altLang="zh-CN" sz="2400" b="1" i="1">
              <a:solidFill>
                <a:schemeClr val="accent2"/>
              </a:solidFill>
              <a:latin typeface="Times New Roman" pitchFamily="18" charset="0"/>
              <a:ea typeface="SimSun" pitchFamily="2" charset="-122"/>
            </a:endParaRPr>
          </a:p>
          <a:p>
            <a:pPr algn="ctr"/>
            <a:r>
              <a:rPr lang="en-CA" altLang="zh-CN" sz="2400" b="1" i="1">
                <a:solidFill>
                  <a:schemeClr val="accent2"/>
                </a:solidFill>
                <a:latin typeface="Times New Roman" pitchFamily="18" charset="0"/>
                <a:ea typeface="SimSun" pitchFamily="2" charset="-122"/>
              </a:rPr>
              <a:t>Your Challenge</a:t>
            </a:r>
            <a:r>
              <a:rPr lang="en-CA" altLang="zh-CN" sz="2400" b="1">
                <a:solidFill>
                  <a:schemeClr val="accent2"/>
                </a:solidFill>
                <a:latin typeface="Times New Roman" pitchFamily="18" charset="0"/>
                <a:ea typeface="SimSun" pitchFamily="2" charset="-122"/>
              </a:rPr>
              <a:t>?</a:t>
            </a:r>
          </a:p>
          <a:p>
            <a:pPr algn="ctr"/>
            <a:endParaRPr lang="en-CA" altLang="zh-CN" sz="2400" b="1">
              <a:solidFill>
                <a:schemeClr val="tx2"/>
              </a:solidFill>
              <a:latin typeface="Times New Roman" pitchFamily="18" charset="0"/>
              <a:ea typeface="SimSun" pitchFamily="2" charset="-122"/>
            </a:endParaRPr>
          </a:p>
          <a:p>
            <a:pPr algn="ctr"/>
            <a:r>
              <a:rPr lang="en-CA" altLang="zh-CN" sz="2400" b="1">
                <a:solidFill>
                  <a:schemeClr val="tx2"/>
                </a:solidFill>
                <a:latin typeface="Times New Roman" pitchFamily="18" charset="0"/>
                <a:ea typeface="SimSun" pitchFamily="2" charset="-122"/>
              </a:rPr>
              <a:t>Take a few minutes to review and write</a:t>
            </a:r>
          </a:p>
          <a:p>
            <a:pPr algn="ctr">
              <a:lnSpc>
                <a:spcPct val="90000"/>
              </a:lnSpc>
              <a:spcBef>
                <a:spcPct val="50000"/>
              </a:spcBef>
            </a:pPr>
            <a:endParaRPr lang="en-CA" altLang="zh-CN" sz="2400" b="1">
              <a:solidFill>
                <a:schemeClr val="tx2"/>
              </a:solidFill>
              <a:latin typeface="Times New Roman" pitchFamily="18" charset="0"/>
              <a:ea typeface="SimSun" pitchFamily="2" charset="-122"/>
            </a:endParaRPr>
          </a:p>
        </p:txBody>
      </p:sp>
      <p:sp>
        <p:nvSpPr>
          <p:cNvPr id="7173" name="Text Box 5"/>
          <p:cNvSpPr txBox="1">
            <a:spLocks noChangeArrowheads="1"/>
          </p:cNvSpPr>
          <p:nvPr/>
        </p:nvSpPr>
        <p:spPr bwMode="auto">
          <a:xfrm>
            <a:off x="7543800" y="6248400"/>
            <a:ext cx="1447800" cy="366713"/>
          </a:xfrm>
          <a:prstGeom prst="rect">
            <a:avLst/>
          </a:prstGeom>
          <a:noFill/>
          <a:ln w="9525" algn="ctr">
            <a:noFill/>
            <a:miter lim="800000"/>
            <a:headEnd/>
            <a:tailEnd/>
          </a:ln>
        </p:spPr>
        <p:txBody>
          <a:bodyPr>
            <a:spAutoFit/>
          </a:bodyPr>
          <a:lstStyle/>
          <a:p>
            <a:pPr algn="ctr">
              <a:spcBef>
                <a:spcPct val="50000"/>
              </a:spcBef>
            </a:pPr>
            <a:r>
              <a:rPr lang="en-US" b="1">
                <a:latin typeface="Times New Roman" pitchFamily="18" charset="0"/>
              </a:rPr>
              <a:t>Social 10-1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to="" calcmode="lin" valueType="num">
                                      <p:cBhvr>
                                        <p:cTn id="12" dur="1" fill="hold"/>
                                        <p:tgtEl>
                                          <p:spTgt spid="9220">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anim to="" calcmode="lin" valueType="num">
                                      <p:cBhvr>
                                        <p:cTn id="15" dur="1" fill="hold"/>
                                        <p:tgtEl>
                                          <p:spTgt spid="9220">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9220">
                                            <p:txEl>
                                              <p:pRg st="4" end="4"/>
                                            </p:txEl>
                                          </p:spTgt>
                                        </p:tgtEl>
                                        <p:attrNameLst>
                                          <p:attrName>style.visibility</p:attrName>
                                        </p:attrNameLst>
                                      </p:cBhvr>
                                      <p:to>
                                        <p:strVal val="visible"/>
                                      </p:to>
                                    </p:set>
                                    <p:anim to="" calcmode="lin" valueType="num">
                                      <p:cBhvr>
                                        <p:cTn id="18" dur="1" fill="hold"/>
                                        <p:tgtEl>
                                          <p:spTgt spid="9220">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220">
                                            <p:txEl>
                                              <p:pRg st="6" end="6"/>
                                            </p:txEl>
                                          </p:spTgt>
                                        </p:tgtEl>
                                        <p:attrNameLst>
                                          <p:attrName>style.visibility</p:attrName>
                                        </p:attrNameLst>
                                      </p:cBhvr>
                                      <p:to>
                                        <p:strVal val="visible"/>
                                      </p:to>
                                    </p:set>
                                    <p:anim to="" calcmode="lin" valueType="num">
                                      <p:cBhvr>
                                        <p:cTn id="21" dur="1" fill="hold"/>
                                        <p:tgtEl>
                                          <p:spTgt spid="9220">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9220">
                                            <p:txEl>
                                              <p:pRg st="8" end="8"/>
                                            </p:txEl>
                                          </p:spTgt>
                                        </p:tgtEl>
                                        <p:attrNameLst>
                                          <p:attrName>style.visibility</p:attrName>
                                        </p:attrNameLst>
                                      </p:cBhvr>
                                      <p:to>
                                        <p:strVal val="visible"/>
                                      </p:to>
                                    </p:set>
                                    <p:anim to="" calcmode="lin" valueType="num">
                                      <p:cBhvr>
                                        <p:cTn id="24" dur="1" fill="hold"/>
                                        <p:tgtEl>
                                          <p:spTgt spid="922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x1pGg9EMswqL-8Oz82VI_h2v6pXtEhNbiPiAOO__0JCND11xa8TQ4WNTeXXVvY9ckcnz3Tfmgs-rkm_6EY06P-s4UPSKxDAJAMrVy8R6pTYRW6I4PXLCwzoaqmXfOjbVcJ9vMcqGmVpVmuNS_8NNd18tliG4WsnuGlj"/>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idx="4294967295"/>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rgbClr val="3333CC"/>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 or phrase that would be considered important in helping you with your …</a:t>
            </a:r>
          </a:p>
          <a:p>
            <a:pPr algn="ctr"/>
            <a:endParaRPr lang="en-US" sz="2400" b="1" dirty="0">
              <a:latin typeface="Times New Roman" pitchFamily="18" charset="0"/>
            </a:endParaRPr>
          </a:p>
          <a:p>
            <a:pPr algn="ctr"/>
            <a:r>
              <a:rPr lang="en-CA" sz="2400" b="1" i="1" dirty="0" smtClean="0">
                <a:solidFill>
                  <a:srgbClr val="002060"/>
                </a:solidFill>
                <a:latin typeface="Times New Roman" pitchFamily="18" charset="0"/>
                <a:cs typeface="Times New Roman" pitchFamily="18" charset="0"/>
              </a:rPr>
              <a:t>The Social Dimension of Globalization Presentation</a:t>
            </a:r>
            <a:endParaRPr lang="en-CA" sz="2400" i="1" dirty="0" smtClean="0">
              <a:solidFill>
                <a:srgbClr val="002060"/>
              </a:solidFill>
              <a:latin typeface="Times New Roman" pitchFamily="18" charset="0"/>
              <a:cs typeface="Times New Roman" pitchFamily="18" charset="0"/>
            </a:endParaRPr>
          </a:p>
          <a:p>
            <a:pPr algn="ctr"/>
            <a:endParaRPr lang="en-US" sz="2400" b="1" dirty="0">
              <a:solidFill>
                <a:srgbClr val="3333CC"/>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to="" calcmode="lin" valueType="num">
                                      <p:cBhvr>
                                        <p:cTn id="15" dur="1" fill="hold"/>
                                        <p:tgtEl>
                                          <p:spTgt spid="11268">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268">
                                            <p:txEl>
                                              <p:pRg st="4" end="4"/>
                                            </p:txEl>
                                          </p:spTgt>
                                        </p:tgtEl>
                                        <p:attrNameLst>
                                          <p:attrName>style.visibility</p:attrName>
                                        </p:attrNameLst>
                                      </p:cBhvr>
                                      <p:to>
                                        <p:strVal val="visible"/>
                                      </p:to>
                                    </p:set>
                                    <p:anim to="" calcmode="lin" valueType="num">
                                      <p:cBhvr>
                                        <p:cTn id="18" dur="1" fill="hold"/>
                                        <p:tgtEl>
                                          <p:spTgt spid="1126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6" end="6"/>
                                            </p:txEl>
                                          </p:spTgt>
                                        </p:tgtEl>
                                        <p:attrNameLst>
                                          <p:attrName>style.visibility</p:attrName>
                                        </p:attrNameLst>
                                      </p:cBhvr>
                                      <p:to>
                                        <p:strVal val="visible"/>
                                      </p:to>
                                    </p:set>
                                    <p:anim to="" calcmode="lin" valueType="num">
                                      <p:cBhvr>
                                        <p:cTn id="23" dur="1" fill="hold"/>
                                        <p:tgtEl>
                                          <p:spTgt spid="1126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body" idx="1"/>
          </p:nvPr>
        </p:nvSpPr>
        <p:spPr>
          <a:xfrm>
            <a:off x="0" y="1295400"/>
            <a:ext cx="9144000" cy="4525963"/>
          </a:xfrm>
        </p:spPr>
        <p:txBody>
          <a:bodyPr/>
          <a:lstStyle/>
          <a:p>
            <a:pPr eaLnBrk="1" hangingPunct="1">
              <a:lnSpc>
                <a:spcPct val="90000"/>
              </a:lnSpc>
            </a:pPr>
            <a:r>
              <a:rPr lang="en-US" sz="2400" b="1" smtClean="0">
                <a:latin typeface="Times New Roman" pitchFamily="18" charset="0"/>
              </a:rPr>
              <a:t>Economic: </a:t>
            </a:r>
          </a:p>
          <a:p>
            <a:pPr eaLnBrk="1" hangingPunct="1">
              <a:lnSpc>
                <a:spcPct val="90000"/>
              </a:lnSpc>
              <a:buFontTx/>
              <a:buNone/>
            </a:pPr>
            <a:r>
              <a:rPr lang="en-US" sz="2400" smtClean="0">
                <a:latin typeface="Times New Roman" pitchFamily="18" charset="0"/>
              </a:rPr>
              <a:t>				involving the selling of resources and money</a:t>
            </a:r>
            <a:r>
              <a:rPr lang="en-US" sz="2400" smtClean="0"/>
              <a:t> </a:t>
            </a:r>
          </a:p>
          <a:p>
            <a:pPr eaLnBrk="1" hangingPunct="1">
              <a:lnSpc>
                <a:spcPct val="90000"/>
              </a:lnSpc>
              <a:buFontTx/>
              <a:buNone/>
            </a:pPr>
            <a:endParaRPr lang="en-US" sz="2400" b="1" smtClean="0">
              <a:latin typeface="Times New Roman" pitchFamily="18" charset="0"/>
            </a:endParaRPr>
          </a:p>
          <a:p>
            <a:pPr eaLnBrk="1" hangingPunct="1">
              <a:lnSpc>
                <a:spcPct val="90000"/>
              </a:lnSpc>
            </a:pPr>
            <a:r>
              <a:rPr lang="en-US" sz="2400" b="1" smtClean="0">
                <a:latin typeface="Times New Roman" pitchFamily="18" charset="0"/>
              </a:rPr>
              <a:t>Political:</a:t>
            </a:r>
            <a:r>
              <a:rPr lang="en-US" sz="2400" smtClean="0">
                <a:latin typeface="Times New Roman" pitchFamily="18" charset="0"/>
              </a:rPr>
              <a:t> </a:t>
            </a:r>
          </a:p>
          <a:p>
            <a:pPr eaLnBrk="1" hangingPunct="1">
              <a:lnSpc>
                <a:spcPct val="90000"/>
              </a:lnSpc>
              <a:buFontTx/>
              <a:buNone/>
            </a:pPr>
            <a:r>
              <a:rPr lang="en-US" sz="2400" smtClean="0">
                <a:latin typeface="Times New Roman" pitchFamily="18" charset="0"/>
              </a:rPr>
              <a:t>				involving a country or its government</a:t>
            </a:r>
          </a:p>
          <a:p>
            <a:pPr eaLnBrk="1" hangingPunct="1">
              <a:lnSpc>
                <a:spcPct val="90000"/>
              </a:lnSpc>
              <a:buFontTx/>
              <a:buNone/>
            </a:pPr>
            <a:r>
              <a:rPr lang="en-US" sz="2400" smtClean="0">
                <a:latin typeface="Times New Roman" pitchFamily="18" charset="0"/>
              </a:rPr>
              <a:t> </a:t>
            </a:r>
            <a:endParaRPr lang="en-US" sz="2400" b="1" smtClean="0">
              <a:latin typeface="Times New Roman" pitchFamily="18" charset="0"/>
            </a:endParaRPr>
          </a:p>
          <a:p>
            <a:pPr eaLnBrk="1" hangingPunct="1">
              <a:lnSpc>
                <a:spcPct val="90000"/>
              </a:lnSpc>
            </a:pPr>
            <a:r>
              <a:rPr lang="en-US" sz="2400" b="1" smtClean="0">
                <a:latin typeface="Times New Roman" pitchFamily="18" charset="0"/>
              </a:rPr>
              <a:t>Environmental: </a:t>
            </a:r>
          </a:p>
          <a:p>
            <a:pPr eaLnBrk="1" hangingPunct="1">
              <a:lnSpc>
                <a:spcPct val="90000"/>
              </a:lnSpc>
              <a:buFontTx/>
              <a:buNone/>
            </a:pPr>
            <a:r>
              <a:rPr lang="en-US" sz="2400" smtClean="0">
                <a:latin typeface="Times New Roman" pitchFamily="18" charset="0"/>
              </a:rPr>
              <a:t>				related to the environment</a:t>
            </a:r>
          </a:p>
          <a:p>
            <a:pPr eaLnBrk="1" hangingPunct="1">
              <a:lnSpc>
                <a:spcPct val="90000"/>
              </a:lnSpc>
              <a:buFontTx/>
              <a:buNone/>
            </a:pPr>
            <a:endParaRPr lang="en-US" sz="2400" b="1" smtClean="0">
              <a:latin typeface="Times New Roman" pitchFamily="18" charset="0"/>
            </a:endParaRPr>
          </a:p>
          <a:p>
            <a:pPr eaLnBrk="1" hangingPunct="1">
              <a:lnSpc>
                <a:spcPct val="90000"/>
              </a:lnSpc>
            </a:pPr>
            <a:r>
              <a:rPr lang="en-US" sz="2400" b="1" smtClean="0">
                <a:latin typeface="Times New Roman" pitchFamily="18" charset="0"/>
              </a:rPr>
              <a:t>Social: </a:t>
            </a:r>
          </a:p>
          <a:p>
            <a:pPr eaLnBrk="1" hangingPunct="1">
              <a:lnSpc>
                <a:spcPct val="90000"/>
              </a:lnSpc>
              <a:buFontTx/>
              <a:buNone/>
            </a:pPr>
            <a:r>
              <a:rPr lang="en-US" sz="2400" smtClean="0">
                <a:latin typeface="Times New Roman" pitchFamily="18" charset="0"/>
              </a:rPr>
              <a:t>				relating to human society</a:t>
            </a:r>
          </a:p>
          <a:p>
            <a:pPr eaLnBrk="1" hangingPunct="1">
              <a:lnSpc>
                <a:spcPct val="90000"/>
              </a:lnSpc>
              <a:buFontTx/>
              <a:buNone/>
            </a:pPr>
            <a:endParaRPr lang="en-US" sz="2400" smtClean="0">
              <a:latin typeface="Times New Roman" pitchFamily="18" charset="0"/>
            </a:endParaRPr>
          </a:p>
        </p:txBody>
      </p:sp>
      <p:sp>
        <p:nvSpPr>
          <p:cNvPr id="11268" name="Text Box 4"/>
          <p:cNvSpPr txBox="1">
            <a:spLocks noChangeArrowheads="1"/>
          </p:cNvSpPr>
          <p:nvPr/>
        </p:nvSpPr>
        <p:spPr bwMode="auto">
          <a:xfrm>
            <a:off x="0" y="228600"/>
            <a:ext cx="9144000" cy="822325"/>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rPr>
              <a:t>How is Identity Affected by Some Economic, Political Environmental, and Social Dimensions of Globalization?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to="" calcmode="lin" valueType="num">
                                      <p:cBhvr>
                                        <p:cTn id="7" dur="1" fill="hold"/>
                                        <p:tgtEl>
                                          <p:spTgt spid="1126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to="" calcmode="lin" valueType="num">
                                      <p:cBhvr>
                                        <p:cTn id="12" dur="1" fill="hold"/>
                                        <p:tgtEl>
                                          <p:spTgt spid="1126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to="" calcmode="lin" valueType="num">
                                      <p:cBhvr>
                                        <p:cTn id="17" dur="1" fill="hold"/>
                                        <p:tgtEl>
                                          <p:spTgt spid="1126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 to="" calcmode="lin" valueType="num">
                                      <p:cBhvr>
                                        <p:cTn id="22" dur="1" fill="hold"/>
                                        <p:tgtEl>
                                          <p:spTgt spid="1126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 to="" calcmode="lin" valueType="num">
                                      <p:cBhvr>
                                        <p:cTn id="27" dur="1" fill="hold"/>
                                        <p:tgtEl>
                                          <p:spTgt spid="1126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 to="" calcmode="lin" valueType="num">
                                      <p:cBhvr>
                                        <p:cTn id="32" dur="1" fill="hold"/>
                                        <p:tgtEl>
                                          <p:spTgt spid="11267">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to="" calcmode="lin" valueType="num">
                                      <p:cBhvr>
                                        <p:cTn id="37" dur="1" fill="hold"/>
                                        <p:tgtEl>
                                          <p:spTgt spid="11267">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1267">
                                            <p:txEl>
                                              <p:pRg st="9" end="9"/>
                                            </p:txEl>
                                          </p:spTgt>
                                        </p:tgtEl>
                                        <p:attrNameLst>
                                          <p:attrName>style.visibility</p:attrName>
                                        </p:attrNameLst>
                                      </p:cBhvr>
                                      <p:to>
                                        <p:strVal val="visible"/>
                                      </p:to>
                                    </p:set>
                                    <p:anim to="" calcmode="lin" valueType="num">
                                      <p:cBhvr>
                                        <p:cTn id="42" dur="1" fill="hold"/>
                                        <p:tgtEl>
                                          <p:spTgt spid="11267">
                                            <p:txEl>
                                              <p:pRg st="9" end="9"/>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1267">
                                            <p:txEl>
                                              <p:pRg st="10" end="10"/>
                                            </p:txEl>
                                          </p:spTgt>
                                        </p:tgtEl>
                                        <p:attrNameLst>
                                          <p:attrName>style.visibility</p:attrName>
                                        </p:attrNameLst>
                                      </p:cBhvr>
                                      <p:to>
                                        <p:strVal val="visible"/>
                                      </p:to>
                                    </p:set>
                                    <p:anim to="" calcmode="lin" valueType="num">
                                      <p:cBhvr>
                                        <p:cTn id="47" dur="1" fill="hold"/>
                                        <p:tgtEl>
                                          <p:spTgt spid="1126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nana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ctrTitle"/>
          </p:nvPr>
        </p:nvSpPr>
        <p:spPr>
          <a:xfrm>
            <a:off x="0" y="76200"/>
            <a:ext cx="9144000" cy="1470025"/>
          </a:xfrm>
        </p:spPr>
        <p:txBody>
          <a:bodyPr/>
          <a:lstStyle/>
          <a:p>
            <a:pPr eaLnBrk="1" hangingPunct="1"/>
            <a:r>
              <a:rPr lang="en-US" b="1" smtClean="0">
                <a:solidFill>
                  <a:schemeClr val="accent2"/>
                </a:solidFill>
                <a:latin typeface="Times New Roman" pitchFamily="18" charset="0"/>
              </a:rPr>
              <a:t>Goin’ Banana’s….</a:t>
            </a:r>
            <a:br>
              <a:rPr lang="en-US" b="1" smtClean="0">
                <a:solidFill>
                  <a:schemeClr val="accent2"/>
                </a:solidFill>
                <a:latin typeface="Times New Roman" pitchFamily="18" charset="0"/>
              </a:rPr>
            </a:br>
            <a:r>
              <a:rPr lang="en-US" b="1" smtClean="0">
                <a:solidFill>
                  <a:schemeClr val="accent2"/>
                </a:solidFill>
                <a:latin typeface="Times New Roman" pitchFamily="18" charset="0"/>
              </a:rPr>
              <a:t>From Ecuador to Canada</a:t>
            </a:r>
          </a:p>
        </p:txBody>
      </p:sp>
      <p:pic>
        <p:nvPicPr>
          <p:cNvPr id="12292" name="Picture 4" descr="Figure 2-9.jpg"/>
          <p:cNvPicPr>
            <a:picLocks noChangeAspect="1" noChangeArrowheads="1"/>
          </p:cNvPicPr>
          <p:nvPr/>
        </p:nvPicPr>
        <p:blipFill>
          <a:blip r:embed="rId3" cstate="print"/>
          <a:srcRect/>
          <a:stretch>
            <a:fillRect/>
          </a:stretch>
        </p:blipFill>
        <p:spPr bwMode="auto">
          <a:xfrm>
            <a:off x="2743200" y="1676400"/>
            <a:ext cx="3798888" cy="4876800"/>
          </a:xfrm>
          <a:prstGeom prst="rect">
            <a:avLst/>
          </a:prstGeom>
          <a:noFill/>
          <a:ln w="9525">
            <a:noFill/>
            <a:miter lim="800000"/>
            <a:headEnd/>
            <a:tailEnd/>
          </a:ln>
        </p:spPr>
      </p:pic>
      <p:sp>
        <p:nvSpPr>
          <p:cNvPr id="12293" name="Text Box 5"/>
          <p:cNvSpPr txBox="1">
            <a:spLocks noChangeArrowheads="1"/>
          </p:cNvSpPr>
          <p:nvPr/>
        </p:nvSpPr>
        <p:spPr bwMode="auto">
          <a:xfrm>
            <a:off x="381000" y="2971800"/>
            <a:ext cx="19812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2-9 and read the opening two paragraphs on page 50</a:t>
            </a:r>
          </a:p>
        </p:txBody>
      </p:sp>
      <p:sp>
        <p:nvSpPr>
          <p:cNvPr id="12294" name="Text Box 6"/>
          <p:cNvSpPr txBox="1">
            <a:spLocks noChangeArrowheads="1"/>
          </p:cNvSpPr>
          <p:nvPr/>
        </p:nvSpPr>
        <p:spPr bwMode="auto">
          <a:xfrm>
            <a:off x="6553200" y="4648200"/>
            <a:ext cx="24384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Why would bananas be a “source of controversy”?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3">
                                            <p:txEl>
                                              <p:pRg st="0" end="0"/>
                                            </p:txEl>
                                          </p:spTgt>
                                        </p:tgtEl>
                                        <p:attrNameLst>
                                          <p:attrName>style.visibility</p:attrName>
                                        </p:attrNameLst>
                                      </p:cBhvr>
                                      <p:to>
                                        <p:strVal val="visible"/>
                                      </p:to>
                                    </p:set>
                                    <p:anim to="" calcmode="lin" valueType="num">
                                      <p:cBhvr>
                                        <p:cTn id="10" dur="1" fill="hold"/>
                                        <p:tgtEl>
                                          <p:spTgt spid="12293">
                                            <p:txEl>
                                              <p:pRg st="0" end="0"/>
                                            </p:txEl>
                                          </p:spTgt>
                                        </p:tgtEl>
                                        <p:attrNameLst>
                                          <p:attrName/>
                                        </p:attrNameLst>
                                      </p:cBhvr>
                                    </p:anim>
                                  </p:childTnLst>
                                </p:cTn>
                              </p:par>
                              <p:par>
                                <p:cTn id="11" presetID="9"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dissolve">
                                      <p:cBhvr>
                                        <p:cTn id="13" dur="2000"/>
                                        <p:tgtEl>
                                          <p:spTgt spid="12292"/>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4">
                                            <p:txEl>
                                              <p:pRg st="0" end="0"/>
                                            </p:txEl>
                                          </p:spTgt>
                                        </p:tgtEl>
                                        <p:attrNameLst>
                                          <p:attrName>style.visibility</p:attrName>
                                        </p:attrNameLst>
                                      </p:cBhvr>
                                      <p:to>
                                        <p:strVal val="visible"/>
                                      </p:to>
                                    </p:set>
                                    <p:anim to="" calcmode="lin" valueType="num">
                                      <p:cBhvr>
                                        <p:cTn id="18" dur="1" fill="hold"/>
                                        <p:tgtEl>
                                          <p:spTgt spid="1229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397</TotalTime>
  <Words>1483</Words>
  <Application>Microsoft Office PowerPoint</Application>
  <PresentationFormat>On-screen Show (4:3)</PresentationFormat>
  <Paragraphs>208</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SimSun</vt:lpstr>
      <vt:lpstr>Default Design</vt:lpstr>
      <vt:lpstr>Slide 1</vt:lpstr>
      <vt:lpstr>Slide 2</vt:lpstr>
      <vt:lpstr>Where is your food from?</vt:lpstr>
      <vt:lpstr>Slide 4</vt:lpstr>
      <vt:lpstr>Globalizing Forces</vt:lpstr>
      <vt:lpstr>Think About Your Challenge</vt:lpstr>
      <vt:lpstr>And Finally…</vt:lpstr>
      <vt:lpstr>Slide 8</vt:lpstr>
      <vt:lpstr>Goin’ Banana’s…. From Ecuador to Canada</vt:lpstr>
      <vt:lpstr>Slide 10</vt:lpstr>
      <vt:lpstr>Ecuador &amp; the Banana Trade</vt:lpstr>
      <vt:lpstr>The Slippery Summary</vt:lpstr>
      <vt:lpstr>The Price of Banana’s</vt:lpstr>
      <vt:lpstr>Think About Your Challenge</vt:lpstr>
      <vt:lpstr>And Finally…</vt:lpstr>
      <vt:lpstr>Slide 16</vt:lpstr>
      <vt:lpstr>Ethiopian Idol</vt:lpstr>
      <vt:lpstr>How Do Forces of Globalization Challenge Our Identity?</vt:lpstr>
      <vt:lpstr>Read:  ‘Creation of a Nation: The Métis People’ (Page 58)  Review the activity at the bottom of page 58</vt:lpstr>
      <vt:lpstr>Our Spoken Language</vt:lpstr>
      <vt:lpstr>Think About Your Challenge</vt:lpstr>
      <vt:lpstr>And Finally…</vt:lpstr>
      <vt:lpstr>Slide 23</vt:lpstr>
      <vt:lpstr>Slide 24</vt:lpstr>
      <vt:lpstr>Slide 25</vt:lpstr>
      <vt:lpstr>Métis Organization Websites</vt:lpstr>
      <vt:lpstr>Cultural Revitalization for the Métis</vt:lpstr>
      <vt:lpstr>Cultural Revitalization in Bolivia</vt:lpstr>
      <vt:lpstr>And Finally…</vt:lpstr>
      <vt:lpstr>When is the last time you looked at...</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17</cp:revision>
  <dcterms:created xsi:type="dcterms:W3CDTF">2009-02-12T20:26:16Z</dcterms:created>
  <dcterms:modified xsi:type="dcterms:W3CDTF">2010-09-08T21:37:36Z</dcterms:modified>
</cp:coreProperties>
</file>