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9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300" r:id="rId21"/>
    <p:sldId id="301" r:id="rId22"/>
    <p:sldId id="281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302" r:id="rId32"/>
    <p:sldId id="303" r:id="rId33"/>
    <p:sldId id="296" r:id="rId34"/>
    <p:sldId id="29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17A2-F399-4C32-8A04-4927ADA22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C54F-F795-4DB3-907C-A1203AFC6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96F8-CB5A-4DA6-A223-71CDCD3A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160B-6BD1-4347-8E5C-03B997EE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AAB5-7FB3-4855-BF0A-535FF98FC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246BD-0E3B-4E95-A433-ECAF333AB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6E75-796D-49FD-9FF8-11118CE7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4C293-5326-48DA-8198-E73320326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14C37-8148-41A4-BD08-52A291509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F323-7A1E-456F-9CC7-F29F75E62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2754-3354-45C0-A609-3E9538CD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7DB8105-366B-4462-B0E0-53EAA887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aljazeera.net/NR/exeres/55ABE840-AC30-41D2-BDC9-06BBE2A36665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LZz5YQr-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The%20first%20JFK%20assassination%20bulletin_1.wmv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Dragon%20Ball%20Z%20-%20Music%20Video_1.wmv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www.youtube.com/watch?v=qmZTqEOOok8" TargetMode="Externa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hyperlink" Target="http://www.youtube.com/watch?v=krCMzriDjx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K-Pop%20-%20Keu%20Rim%20Ja%20(Shadow)_1.wmv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FedEx%20Pigeon%20Superbowl%20Commercial.wmv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Ycvf9E2cj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OLPC%20-%20One%20Laptop%20per%20Child%20-%20Videos_WMV%20V9.wmv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igure 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1447800"/>
            <a:ext cx="46307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1752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the caption on page 66 and the first half of page 67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Globalization…A Cartoon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Technology at Work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Read pages 70 – 71 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“Technology at Work: 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The Aboriginal Peoples Television Network”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Complete the </a:t>
            </a:r>
            <a:r>
              <a:rPr lang="en-US" b="1" i="1" smtClean="0">
                <a:latin typeface="Times New Roman" pitchFamily="18" charset="0"/>
              </a:rPr>
              <a:t>Reflect and Respond</a:t>
            </a:r>
            <a:r>
              <a:rPr lang="en-US" b="1" smtClean="0">
                <a:latin typeface="Times New Roman" pitchFamily="18" charset="0"/>
              </a:rPr>
              <a:t> on page 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92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800" b="1" dirty="0">
                <a:solidFill>
                  <a:srgbClr val="FF3300"/>
                </a:solidFill>
                <a:latin typeface="Times New Roman" pitchFamily="18" charset="0"/>
              </a:rPr>
              <a:t>Should Globalization Shape Identity?</a:t>
            </a:r>
            <a:endParaRPr lang="en-CA" altLang="zh-CN" sz="28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CA" altLang="zh-CN" sz="28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Starting Chapter Three, is there anything you can add to your notes for </a:t>
            </a:r>
          </a:p>
          <a:p>
            <a:pPr algn="ctr"/>
            <a:endParaRPr lang="en-CA" altLang="zh-CN" sz="2400" b="1" i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</a:rPr>
              <a:t>From </a:t>
            </a:r>
            <a:r>
              <a:rPr lang="en-US" sz="2400" b="1" i="1" smtClean="0">
                <a:latin typeface="Times New Roman" pitchFamily="18" charset="0"/>
              </a:rPr>
              <a:t>Chapter Two</a:t>
            </a:r>
            <a:r>
              <a:rPr lang="en-US" sz="2400" b="1" smtClean="0">
                <a:latin typeface="Times New Roman" pitchFamily="18" charset="0"/>
              </a:rPr>
              <a:t> We Read About Four of Following Five Terms….</a:t>
            </a:r>
            <a:br>
              <a:rPr lang="en-US" sz="2400" b="1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Write each of them down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8305800" cy="50292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1.  Media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(a way of communication that reaches or influences people widely)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2.  Media Concentration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(when a few large companies own all the media, including newspapers, etc)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3.  Media Convergence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(using electronic technology to combine media such as newspapers, radio, TV, etc.)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Example</a:t>
            </a: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  <a:r>
              <a:rPr lang="en-US" sz="1600" i="1" smtClean="0">
                <a:solidFill>
                  <a:srgbClr val="000066"/>
                </a:solidFill>
                <a:latin typeface="Times New Roman" pitchFamily="18" charset="0"/>
              </a:rPr>
              <a:t>iPhone</a:t>
            </a: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 which is currently the ultimate object of convergence. 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This is because it includes the phone, internet, radio and video.</a:t>
            </a:r>
            <a:r>
              <a:rPr lang="en-US" sz="1600" b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4.  Diversity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(differences)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5.  Media Cross Ownership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(has the same meaning as Media Convergence)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1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800" b="1" smtClean="0">
                <a:latin typeface="Times New Roman" pitchFamily="18" charset="0"/>
              </a:rPr>
              <a:t>What might they mean…?  Can you remember? Take your best guess!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sz="1800" b="1" smtClean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800" b="1" smtClean="0">
                <a:latin typeface="Times New Roman" pitchFamily="18" charset="0"/>
              </a:rPr>
              <a:t>Check the Glossary when you are done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74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74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Media Cross Ownership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message is the cartoonist making about             </a:t>
            </a:r>
            <a:r>
              <a:rPr lang="en-US" sz="2800" b="1" i="1" smtClean="0">
                <a:latin typeface="Times New Roman" pitchFamily="18" charset="0"/>
              </a:rPr>
              <a:t>Media Cross Ownership</a:t>
            </a:r>
            <a:r>
              <a:rPr lang="en-US" sz="2800" b="1" smtClean="0">
                <a:latin typeface="Times New Roman" pitchFamily="18" charset="0"/>
              </a:rPr>
              <a:t>?</a:t>
            </a:r>
          </a:p>
        </p:txBody>
      </p:sp>
      <p:pic>
        <p:nvPicPr>
          <p:cNvPr id="18437" name="Picture 5" descr="Figure 3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7912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is Diversity Influenced by the Media and Communication Technologies?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3962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When the police write a report about a crime, do they ask just one of the witnesses to write what they saw or do they ask as many as possible?  Why?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Read all of page 72 and the first half of page 73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When you are looking for information on </a:t>
            </a:r>
            <a:r>
              <a:rPr lang="en-US" sz="2400" b="1" i="1" smtClean="0">
                <a:latin typeface="Times New Roman" pitchFamily="18" charset="0"/>
              </a:rPr>
              <a:t>Current Events</a:t>
            </a:r>
            <a:r>
              <a:rPr lang="en-US" sz="2400" smtClean="0">
                <a:latin typeface="Times New Roman" pitchFamily="18" charset="0"/>
              </a:rPr>
              <a:t>, do you        (or should you) look at one source only or at a variety of different sources?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What different things may each source have to offer?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 A variety of points of view and perspectives!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Al-Jazeera in North America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Times New Roman" pitchFamily="18" charset="0"/>
              </a:rPr>
              <a:t>Read the rest of page 73, including </a:t>
            </a:r>
            <a:r>
              <a:rPr lang="en-US" sz="2400" i="1" smtClean="0">
                <a:latin typeface="Times New Roman" pitchFamily="18" charset="0"/>
              </a:rPr>
              <a:t>Voices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i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Times New Roman" pitchFamily="18" charset="0"/>
              </a:rPr>
              <a:t>Define </a:t>
            </a:r>
            <a:r>
              <a:rPr lang="en-US" sz="2400" b="1" i="1" smtClean="0">
                <a:latin typeface="Times New Roman" pitchFamily="18" charset="0"/>
              </a:rPr>
              <a:t>Propaganda</a:t>
            </a:r>
            <a:r>
              <a:rPr lang="en-US" sz="2400" smtClean="0">
                <a:latin typeface="Times New Roman" pitchFamily="18" charset="0"/>
              </a:rPr>
              <a:t> in your notebooks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Times New Roman" pitchFamily="18" charset="0"/>
              </a:rPr>
              <a:t>Think about your response to the question in the </a:t>
            </a:r>
            <a:r>
              <a:rPr lang="en-US" sz="2400" i="1" smtClean="0">
                <a:latin typeface="Times New Roman" pitchFamily="18" charset="0"/>
              </a:rPr>
              <a:t>Voices</a:t>
            </a:r>
            <a:r>
              <a:rPr lang="en-US" sz="2400" smtClean="0">
                <a:latin typeface="Times New Roman" pitchFamily="18" charset="0"/>
              </a:rPr>
              <a:t> section….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Times New Roman" pitchFamily="18" charset="0"/>
              </a:rPr>
              <a:t>What’s all the fuss about…?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Times New Roman" pitchFamily="18" charset="0"/>
              </a:rPr>
              <a:t>Is there anything about Al-Jazeera that the Americans/Canadians might view as </a:t>
            </a:r>
            <a:r>
              <a:rPr lang="en-US" sz="2400" b="1" i="1" smtClean="0">
                <a:latin typeface="Times New Roman" pitchFamily="18" charset="0"/>
              </a:rPr>
              <a:t>propaganda</a:t>
            </a:r>
            <a:r>
              <a:rPr lang="en-US" sz="2400" smtClean="0">
                <a:latin typeface="Times New Roman" pitchFamily="18" charset="0"/>
              </a:rPr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Al-Jazeera</a:t>
            </a: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159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Diversity and the Internet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</a:rPr>
              <a:t>Read the top of page 74 and all of page 75</a:t>
            </a:r>
            <a:endParaRPr lang="en-US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When was the last time you went to a website that wasn’t in English?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What was it and why did you go there?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9600" y="388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Techno-Isolation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3400" y="502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Does technology have an effect on Canadian cultural diversity?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92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800" b="1" dirty="0">
                <a:solidFill>
                  <a:srgbClr val="FF3300"/>
                </a:solidFill>
                <a:latin typeface="Times New Roman" pitchFamily="18" charset="0"/>
              </a:rPr>
              <a:t>Should Globalization Shape Identity?</a:t>
            </a:r>
            <a:endParaRPr lang="en-CA" altLang="zh-CN" sz="28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CA" altLang="zh-CN" sz="28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Continuing on with Chapter Three, is there anything you can add to your notes for </a:t>
            </a:r>
          </a:p>
          <a:p>
            <a:pPr algn="ctr"/>
            <a:endParaRPr lang="en-CA" altLang="zh-CN" sz="2400" b="1" i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does being able to receive messages from people around the world affect how you look at your culture?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lvl="2" algn="ctr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When you communicate with others around the world, do you feel any different about you and your culture…?</a:t>
            </a:r>
          </a:p>
          <a:p>
            <a:pPr lvl="2"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do global communications affect your appreciation of different cultures?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Is there anything you learn or admire from other cultures…?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Identity, the Media and Communication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http://www.worldphoto360.com/wp-content/uploads/2010/02/Vancouver-2010-olympics-log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52600" y="0"/>
            <a:ext cx="5715000" cy="6816914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What are some examples of recent worldwide media events?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Example: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latin typeface="Times New Roman" pitchFamily="18" charset="0"/>
              </a:rPr>
              <a:t>2010 Vancouver Olympics </a:t>
            </a:r>
            <a:r>
              <a:rPr lang="en-US" sz="3600" b="1" dirty="0" smtClean="0">
                <a:latin typeface="Times New Roman" pitchFamily="18" charset="0"/>
              </a:rPr>
              <a:t>– </a:t>
            </a:r>
            <a:r>
              <a:rPr lang="en-US" sz="3600" b="1" dirty="0" smtClean="0">
                <a:latin typeface="Times New Roman" pitchFamily="18" charset="0"/>
              </a:rPr>
              <a:t>February, </a:t>
            </a:r>
            <a:r>
              <a:rPr lang="en-US" sz="3600" b="1" dirty="0" smtClean="0">
                <a:latin typeface="Times New Roman" pitchFamily="18" charset="0"/>
              </a:rPr>
              <a:t>2008</a:t>
            </a:r>
          </a:p>
          <a:p>
            <a:pPr eaLnBrk="1" hangingPunct="1">
              <a:lnSpc>
                <a:spcPct val="80000"/>
              </a:lnSpc>
            </a:pPr>
            <a:endParaRPr lang="en-US" sz="4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What technologies enabled people around the world to watch this event at the same time?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How would people find out about the event?  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What role would media play in promoting it?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Would people have watched this event on TV or the Internet?  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Why would you choose one over the other?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Did this event affect people’s identity?  If so, how?  If not, why not?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hlinkClick r:id="rId3"/>
              </a:rPr>
              <a:t>Olympics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6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n-larg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3300"/>
                </a:solidFill>
                <a:latin typeface="Times New Roman" pitchFamily="18" charset="0"/>
              </a:rPr>
              <a:t>How is Identity Affected by Media Coverage of World Events?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Media coverage hasn’t always been what it is today…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Like a blanket!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One of the first events to receive intense coverage in the U.S. was…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The Assassination of J.F. Kennedy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Read the top half of page </a:t>
            </a:r>
            <a:r>
              <a:rPr lang="en-US" b="1" dirty="0" smtClean="0">
                <a:latin typeface="Times New Roman" pitchFamily="18" charset="0"/>
              </a:rPr>
              <a:t>76</a:t>
            </a: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5" name="The first JFK assassination bulletin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5562600"/>
            <a:ext cx="965200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latin typeface="Times New Roman" pitchFamily="18" charset="0"/>
              </a:rPr>
              <a:t>The first JFK assassination bulletin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765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ure 3-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9.11.2001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26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Do you think that including this photograph in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 smtClean="0">
                <a:latin typeface="Times New Roman" pitchFamily="18" charset="0"/>
              </a:rPr>
              <a:t>Exploring Globalization</a:t>
            </a:r>
            <a:r>
              <a:rPr lang="en-US" sz="2800" b="1" smtClean="0">
                <a:latin typeface="Times New Roman" pitchFamily="18" charset="0"/>
              </a:rPr>
              <a:t> is appropriate?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the rest of page 76 and the top of page 77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is the coverage of September 11, 2001 different from the coverage of the Kennedy’s assassination?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the rest of page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3-1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Making Poverty History and Live 8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91440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Read all of page 80 and write out the </a:t>
            </a:r>
            <a:r>
              <a:rPr lang="en-US" b="1" i="1" smtClean="0">
                <a:latin typeface="Times New Roman" pitchFamily="18" charset="0"/>
              </a:rPr>
              <a:t>Activity</a:t>
            </a:r>
            <a:r>
              <a:rPr lang="en-US" b="1" smtClean="0">
                <a:latin typeface="Times New Roman" pitchFamily="18" charset="0"/>
              </a:rPr>
              <a:t> at the bottom of the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nn-lar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84238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Stories that are told…</a:t>
            </a:r>
            <a:b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and those that are not….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Read all of page 81, including “Voices”</a:t>
            </a:r>
          </a:p>
        </p:txBody>
      </p:sp>
      <p:pic>
        <p:nvPicPr>
          <p:cNvPr id="32773" name="Picture 5" descr="Figure 3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60198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3352800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and respond to the caption on page 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stockphoto_1014437_blood_drop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“If it Bleeds, it Leads”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This saying is often used to describe how news editors, both print and broadcast, choose stories to “lead” their coverage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Homework….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Find an example of this from headlines from newspapers or front pages from news outlet web sites…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Choose Only One and…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Bring it to class tomorrow!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nn-lar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92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800" b="1" dirty="0">
                <a:solidFill>
                  <a:srgbClr val="FF3300"/>
                </a:solidFill>
                <a:latin typeface="Times New Roman" pitchFamily="18" charset="0"/>
              </a:rPr>
              <a:t>Should Globalization Shape Identity?</a:t>
            </a:r>
            <a:endParaRPr lang="en-CA" altLang="zh-CN" sz="28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CA" altLang="zh-CN" sz="28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Continuing on with Chapter Three, is there anything you can add to your notes for </a:t>
            </a:r>
          </a:p>
          <a:p>
            <a:pPr algn="ctr"/>
            <a:endParaRPr lang="en-CA" altLang="zh-CN" sz="2400" b="1" i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nn-lar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0070201-AquaTeenHungerForc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Figure 3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038600" y="59436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Where did </a:t>
            </a:r>
            <a:r>
              <a:rPr lang="en-US" b="1" i="1">
                <a:latin typeface="Times New Roman" pitchFamily="18" charset="0"/>
              </a:rPr>
              <a:t>Sesame Street</a:t>
            </a:r>
            <a:r>
              <a:rPr lang="en-US" b="1">
                <a:latin typeface="Times New Roman" pitchFamily="18" charset="0"/>
              </a:rPr>
              <a:t> originate?                  Do you know of any Canadian connection?</a:t>
            </a:r>
          </a:p>
        </p:txBody>
      </p:sp>
      <p:pic>
        <p:nvPicPr>
          <p:cNvPr id="37893" name="Picture 5" descr="6120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3067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95800" y="1676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Who watched…?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62000" y="2971800"/>
            <a:ext cx="2667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Who was our favourite character?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Why do you think this show was so popular?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values did </a:t>
            </a:r>
            <a:r>
              <a:rPr lang="en-US" b="1" i="1">
                <a:latin typeface="Times New Roman" pitchFamily="18" charset="0"/>
              </a:rPr>
              <a:t>Sesame Street</a:t>
            </a:r>
            <a:r>
              <a:rPr lang="en-US" b="1">
                <a:latin typeface="Times New Roman" pitchFamily="18" charset="0"/>
              </a:rPr>
              <a:t> promote?        Were they effective?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0070201-AquaTeenHungerForc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Make a list of your following favourites: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Song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Recording Artist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Book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TV Show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Movie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Web Site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Next to each of these favourites, identify their origin as being from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Canada</a:t>
            </a:r>
            <a:r>
              <a:rPr lang="en-US" sz="2400" b="1">
                <a:latin typeface="Times New Roman" pitchFamily="18" charset="0"/>
              </a:rPr>
              <a:t>,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United States</a:t>
            </a:r>
            <a:r>
              <a:rPr lang="en-US" sz="2400" b="1">
                <a:latin typeface="Times New Roman" pitchFamily="18" charset="0"/>
              </a:rPr>
              <a:t> or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Other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Where are the majority of your examples from?</a:t>
            </a:r>
          </a:p>
        </p:txBody>
      </p:sp>
      <p:pic>
        <p:nvPicPr>
          <p:cNvPr id="38916" name="Picture 4" descr="american-flag-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53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791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</a:rPr>
              <a:t>What title would you give this?</a:t>
            </a:r>
          </a:p>
        </p:txBody>
      </p:sp>
      <p:pic>
        <p:nvPicPr>
          <p:cNvPr id="5124" name="Picture 4" descr="Figure 3-1.jp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5813" y="381000"/>
            <a:ext cx="4918075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ldGlo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74838"/>
            <a:ext cx="9144000" cy="39163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Does the domination (or control) of American media give a positive or negative role on the diversity around the world?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Read Pages 82-83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As the pages are being read, jot down at least five points that will help you respond to the question above….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When finished writing these notes, decide on an answer to the question above!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How Is Diversity Affected by the Dominance of American Media?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im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chemeClr val="accent2"/>
                </a:solidFill>
                <a:latin typeface="Times New Roman" pitchFamily="18" charset="0"/>
              </a:rPr>
              <a:t>Cultural Diversity Beyond the American Media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Anime and Manga</a:t>
            </a:r>
            <a:endParaRPr lang="en-US" smtClean="0">
              <a:latin typeface="Times New Roman" pitchFamily="18" charset="0"/>
            </a:endParaRPr>
          </a:p>
        </p:txBody>
      </p:sp>
      <p:pic>
        <p:nvPicPr>
          <p:cNvPr id="40965" name="Picture 5" descr="ani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0"/>
            <a:ext cx="34686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  <a:hlinkClick r:id="rId5"/>
              </a:rPr>
              <a:t>Anime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4478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705600" y="4572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Read Page 84</a:t>
            </a:r>
          </a:p>
        </p:txBody>
      </p:sp>
      <p:pic>
        <p:nvPicPr>
          <p:cNvPr id="9" name="Dragon Ball Z - Music Video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09600" y="2209800"/>
            <a:ext cx="16764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0963" grpId="0"/>
      <p:bldP spid="40964" grpId="0" build="p"/>
      <p:bldP spid="40966" grpId="0"/>
      <p:bldP spid="409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korea-fla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chemeClr val="accent2"/>
                </a:solidFill>
                <a:latin typeface="Times New Roman" pitchFamily="18" charset="0"/>
              </a:rPr>
              <a:t>Cultural Diversity Beyond the American Media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Korean Pop Culture</a:t>
            </a:r>
            <a:endParaRPr lang="en-US" b="1" smtClean="0">
              <a:latin typeface="Times New Roman" pitchFamily="18" charset="0"/>
            </a:endParaRPr>
          </a:p>
        </p:txBody>
      </p:sp>
      <p:pic>
        <p:nvPicPr>
          <p:cNvPr id="41989" name="Picture 5" descr="%5CBlog_Manage_Image%5C200603160027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" y="2971800"/>
            <a:ext cx="2476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200704190012_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3413" y="2743200"/>
            <a:ext cx="22113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clips_kpop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3750" y="1524000"/>
            <a:ext cx="2381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248400" y="220980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hlinkClick r:id="rId7"/>
              </a:rPr>
              <a:t>K-Pop - Keu Rim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hlinkClick r:id="rId7"/>
              </a:rPr>
              <a:t>Ja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914400" y="2057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Read the top half  of Page 85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Read and respond to </a:t>
            </a:r>
            <a:r>
              <a:rPr lang="en-US" b="1" i="1">
                <a:latin typeface="Times New Roman" pitchFamily="18" charset="0"/>
              </a:rPr>
              <a:t>Ideas</a:t>
            </a:r>
            <a:r>
              <a:rPr lang="en-US" b="1">
                <a:latin typeface="Times New Roman" pitchFamily="18" charset="0"/>
              </a:rPr>
              <a:t> on Page 84</a:t>
            </a:r>
          </a:p>
        </p:txBody>
      </p:sp>
      <p:pic>
        <p:nvPicPr>
          <p:cNvPr id="41995" name="Picture 11" descr="200701230029_725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352800"/>
            <a:ext cx="33528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-Pop - Keu Rim Ja (Shadow)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010400" y="1447800"/>
            <a:ext cx="101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1987" grpId="0"/>
      <p:bldP spid="41992" grpId="0"/>
      <p:bldP spid="41993" grpId="0"/>
      <p:bldP spid="419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ldGlo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92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800" b="1" dirty="0">
                <a:solidFill>
                  <a:srgbClr val="FF3300"/>
                </a:solidFill>
                <a:latin typeface="Times New Roman" pitchFamily="18" charset="0"/>
              </a:rPr>
              <a:t>Should Globalization Shape Identity?</a:t>
            </a:r>
            <a:endParaRPr lang="en-CA" altLang="zh-CN" sz="28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CA" altLang="zh-CN" sz="28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Finishing Chapter Three, is there anything you can add to your notes for </a:t>
            </a:r>
          </a:p>
          <a:p>
            <a:pPr algn="ctr"/>
            <a:endParaRPr lang="en-CA" altLang="zh-CN" sz="2400" b="1" i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ldGlo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0B2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</a:rPr>
              <a:t>List all the ways people use communication technology…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1"/>
            <a:ext cx="8229600" cy="3581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Cell phones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E-mail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Text messaging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Instant Messaging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Land-line Phones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More?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934200" y="63246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  <a:hlinkClick r:id="rId4"/>
              </a:rPr>
              <a:t>Carrier Pigeons</a:t>
            </a:r>
            <a:endParaRPr lang="en-US" sz="1200" b="1" dirty="0">
              <a:latin typeface="Times New Roman" pitchFamily="18" charset="0"/>
            </a:endParaRPr>
          </a:p>
        </p:txBody>
      </p:sp>
      <p:pic>
        <p:nvPicPr>
          <p:cNvPr id="6" name="FedEx Pigeon Superbowl Commerci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15200" y="5715000"/>
            <a:ext cx="914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6147" grpId="0"/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Communication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Individually, read ALL of page 68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(including ‘Voices’ &amp; ‘FYI’)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Using blank paper, write out all the ways you communicate using various forms of technology.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Include ‘who’ you are communicating with while using this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Communication List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many of the communications methods that we discussed earlier appeared on your page?</a:t>
            </a:r>
          </a:p>
          <a:p>
            <a:pPr algn="ctr" eaLnBrk="1" hangingPunct="1">
              <a:buFontTx/>
              <a:buNone/>
            </a:pPr>
            <a:endParaRPr lang="en-US" sz="9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Is there anyone who you keep in touch primarily through electronic media?  By non-electronic media?</a:t>
            </a:r>
          </a:p>
          <a:p>
            <a:pPr algn="ctr" eaLnBrk="1" hangingPunct="1">
              <a:buFontTx/>
              <a:buNone/>
            </a:pPr>
            <a:endParaRPr lang="en-US" sz="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Do you communicate with people or organizations in countries outside of Canada?</a:t>
            </a:r>
          </a:p>
          <a:p>
            <a:pPr algn="ctr" eaLnBrk="1" hangingPunct="1">
              <a:buFontTx/>
              <a:buNone/>
            </a:pPr>
            <a:endParaRPr lang="en-US" sz="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Which of the communications help you experience the world as a </a:t>
            </a:r>
            <a:r>
              <a:rPr lang="en-US" sz="2800" b="1" i="1" smtClean="0">
                <a:latin typeface="Times New Roman" pitchFamily="18" charset="0"/>
              </a:rPr>
              <a:t>global village</a:t>
            </a:r>
            <a:r>
              <a:rPr lang="en-US" sz="2800" b="1" smtClean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The Digital Divide….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Read all of page 69, including </a:t>
            </a:r>
            <a:r>
              <a:rPr lang="en-US" sz="2400" b="1" i="1" smtClean="0">
                <a:latin typeface="Times New Roman" pitchFamily="18" charset="0"/>
              </a:rPr>
              <a:t>One Laptop Per Child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Write out a definition for ‘</a:t>
            </a:r>
            <a:r>
              <a:rPr lang="en-US" sz="2400" b="1" smtClean="0">
                <a:latin typeface="Times New Roman" pitchFamily="18" charset="0"/>
              </a:rPr>
              <a:t>Digital Divide</a:t>
            </a:r>
            <a:r>
              <a:rPr lang="en-US" sz="2400" smtClean="0">
                <a:latin typeface="Times New Roman" pitchFamily="18" charset="0"/>
              </a:rPr>
              <a:t>’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With a partner, complete three responses for each of these two questions: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b="1" smtClean="0">
                <a:solidFill>
                  <a:srgbClr val="666699"/>
                </a:solidFill>
                <a:latin typeface="Times New Roman" pitchFamily="18" charset="0"/>
              </a:rPr>
              <a:t>How are communication technologies widening the digital divide?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b="1" smtClean="0">
                <a:solidFill>
                  <a:srgbClr val="666699"/>
                </a:solidFill>
                <a:latin typeface="Times New Roman" pitchFamily="18" charset="0"/>
              </a:rPr>
              <a:t>How has communication technologies narrowing the digital divide?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200" b="1" smtClean="0">
              <a:solidFill>
                <a:srgbClr val="666699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Example of </a:t>
            </a:r>
            <a:r>
              <a:rPr lang="en-US" sz="2400" b="1" i="1" smtClean="0">
                <a:latin typeface="Times New Roman" pitchFamily="18" charset="0"/>
              </a:rPr>
              <a:t>Widening</a:t>
            </a:r>
            <a:r>
              <a:rPr lang="en-US" sz="2400" smtClean="0">
                <a:latin typeface="Times New Roman" pitchFamily="18" charset="0"/>
              </a:rPr>
              <a:t> may include: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New software demands up-to-date computers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Latest cell-phones and computers are expensive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New technology is making older technology ‘useless’</a:t>
            </a:r>
          </a:p>
          <a:p>
            <a:pPr marL="609600" indent="-609600" algn="ctr" eaLnBrk="1" hangingPunct="1">
              <a:lnSpc>
                <a:spcPct val="80000"/>
              </a:lnSpc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Example of </a:t>
            </a:r>
            <a:r>
              <a:rPr lang="en-US" sz="2400" b="1" i="1" smtClean="0">
                <a:latin typeface="Times New Roman" pitchFamily="18" charset="0"/>
              </a:rPr>
              <a:t>Narrowing</a:t>
            </a:r>
            <a:r>
              <a:rPr lang="en-US" sz="2400" smtClean="0">
                <a:latin typeface="Times New Roman" pitchFamily="18" charset="0"/>
              </a:rPr>
              <a:t> may include: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Cell-phones can be used in areas where there are no landlines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Free operating systems available for computers, etc.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Programs like </a:t>
            </a:r>
            <a:r>
              <a:rPr lang="en-US" sz="2400" b="1" i="1" smtClean="0">
                <a:solidFill>
                  <a:schemeClr val="accent2"/>
                </a:solidFill>
                <a:latin typeface="Times New Roman" pitchFamily="18" charset="0"/>
              </a:rPr>
              <a:t>One Laptop per Child</a:t>
            </a: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 offer computers at low cost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00B2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One Laptop Per Child</a:t>
            </a:r>
          </a:p>
        </p:txBody>
      </p:sp>
      <p:pic>
        <p:nvPicPr>
          <p:cNvPr id="15366" name="OLPC - One Laptop per Child - Videos_WMV V9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4114800"/>
            <a:ext cx="2057400" cy="1543050"/>
          </a:xfrm>
        </p:spPr>
      </p:pic>
      <p:sp>
        <p:nvSpPr>
          <p:cNvPr id="5" name="TextBox 4"/>
          <p:cNvSpPr txBox="1"/>
          <p:nvPr/>
        </p:nvSpPr>
        <p:spPr>
          <a:xfrm>
            <a:off x="6324600" y="5715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OLPC – 60 Minutes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13:00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video>
          </p:childTnLst>
        </p:cTn>
      </p:par>
    </p:tnLst>
    <p:bldLst>
      <p:bldP spid="1536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Internet Usage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Read over the </a:t>
            </a:r>
            <a:r>
              <a:rPr lang="en-US" sz="2400" b="1" i="1" smtClean="0">
                <a:latin typeface="Times New Roman" pitchFamily="18" charset="0"/>
              </a:rPr>
              <a:t>Activity</a:t>
            </a:r>
            <a:r>
              <a:rPr lang="en-US" sz="2400" b="1" smtClean="0">
                <a:latin typeface="Times New Roman" pitchFamily="18" charset="0"/>
              </a:rPr>
              <a:t> on page 69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With your partner, make a list of both the positive and negative effects of using the Internet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latin typeface="Times New Roman" pitchFamily="18" charset="0"/>
              </a:rPr>
              <a:t>Positive</a:t>
            </a:r>
            <a:r>
              <a:rPr lang="en-US" sz="2400" b="1" smtClean="0">
                <a:latin typeface="Times New Roman" pitchFamily="18" charset="0"/>
              </a:rPr>
              <a:t> Effects on Internet Use on Identity…?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latin typeface="Times New Roman" pitchFamily="18" charset="0"/>
              </a:rPr>
              <a:t>Negative</a:t>
            </a:r>
            <a:r>
              <a:rPr lang="en-US" sz="2400" b="1" smtClean="0">
                <a:latin typeface="Times New Roman" pitchFamily="18" charset="0"/>
              </a:rPr>
              <a:t> Effects on Internet Use on Identity…?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Example…</a:t>
            </a:r>
          </a:p>
          <a:p>
            <a:pPr algn="ctr" eaLnBrk="1" hangingPunct="1">
              <a:lnSpc>
                <a:spcPct val="8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Low Internet Use…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Isolates people from the rest of the world, however…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It may also protect people from becoming homogenized      (becoming one) into a single global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1684</Words>
  <Application>Microsoft Office PowerPoint</Application>
  <PresentationFormat>On-screen Show (4:3)</PresentationFormat>
  <Paragraphs>280</Paragraphs>
  <Slides>34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SimSun</vt:lpstr>
      <vt:lpstr>Default Design</vt:lpstr>
      <vt:lpstr>Slide 1</vt:lpstr>
      <vt:lpstr>Slide 2</vt:lpstr>
      <vt:lpstr>What title would you give this?</vt:lpstr>
      <vt:lpstr>List all the ways people use communication technology…</vt:lpstr>
      <vt:lpstr>Communication</vt:lpstr>
      <vt:lpstr>Communication List</vt:lpstr>
      <vt:lpstr>The Digital Divide….</vt:lpstr>
      <vt:lpstr>One Laptop Per Child</vt:lpstr>
      <vt:lpstr>Internet Usage</vt:lpstr>
      <vt:lpstr>Technology at Work</vt:lpstr>
      <vt:lpstr>Slide 11</vt:lpstr>
      <vt:lpstr>Slide 12</vt:lpstr>
      <vt:lpstr>From Chapter Two We Read About Four of Following Five Terms….  Write each of them down</vt:lpstr>
      <vt:lpstr>Media Cross Ownership</vt:lpstr>
      <vt:lpstr>How is Diversity Influenced by the Media and Communication Technologies?</vt:lpstr>
      <vt:lpstr>Al-Jazeera in North America</vt:lpstr>
      <vt:lpstr>Diversity and the Internet</vt:lpstr>
      <vt:lpstr>Slide 18</vt:lpstr>
      <vt:lpstr>Slide 19</vt:lpstr>
      <vt:lpstr>What are some examples of recent worldwide media events?</vt:lpstr>
      <vt:lpstr>How is Identity Affected by Media Coverage of World Events?</vt:lpstr>
      <vt:lpstr>9.11.2001</vt:lpstr>
      <vt:lpstr>Making Poverty History and Live 8</vt:lpstr>
      <vt:lpstr>Stories that are told… and those that are not….</vt:lpstr>
      <vt:lpstr>“If it Bleeds, it Leads”</vt:lpstr>
      <vt:lpstr>Slide 26</vt:lpstr>
      <vt:lpstr>Slide 27</vt:lpstr>
      <vt:lpstr>Slide 28</vt:lpstr>
      <vt:lpstr>Slide 29</vt:lpstr>
      <vt:lpstr>Slide 30</vt:lpstr>
      <vt:lpstr>Cultural Diversity Beyond the American Media</vt:lpstr>
      <vt:lpstr>Cultural Diversity Beyond the American Media</vt:lpstr>
      <vt:lpstr>Slide 33</vt:lpstr>
      <vt:lpstr>Slide 34</vt:lpstr>
    </vt:vector>
  </TitlesOfParts>
  <Company>Elk Island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EIPS</dc:creator>
  <cp:lastModifiedBy>brendan edwards</cp:lastModifiedBy>
  <cp:revision>45</cp:revision>
  <dcterms:created xsi:type="dcterms:W3CDTF">2009-02-23T18:40:33Z</dcterms:created>
  <dcterms:modified xsi:type="dcterms:W3CDTF">2010-09-13T23:16:55Z</dcterms:modified>
</cp:coreProperties>
</file>