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9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0" r:id="rId14"/>
    <p:sldId id="269" r:id="rId15"/>
    <p:sldId id="272" r:id="rId16"/>
    <p:sldId id="273" r:id="rId17"/>
    <p:sldId id="274" r:id="rId18"/>
    <p:sldId id="275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5889F3-8E14-4F3D-A081-733F5E7E0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87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E9032-5C13-47CF-A638-02D3FF258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FC695-5F60-4067-8667-E95592411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FF13B-7496-4D91-8BBD-F2FC333EE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3CEC1-EBEC-4184-AF40-D31C02345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6008C-2205-4E04-BCD8-0D28A456D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64B63-A369-460A-9593-038BD8262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23D57-58E3-48E2-AA26-6D7913FD4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F32FD-17C6-48D5-83F0-A467EAA3D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BBEE4-995F-494E-8F61-6DA646F7E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C08F2-A6BB-4B92-B906-37293EED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1B6B9-BA21-4E20-9064-7795BD5E1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FB2C25-74BF-47B9-88C4-4358D62B4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\\fhs-ms\MSDATA\Staff\Brendan%20Edwards\Social\Social%2020-2\Related%20Issue%20%233\Chapter%209\Right%20to%20Play%20%20War%20(Longer%20Version).wmv" TargetMode="External"/><Relationship Id="rId1" Type="http://schemas.microsoft.com/office/2007/relationships/media" Target="file:///\\fhs-ms\MSDATA\Staff\Brendan%20Edwards\Social\Social%2020-2\Related%20Issue%20%233\Chapter%209\Right%20to%20Play%20%20War%20(Longer%20Version).wmv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flag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1828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International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-152400" y="2743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What does the above word mean?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35814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 of some ways you have seen this word used or give some examples of the word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envna_water_040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60338"/>
            <a:ext cx="91440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Choice #1</a:t>
            </a:r>
          </a:p>
          <a:p>
            <a:pPr algn="ctr"/>
            <a:r>
              <a:rPr lang="en-US" b="1">
                <a:latin typeface="Times New Roman" pitchFamily="18" charset="0"/>
              </a:rPr>
              <a:t>They could choose to ignore the issue and focus on keeping themselves safe</a:t>
            </a:r>
          </a:p>
          <a:p>
            <a:pPr algn="ctr"/>
            <a:r>
              <a:rPr lang="en-US" b="1">
                <a:latin typeface="Times New Roman" pitchFamily="18" charset="0"/>
              </a:rPr>
              <a:t>If the water supply is contaminated, for example, they might choose to drink only bottled water</a:t>
            </a:r>
          </a:p>
          <a:p>
            <a:pPr algn="ctr"/>
            <a:endParaRPr lang="en-US" b="1">
              <a:latin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</a:rPr>
              <a:t>This would be working in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Isolation</a:t>
            </a:r>
          </a:p>
          <a:p>
            <a:pPr algn="ctr"/>
            <a:endParaRPr lang="en-US" b="1">
              <a:latin typeface="Times New Roman" pitchFamily="18" charset="0"/>
            </a:endParaRPr>
          </a:p>
          <a:p>
            <a:pPr algn="ctr"/>
            <a:endParaRPr lang="en-US" b="1">
              <a:latin typeface="Times New Roman" pitchFamily="18" charset="0"/>
            </a:endParaRP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Choice #2</a:t>
            </a:r>
          </a:p>
          <a:p>
            <a:pPr algn="ctr"/>
            <a:r>
              <a:rPr lang="en-US" b="1">
                <a:latin typeface="Times New Roman" pitchFamily="18" charset="0"/>
              </a:rPr>
              <a:t>They could try to do something about the problem on their own. </a:t>
            </a:r>
          </a:p>
          <a:p>
            <a:pPr algn="ctr"/>
            <a:r>
              <a:rPr lang="en-US" b="1">
                <a:latin typeface="Times New Roman" pitchFamily="18" charset="0"/>
              </a:rPr>
              <a:t>They might, for example, write a letter to the mayor of the community</a:t>
            </a:r>
          </a:p>
          <a:p>
            <a:pPr algn="ctr"/>
            <a:endParaRPr lang="en-US" b="1">
              <a:latin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</a:rPr>
              <a:t>This would be working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Unilaterally</a:t>
            </a:r>
          </a:p>
          <a:p>
            <a:pPr algn="ctr"/>
            <a:endParaRPr lang="en-US" b="1">
              <a:latin typeface="Times New Roman" pitchFamily="18" charset="0"/>
            </a:endParaRPr>
          </a:p>
          <a:p>
            <a:pPr algn="ctr"/>
            <a:endParaRPr lang="en-US" b="1">
              <a:latin typeface="Times New Roman" pitchFamily="18" charset="0"/>
            </a:endParaRP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Choice #3</a:t>
            </a:r>
          </a:p>
          <a:p>
            <a:pPr algn="ctr"/>
            <a:r>
              <a:rPr lang="en-US" b="1">
                <a:latin typeface="Times New Roman" pitchFamily="18" charset="0"/>
              </a:rPr>
              <a:t>They could speak to a friend or a family member and work with that person to come</a:t>
            </a:r>
          </a:p>
          <a:p>
            <a:pPr algn="ctr"/>
            <a:r>
              <a:rPr lang="en-US" b="1">
                <a:latin typeface="Times New Roman" pitchFamily="18" charset="0"/>
              </a:rPr>
              <a:t>up with a solution</a:t>
            </a:r>
          </a:p>
          <a:p>
            <a:pPr algn="ctr"/>
            <a:r>
              <a:rPr lang="en-US" b="1">
                <a:latin typeface="Times New Roman" pitchFamily="18" charset="0"/>
              </a:rPr>
              <a:t>They might, for example, research the effects of water pollution on</a:t>
            </a:r>
          </a:p>
          <a:p>
            <a:pPr algn="ctr"/>
            <a:r>
              <a:rPr lang="en-US" b="1">
                <a:latin typeface="Times New Roman" pitchFamily="18" charset="0"/>
              </a:rPr>
              <a:t>communities and try to avoid circumstances that would put them in danger</a:t>
            </a:r>
          </a:p>
          <a:p>
            <a:pPr algn="ctr"/>
            <a:endParaRPr lang="en-US" b="1">
              <a:latin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</a:rPr>
              <a:t>This would be working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Bilaterally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3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33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33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33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33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33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nvna_water_040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219200"/>
            <a:ext cx="91440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Choice #4</a:t>
            </a:r>
          </a:p>
          <a:p>
            <a:pPr algn="ctr"/>
            <a:r>
              <a:rPr lang="en-US" b="1" dirty="0">
                <a:latin typeface="Times New Roman" pitchFamily="18" charset="0"/>
              </a:rPr>
              <a:t>They could speak to members of the community and try to persuade them to work together to solve the problem</a:t>
            </a:r>
          </a:p>
          <a:p>
            <a:pPr algn="ctr"/>
            <a:r>
              <a:rPr lang="en-US" b="1" dirty="0">
                <a:latin typeface="Times New Roman" pitchFamily="18" charset="0"/>
              </a:rPr>
              <a:t>A large group of citizens could, for example, call a community meeting to voice their concerns about the water supply</a:t>
            </a:r>
          </a:p>
          <a:p>
            <a:pPr algn="ctr"/>
            <a:endParaRPr lang="en-US" b="1" dirty="0">
              <a:latin typeface="Times New Roman" pitchFamily="18" charset="0"/>
            </a:endParaRPr>
          </a:p>
          <a:p>
            <a:pPr algn="ctr"/>
            <a:r>
              <a:rPr lang="en-US" b="1" dirty="0">
                <a:latin typeface="Times New Roman" pitchFamily="18" charset="0"/>
              </a:rPr>
              <a:t> This would be working 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Multilaterally</a:t>
            </a:r>
          </a:p>
          <a:p>
            <a:pPr algn="ctr"/>
            <a:endParaRPr lang="en-US" b="1" dirty="0">
              <a:latin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Choice #5</a:t>
            </a:r>
          </a:p>
          <a:p>
            <a:pPr algn="ctr"/>
            <a:r>
              <a:rPr lang="en-US" b="1" dirty="0">
                <a:latin typeface="Times New Roman" pitchFamily="18" charset="0"/>
              </a:rPr>
              <a:t>They could establish an organization that would oversee the situation and give that organization the power to resolve the problem</a:t>
            </a:r>
          </a:p>
          <a:p>
            <a:pPr algn="ctr"/>
            <a:r>
              <a:rPr lang="en-US" b="1" dirty="0">
                <a:latin typeface="Times New Roman" pitchFamily="18" charset="0"/>
              </a:rPr>
              <a:t>They might, for example, work to strengthen community or provincial laws and to elect a committee to oversee the cleanliness of the water supply</a:t>
            </a:r>
          </a:p>
          <a:p>
            <a:pPr algn="ctr"/>
            <a:endParaRPr lang="en-US" b="1" dirty="0">
              <a:latin typeface="Times New Roman" pitchFamily="18" charset="0"/>
            </a:endParaRPr>
          </a:p>
          <a:p>
            <a:pPr algn="ctr"/>
            <a:r>
              <a:rPr lang="en-US" b="1" dirty="0">
                <a:latin typeface="Times New Roman" pitchFamily="18" charset="0"/>
              </a:rPr>
              <a:t>This would be working as a 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Supranational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Fig09-1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Review</a:t>
            </a:r>
          </a:p>
        </p:txBody>
      </p:sp>
      <p:pic>
        <p:nvPicPr>
          <p:cNvPr id="18437" name="Picture 5" descr="Fig09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280987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Fig09-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3125" y="914400"/>
            <a:ext cx="280987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Fig09-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657600"/>
            <a:ext cx="2733675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Fig09-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214688"/>
            <a:ext cx="26368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Fig09-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276600"/>
            <a:ext cx="244792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oolcanucks.ca/wp-content/uploads/2010/04/canadian_cash_2.jpg"/>
          <p:cNvPicPr>
            <a:picLocks noChangeAspect="1" noChangeArrowheads="1"/>
          </p:cNvPicPr>
          <p:nvPr/>
        </p:nvPicPr>
        <p:blipFill>
          <a:blip r:embed="rId2" cstate="print">
            <a:lum bright="55000" contrast="-7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Continue with your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list</a:t>
            </a:r>
            <a:r>
              <a:rPr lang="en-US" sz="2400" b="1">
                <a:latin typeface="Times New Roman" pitchFamily="18" charset="0"/>
                <a:cs typeface="Arial" charset="0"/>
              </a:rPr>
              <a:t> of terms from this chapter, which include… </a:t>
            </a:r>
          </a:p>
          <a:p>
            <a:pPr algn="ctr"/>
            <a:endParaRPr lang="en-US" sz="2400" b="1"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Any term/phrase/concept that would be considered important in helping you with your …</a:t>
            </a:r>
          </a:p>
          <a:p>
            <a:pPr algn="ctr"/>
            <a:endParaRPr lang="en-US" sz="2400" b="1"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Challenge</a:t>
            </a:r>
          </a:p>
          <a:p>
            <a:pPr algn="ctr"/>
            <a:endParaRPr lang="en-US" sz="2400" b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G_2008-76303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0" y="152400"/>
            <a:ext cx="9144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Are Some Understandings Of Internationalism?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568450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>
                <a:latin typeface="Times New Roman" pitchFamily="18" charset="0"/>
                <a:cs typeface="Times New Roman" pitchFamily="18" charset="0"/>
              </a:rPr>
              <a:t>Read the first two paragraphs on page 214</a:t>
            </a:r>
          </a:p>
          <a:p>
            <a:pPr algn="ctr"/>
            <a:endParaRPr lang="en-CA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>
                <a:latin typeface="Times New Roman" pitchFamily="18" charset="0"/>
                <a:cs typeface="Times New Roman" pitchFamily="18" charset="0"/>
              </a:rPr>
              <a:t>Close your book and write out your own definition of </a:t>
            </a:r>
          </a:p>
          <a:p>
            <a:pPr algn="ctr"/>
            <a:r>
              <a:rPr lang="en-CA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Internationalism</a:t>
            </a:r>
          </a:p>
          <a:p>
            <a:pPr algn="ctr"/>
            <a:endParaRPr lang="en-CA" sz="8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sz="20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Why do you think or believe it is important to embrace internationalism?</a:t>
            </a:r>
          </a:p>
          <a:p>
            <a:pPr algn="ctr"/>
            <a:endParaRPr lang="en-CA" sz="8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As you read the following three sections on pages 215-216, make point-form notes about: </a:t>
            </a: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 i="1">
                <a:latin typeface="Times New Roman" pitchFamily="18" charset="0"/>
                <a:cs typeface="Times New Roman" pitchFamily="18" charset="0"/>
              </a:rPr>
              <a:t>How these three organizations take an internationalist approach to world issues</a:t>
            </a:r>
            <a:r>
              <a:rPr lang="en-CA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World Health Organization</a:t>
            </a:r>
          </a:p>
          <a:p>
            <a:pPr algn="ctr"/>
            <a:endParaRPr lang="en-CA" sz="2000" b="1" i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Right to Play</a:t>
            </a:r>
          </a:p>
          <a:p>
            <a:pPr algn="ctr"/>
            <a:endParaRPr lang="en-CA" sz="2000" b="1" i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Arctic Council</a:t>
            </a:r>
          </a:p>
        </p:txBody>
      </p:sp>
      <p:pic>
        <p:nvPicPr>
          <p:cNvPr id="5" name="Right to Play  War (Longer Version)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362200" y="5715000"/>
            <a:ext cx="6096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oolcanucks.ca/wp-content/uploads/2010/04/canadian_cash_2.jpg"/>
          <p:cNvPicPr>
            <a:picLocks noChangeAspect="1" noChangeArrowheads="1"/>
          </p:cNvPicPr>
          <p:nvPr/>
        </p:nvPicPr>
        <p:blipFill>
          <a:blip r:embed="rId2" cstate="print">
            <a:lum bright="55000" contrast="-7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Continue with your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list</a:t>
            </a:r>
            <a:r>
              <a:rPr lang="en-US" sz="2400" b="1">
                <a:latin typeface="Times New Roman" pitchFamily="18" charset="0"/>
                <a:cs typeface="Arial" charset="0"/>
              </a:rPr>
              <a:t> of terms from this chapter, which include… </a:t>
            </a:r>
          </a:p>
          <a:p>
            <a:pPr algn="ctr"/>
            <a:endParaRPr lang="en-US" sz="2400" b="1"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Any term/phrase/concept that would be considered important in helping you with your …</a:t>
            </a:r>
          </a:p>
          <a:p>
            <a:pPr algn="ctr"/>
            <a:endParaRPr lang="en-US" sz="2400" b="1"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Challenge</a:t>
            </a:r>
          </a:p>
          <a:p>
            <a:pPr algn="ctr"/>
            <a:endParaRPr lang="en-US" sz="2400" b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Any suggestions as to what you should include?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sunami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0" y="152400"/>
            <a:ext cx="9144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Does Internationalism Benefit Nations And Nation-States?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524000"/>
            <a:ext cx="91440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Individually or with a partner, come up with an answer for each of the following questions:</a:t>
            </a:r>
          </a:p>
          <a:p>
            <a:pPr algn="ctr">
              <a:spcBef>
                <a:spcPct val="50000"/>
              </a:spcBef>
            </a:pPr>
            <a:endParaRPr lang="en-US" b="1">
              <a:latin typeface="Times New Roman" pitchFamily="18" charset="0"/>
            </a:endParaRPr>
          </a:p>
          <a:p>
            <a:pPr algn="ctr"/>
            <a:r>
              <a:rPr lang="en-US" sz="2200" b="1">
                <a:solidFill>
                  <a:schemeClr val="accent2"/>
                </a:solidFill>
                <a:latin typeface="Times New Roman" pitchFamily="18" charset="0"/>
              </a:rPr>
              <a:t>Define the term “internationalism”</a:t>
            </a:r>
          </a:p>
          <a:p>
            <a:pPr algn="ctr"/>
            <a:endParaRPr lang="en-US" sz="22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sz="2200" b="1">
                <a:solidFill>
                  <a:schemeClr val="accent2"/>
                </a:solidFill>
                <a:latin typeface="Times New Roman" pitchFamily="18" charset="0"/>
              </a:rPr>
              <a:t>How can internationalism benefit nations and nation-states?</a:t>
            </a:r>
          </a:p>
          <a:p>
            <a:pPr algn="ctr"/>
            <a:endParaRPr lang="en-US" sz="22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sz="2200" b="1">
                <a:solidFill>
                  <a:schemeClr val="accent2"/>
                </a:solidFill>
                <a:latin typeface="Times New Roman" pitchFamily="18" charset="0"/>
              </a:rPr>
              <a:t>Who should be responsible for eliminating world poverty?</a:t>
            </a:r>
          </a:p>
          <a:p>
            <a:pPr algn="ctr"/>
            <a:endParaRPr lang="en-US" sz="22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sz="2200" b="1">
                <a:solidFill>
                  <a:schemeClr val="accent2"/>
                </a:solidFill>
                <a:latin typeface="Times New Roman" pitchFamily="18" charset="0"/>
              </a:rPr>
              <a:t>Who should be responsible for ensuring that failed states become successful?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5562600"/>
            <a:ext cx="91440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 pages 218 - 219</a:t>
            </a:r>
          </a:p>
          <a:p>
            <a:pPr algn="ctr">
              <a:spcBef>
                <a:spcPct val="50000"/>
              </a:spcBef>
            </a:pPr>
            <a:endParaRPr lang="en-US" sz="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chemeClr val="accent2"/>
                </a:solidFill>
                <a:latin typeface="Times New Roman" pitchFamily="18" charset="0"/>
              </a:rPr>
              <a:t>Do the benefits of internationalism outweigh the disadvantages?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hapter_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6200" y="1371600"/>
            <a:ext cx="90678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Review the photographs in this chapter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Are any of them as powerful as the picture of Earth at the introduction?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Choose three which you think are the most powerful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Include an explanation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2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2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oolcanucks.ca/wp-content/uploads/2010/04/canadian_cash_2.jpg"/>
          <p:cNvPicPr>
            <a:picLocks noChangeAspect="1" noChangeArrowheads="1"/>
          </p:cNvPicPr>
          <p:nvPr/>
        </p:nvPicPr>
        <p:blipFill>
          <a:blip r:embed="rId2" cstate="print">
            <a:lum bright="55000" contrast="-7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Complete your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list</a:t>
            </a:r>
            <a:r>
              <a:rPr lang="en-US" sz="2400" b="1">
                <a:latin typeface="Times New Roman" pitchFamily="18" charset="0"/>
                <a:cs typeface="Arial" charset="0"/>
              </a:rPr>
              <a:t> of terms from this chapter, which include… </a:t>
            </a:r>
          </a:p>
          <a:p>
            <a:pPr algn="ctr"/>
            <a:endParaRPr lang="en-US" sz="2400" b="1"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Any term/phrase/concept that would be considered important in helping you with your …</a:t>
            </a:r>
          </a:p>
          <a:p>
            <a:pPr algn="ctr"/>
            <a:endParaRPr lang="en-US" sz="2400" b="1"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Challenge</a:t>
            </a:r>
          </a:p>
          <a:p>
            <a:pPr algn="ctr"/>
            <a:endParaRPr lang="en-US" sz="2400" b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lag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Should Internationalism Be Pursued?</a:t>
            </a:r>
            <a:br>
              <a:rPr lang="en-US" sz="3600" b="1">
                <a:solidFill>
                  <a:srgbClr val="FF3300"/>
                </a:solidFill>
                <a:latin typeface="Times New Roman" pitchFamily="18" charset="0"/>
              </a:rPr>
            </a:br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The Big Picture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2133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pages 196- 197</a:t>
            </a:r>
            <a:endParaRPr lang="en-US" sz="24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090863"/>
            <a:ext cx="9144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What is the main idea of the section titled “The Big Picture”?</a:t>
            </a:r>
          </a:p>
          <a:p>
            <a:pPr algn="ctr"/>
            <a:endParaRPr lang="en-US" sz="20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What are some factors that have encouraged people to become more connected?</a:t>
            </a:r>
          </a:p>
          <a:p>
            <a:pPr algn="ctr"/>
            <a:endParaRPr lang="en-US" sz="20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How are national and international interests connected?</a:t>
            </a:r>
          </a:p>
          <a:p>
            <a:pPr algn="ctr"/>
            <a:endParaRPr lang="en-US" sz="20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Why might people have different ideas about what internationalism means?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oolcanucks.ca/wp-content/uploads/2010/04/canadian_cash_2.jpg"/>
          <p:cNvPicPr>
            <a:picLocks noChangeAspect="1" noChangeArrowheads="1"/>
          </p:cNvPicPr>
          <p:nvPr/>
        </p:nvPicPr>
        <p:blipFill>
          <a:blip r:embed="rId2" cstate="print">
            <a:lum bright="55000" contrast="-7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752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Your Challenge: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</a:rPr>
              <a:t>Us vs. Them: Who Gets The Cash?</a:t>
            </a:r>
            <a:endParaRPr lang="en-US" sz="3200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95400" y="19050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Review Challenge #</a:t>
            </a:r>
            <a:r>
              <a:rPr lang="en-US" sz="2400" b="1" dirty="0" smtClean="0">
                <a:latin typeface="Times New Roman" pitchFamily="18" charset="0"/>
              </a:rPr>
              <a:t>3 Handout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</a:rPr>
              <a:t>Should Internationalism Be Pursued?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lag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Fig9-01_p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2672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5105400"/>
            <a:ext cx="449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Read the caption to Figure 9-1 on page 200</a:t>
            </a: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might people have reacted when they first saw this photograph?</a:t>
            </a: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Nations, Nation-States, and Internationalism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38675" y="2057400"/>
            <a:ext cx="4429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Find a partner, read page 201 and work through the questions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and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Review the </a:t>
            </a:r>
            <a:r>
              <a:rPr lang="en-US" b="1" i="1">
                <a:latin typeface="Times New Roman" pitchFamily="18" charset="0"/>
              </a:rPr>
              <a:t>Key Terms </a:t>
            </a:r>
            <a:r>
              <a:rPr lang="en-US" b="1">
                <a:latin typeface="Times New Roman" pitchFamily="18" charset="0"/>
              </a:rPr>
              <a:t>by writing out a guess of what you think each of them means</a:t>
            </a:r>
            <a:endParaRPr lang="en-US" b="1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laques_militar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0" y="138113"/>
            <a:ext cx="9144000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Motives Nations And Nation-States To Become Involved In International Affairs?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5684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>
                <a:latin typeface="Times New Roman" pitchFamily="18" charset="0"/>
                <a:cs typeface="Times New Roman" pitchFamily="18" charset="0"/>
              </a:rPr>
              <a:t>Read page 202</a:t>
            </a:r>
            <a:endParaRPr lang="en-CA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953000" y="3810000"/>
            <a:ext cx="358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600" b="1">
                <a:latin typeface="Times New Roman" pitchFamily="18" charset="0"/>
                <a:cs typeface="Times New Roman" pitchFamily="18" charset="0"/>
              </a:rPr>
              <a:t>What are some motives for becoming an emergency worker?</a:t>
            </a:r>
            <a:endParaRPr lang="en-CA" sz="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7" descr="Fig09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39147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umanitarian_aid_OCPA-2005-10-28-09051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</a:rPr>
              <a:t>Needs and Motives of Successful           Nation-States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95800" y="1447800"/>
            <a:ext cx="44291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Read the opening half of page 203</a:t>
            </a:r>
          </a:p>
          <a:p>
            <a:pPr algn="ctr"/>
            <a:endParaRPr lang="en-US" b="1">
              <a:latin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</a:rPr>
              <a:t>Each of you will be randomly numbered off from 1-4.                                                  Each of you will read the corresponding section in your textbook and fill in the corresponding section of the handout:</a:t>
            </a:r>
          </a:p>
          <a:p>
            <a:pPr algn="ctr"/>
            <a:endParaRPr lang="en-US" b="1">
              <a:latin typeface="Times New Roman" pitchFamily="18" charset="0"/>
            </a:endParaRPr>
          </a:p>
          <a:p>
            <a:pPr algn="ctr"/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Nation-States and Involvement in International Affairs</a:t>
            </a:r>
          </a:p>
          <a:p>
            <a:pPr algn="ctr"/>
            <a:endParaRPr lang="en-US" sz="8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Review all of figures and read all of their captions</a:t>
            </a:r>
            <a:r>
              <a:rPr lang="en-US" b="1"/>
              <a:t> </a:t>
            </a:r>
          </a:p>
          <a:p>
            <a:pPr algn="ctr">
              <a:spcBef>
                <a:spcPct val="50000"/>
              </a:spcBef>
            </a:pPr>
            <a:endParaRPr lang="en-US" sz="800" b="1"/>
          </a:p>
          <a:p>
            <a:pPr algn="ctr"/>
            <a:r>
              <a:rPr lang="en-US" b="1">
                <a:latin typeface="Times New Roman" pitchFamily="18" charset="0"/>
              </a:rPr>
              <a:t>As we review this as a class, complete the remaining aspects of the chart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63087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Can any nation-state truly meet all the needs and wants of all its citizens?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447800"/>
            <a:ext cx="41814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81000" y="2117725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Times New Roman" pitchFamily="18" charset="0"/>
              </a:rPr>
              <a:t>Page 203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81000" y="2651125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Times New Roman" pitchFamily="18" charset="0"/>
              </a:rPr>
              <a:t>Page 204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81000" y="3184525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Times New Roman" pitchFamily="18" charset="0"/>
              </a:rPr>
              <a:t>Page 205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81000" y="3717925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Times New Roman" pitchFamily="18" charset="0"/>
              </a:rPr>
              <a:t>Page 206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oolcanucks.ca/wp-content/uploads/2010/04/canadian_cash_2.jpg"/>
          <p:cNvPicPr>
            <a:picLocks noChangeAspect="1" noChangeArrowheads="1"/>
          </p:cNvPicPr>
          <p:nvPr/>
        </p:nvPicPr>
        <p:blipFill>
          <a:blip r:embed="rId2" cstate="print">
            <a:lum bright="55000" contrast="-7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Begin a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list</a:t>
            </a:r>
            <a:r>
              <a:rPr lang="en-US" sz="2400" b="1">
                <a:latin typeface="Times New Roman" pitchFamily="18" charset="0"/>
                <a:cs typeface="Arial" charset="0"/>
              </a:rPr>
              <a:t> of terms from this chapter, which include… </a:t>
            </a:r>
          </a:p>
          <a:p>
            <a:pPr algn="ctr"/>
            <a:endParaRPr lang="en-US" sz="2400" b="1"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Any term/phrase/concept that would be considered important in helping you with your …</a:t>
            </a:r>
          </a:p>
          <a:p>
            <a:pPr algn="ctr"/>
            <a:endParaRPr lang="en-US" sz="2400" b="1"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Challenge</a:t>
            </a:r>
          </a:p>
          <a:p>
            <a:pPr algn="ctr"/>
            <a:endParaRPr lang="en-US" sz="2400" b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>
                <a:latin typeface="Times New Roman" pitchFamily="18" charset="0"/>
                <a:cs typeface="Arial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Fig09-1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0" y="76200"/>
            <a:ext cx="9144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Do The Motives Of Nations And                        Nation-States Shape Their Responses To The World?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191000" y="2514600"/>
            <a:ext cx="473392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 the first three paragraphs on page 210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Using the handout, fill in the second, third and fourth columns as you read pages 210 - 213</a:t>
            </a:r>
          </a:p>
          <a:p>
            <a:pPr algn="ctr">
              <a:spcBef>
                <a:spcPct val="50000"/>
              </a:spcBef>
            </a:pPr>
            <a:endParaRPr lang="en-US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When completing column five, include a reason for your rank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365125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59436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As the world becomes more globalized, are countries likely to choose isolationism more or less often?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envna_water_040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962025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Remember…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The behaviour of individuals, groups, nations, and nation-states may often be motivated by the desire for economic stability, peace and security, self-determination, and humanitarianism.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3508375"/>
            <a:ext cx="9144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Scenario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US" sz="3200" b="1">
                <a:latin typeface="Times New Roman" pitchFamily="18" charset="0"/>
              </a:rPr>
              <a:t>Suppose that runoff from a community’s waste disposal site is leaking into the water supply….</a:t>
            </a:r>
          </a:p>
          <a:p>
            <a:pPr algn="ctr"/>
            <a:endParaRPr lang="en-US" sz="3200" b="1">
              <a:latin typeface="Times New Roman" pitchFamily="18" charset="0"/>
            </a:endParaRPr>
          </a:p>
          <a:p>
            <a:pPr algn="ctr"/>
            <a:r>
              <a:rPr lang="en-US" sz="3200" b="1">
                <a:latin typeface="Times New Roman" pitchFamily="18" charset="0"/>
              </a:rPr>
              <a:t>Here are a few possible response to this issue: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985</Words>
  <Application>Microsoft Office PowerPoint</Application>
  <PresentationFormat>On-screen Show (4:3)</PresentationFormat>
  <Paragraphs>158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Default Design</vt:lpstr>
      <vt:lpstr>PowerPoint Presentation</vt:lpstr>
      <vt:lpstr>PowerPoint Presentation</vt:lpstr>
      <vt:lpstr>Your Challenge:  Us vs. Them: Who Gets The Cash?</vt:lpstr>
      <vt:lpstr>PowerPoint Presentation</vt:lpstr>
      <vt:lpstr>PowerPoint Presentation</vt:lpstr>
      <vt:lpstr>PowerPoint Presentation</vt:lpstr>
      <vt:lpstr>And Finally…</vt:lpstr>
      <vt:lpstr>PowerPoint Presentation</vt:lpstr>
      <vt:lpstr>PowerPoint Presentation</vt:lpstr>
      <vt:lpstr>PowerPoint Presentation</vt:lpstr>
      <vt:lpstr>PowerPoint Presentation</vt:lpstr>
      <vt:lpstr>Review</vt:lpstr>
      <vt:lpstr>And Finally…</vt:lpstr>
      <vt:lpstr>PowerPoint Presentation</vt:lpstr>
      <vt:lpstr>And Finally…</vt:lpstr>
      <vt:lpstr>PowerPoint Presentation</vt:lpstr>
      <vt:lpstr>PowerPoint Presentation</vt:lpstr>
      <vt:lpstr>And Finally…</vt:lpstr>
    </vt:vector>
  </TitlesOfParts>
  <Company>Elk Island Public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EIPS</dc:creator>
  <cp:lastModifiedBy>Brendan Edwards FHS</cp:lastModifiedBy>
  <cp:revision>42</cp:revision>
  <dcterms:created xsi:type="dcterms:W3CDTF">2008-12-01T21:56:18Z</dcterms:created>
  <dcterms:modified xsi:type="dcterms:W3CDTF">2017-05-16T00:07:25Z</dcterms:modified>
</cp:coreProperties>
</file>