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58" r:id="rId4"/>
    <p:sldId id="266" r:id="rId5"/>
    <p:sldId id="264" r:id="rId6"/>
    <p:sldId id="259" r:id="rId7"/>
    <p:sldId id="260" r:id="rId8"/>
    <p:sldId id="261" r:id="rId9"/>
    <p:sldId id="262" r:id="rId10"/>
    <p:sldId id="263" r:id="rId11"/>
    <p:sldId id="265" r:id="rId12"/>
    <p:sldId id="267" r:id="rId13"/>
    <p:sldId id="278" r:id="rId14"/>
    <p:sldId id="269" r:id="rId15"/>
    <p:sldId id="270" r:id="rId16"/>
    <p:sldId id="275" r:id="rId17"/>
    <p:sldId id="271" r:id="rId18"/>
    <p:sldId id="272" r:id="rId19"/>
    <p:sldId id="273" r:id="rId20"/>
    <p:sldId id="274" r:id="rId21"/>
    <p:sldId id="276" r:id="rId22"/>
    <p:sldId id="281" r:id="rId23"/>
    <p:sldId id="277" r:id="rId24"/>
    <p:sldId id="279" r:id="rId25"/>
    <p:sldId id="280"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132BA6-858F-43E5-9E30-1E5D486E667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AC1B5F-639B-4888-A11D-018678C3F3F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46D35C-9B73-4FA2-ADBC-A6947E11EC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8AD081-38FD-439B-B413-4969526787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69E4C6-3570-49CF-A033-E694EED578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BFBA6C-5E5B-4D6C-ACF6-13CF6A38B12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8D5000-4088-4939-8C55-0ED83E5000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362C31E-CEF0-4CBF-A9E3-FD61B2055F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3C6B88-FF7A-4899-B555-1B84AE7F93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9E10FF-16EC-4351-A49D-04C32C956A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041F06-DDB9-481D-AB0E-5FD22183E9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9703AA-5AA7-4543-89BD-ECDF6A4A36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BC6B1D-43A5-43C0-9C2C-060609C322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file:///\\fhs-ms\MSDATA\Staff\Brendan%20Edwards\Social\Social%2020-2\Related%20Issue%20%231\Recruiting%20Sargeant_WMV%20V9.wmv" TargetMode="Externa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10%20year%20anniversary%20of%20Oka%20-%20CBC%20Archives_WMV%20V9.wmv" TargetMode="External"/><Relationship Id="rId5" Type="http://schemas.openxmlformats.org/officeDocument/2006/relationships/image" Target="../media/image27.png"/><Relationship Id="rId4" Type="http://schemas.openxmlformats.org/officeDocument/2006/relationships/hyperlink" Target="http://archives.cbc.ca/war_conflict/civil_unrest/clips/58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1\Returning%20Soldiers%20Sept%2018%202008.wmv"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StampedeFloa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chemeClr val="accent2"/>
                </a:solidFill>
                <a:latin typeface="Times New Roman" pitchFamily="18" charset="0"/>
              </a:rPr>
              <a:t>Reconciling Nationalist Loyalties</a:t>
            </a:r>
          </a:p>
        </p:txBody>
      </p:sp>
      <p:sp>
        <p:nvSpPr>
          <p:cNvPr id="2055" name="Text Box 7"/>
          <p:cNvSpPr txBox="1">
            <a:spLocks noChangeArrowheads="1"/>
          </p:cNvSpPr>
          <p:nvPr/>
        </p:nvSpPr>
        <p:spPr bwMode="auto">
          <a:xfrm>
            <a:off x="0" y="1447800"/>
            <a:ext cx="9144000" cy="86995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Does everyone love a parade?</a:t>
            </a:r>
          </a:p>
          <a:p>
            <a:pPr algn="ctr">
              <a:spcBef>
                <a:spcPct val="50000"/>
              </a:spcBef>
            </a:pPr>
            <a:r>
              <a:rPr lang="en-US" b="1">
                <a:latin typeface="Times New Roman" pitchFamily="18" charset="0"/>
              </a:rPr>
              <a:t>Why do people enjoy them?</a:t>
            </a:r>
          </a:p>
        </p:txBody>
      </p:sp>
      <p:pic>
        <p:nvPicPr>
          <p:cNvPr id="2056" name="Picture 8" descr="Fig3-01_p66.jpg"/>
          <p:cNvPicPr>
            <a:picLocks noChangeAspect="1" noChangeArrowheads="1"/>
          </p:cNvPicPr>
          <p:nvPr/>
        </p:nvPicPr>
        <p:blipFill>
          <a:blip r:embed="rId3" cstate="print"/>
          <a:srcRect/>
          <a:stretch>
            <a:fillRect/>
          </a:stretch>
        </p:blipFill>
        <p:spPr bwMode="auto">
          <a:xfrm>
            <a:off x="228600" y="2286000"/>
            <a:ext cx="4114800" cy="3690938"/>
          </a:xfrm>
          <a:prstGeom prst="rect">
            <a:avLst/>
          </a:prstGeom>
          <a:noFill/>
        </p:spPr>
      </p:pic>
      <p:sp>
        <p:nvSpPr>
          <p:cNvPr id="2057" name="Text Box 9"/>
          <p:cNvSpPr txBox="1">
            <a:spLocks noChangeArrowheads="1"/>
          </p:cNvSpPr>
          <p:nvPr/>
        </p:nvSpPr>
        <p:spPr bwMode="auto">
          <a:xfrm>
            <a:off x="685800" y="6172200"/>
            <a:ext cx="2971800" cy="336550"/>
          </a:xfrm>
          <a:prstGeom prst="rect">
            <a:avLst/>
          </a:prstGeom>
          <a:noFill/>
          <a:ln w="9525">
            <a:noFill/>
            <a:miter lim="800000"/>
            <a:headEnd/>
            <a:tailEnd/>
          </a:ln>
          <a:effectLst/>
        </p:spPr>
        <p:txBody>
          <a:bodyPr>
            <a:spAutoFit/>
          </a:bodyPr>
          <a:lstStyle/>
          <a:p>
            <a:pPr algn="ctr">
              <a:spcBef>
                <a:spcPct val="50000"/>
              </a:spcBef>
            </a:pPr>
            <a:r>
              <a:rPr lang="en-US" sz="1600" b="1">
                <a:latin typeface="Times New Roman" pitchFamily="18" charset="0"/>
              </a:rPr>
              <a:t>Read the caption on page 66</a:t>
            </a:r>
          </a:p>
        </p:txBody>
      </p:sp>
      <p:sp>
        <p:nvSpPr>
          <p:cNvPr id="2060" name="Text Box 12"/>
          <p:cNvSpPr txBox="1">
            <a:spLocks noChangeArrowheads="1"/>
          </p:cNvSpPr>
          <p:nvPr/>
        </p:nvSpPr>
        <p:spPr bwMode="auto">
          <a:xfrm>
            <a:off x="4724400" y="3810000"/>
            <a:ext cx="4038600" cy="809625"/>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rPr>
              <a:t>Read page 67 </a:t>
            </a:r>
          </a:p>
          <a:p>
            <a:pPr algn="ctr">
              <a:spcBef>
                <a:spcPct val="50000"/>
              </a:spcBef>
            </a:pPr>
            <a:r>
              <a:rPr lang="en-US" b="1">
                <a:latin typeface="Times New Roman" pitchFamily="18" charset="0"/>
              </a:rPr>
              <a:t>Respond to the questions in writing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to="" calcmode="lin" valueType="num">
                                      <p:cBhvr>
                                        <p:cTn id="7" dur="1" fill="hold"/>
                                        <p:tgtEl>
                                          <p:spTgt spid="205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62"/>
                                        </p:tgtEl>
                                        <p:attrNameLst>
                                          <p:attrName>style.visibility</p:attrName>
                                        </p:attrNameLst>
                                      </p:cBhvr>
                                      <p:to>
                                        <p:strVal val="visible"/>
                                      </p:to>
                                    </p:set>
                                    <p:anim to="" calcmode="lin" valueType="num">
                                      <p:cBhvr>
                                        <p:cTn id="10" dur="1" fill="hold"/>
                                        <p:tgtEl>
                                          <p:spTgt spid="206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55">
                                            <p:txEl>
                                              <p:pRg st="1" end="1"/>
                                            </p:txEl>
                                          </p:spTgt>
                                        </p:tgtEl>
                                        <p:attrNameLst>
                                          <p:attrName>style.visibility</p:attrName>
                                        </p:attrNameLst>
                                      </p:cBhvr>
                                      <p:to>
                                        <p:strVal val="visible"/>
                                      </p:to>
                                    </p:set>
                                    <p:anim to="" calcmode="lin" valueType="num">
                                      <p:cBhvr>
                                        <p:cTn id="15" dur="1" fill="hold"/>
                                        <p:tgtEl>
                                          <p:spTgt spid="205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 to="" calcmode="lin" valueType="num">
                                      <p:cBhvr>
                                        <p:cTn id="20" dur="1" fill="hold"/>
                                        <p:tgtEl>
                                          <p:spTgt spid="205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to="" calcmode="lin" valueType="num">
                                      <p:cBhvr>
                                        <p:cTn id="23" dur="1" fill="hold"/>
                                        <p:tgtEl>
                                          <p:spTgt spid="2057"/>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060">
                                            <p:txEl>
                                              <p:pRg st="0" end="0"/>
                                            </p:txEl>
                                          </p:spTgt>
                                        </p:tgtEl>
                                        <p:attrNameLst>
                                          <p:attrName>style.visibility</p:attrName>
                                        </p:attrNameLst>
                                      </p:cBhvr>
                                      <p:to>
                                        <p:strVal val="visible"/>
                                      </p:to>
                                    </p:set>
                                    <p:anim to="" calcmode="lin" valueType="num">
                                      <p:cBhvr>
                                        <p:cTn id="28" dur="1" fill="hold"/>
                                        <p:tgtEl>
                                          <p:spTgt spid="2060">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2052">
                                            <p:txEl>
                                              <p:pRg st="0" end="0"/>
                                            </p:txEl>
                                          </p:spTgt>
                                        </p:tgtEl>
                                        <p:attrNameLst>
                                          <p:attrName>style.visibility</p:attrName>
                                        </p:attrNameLst>
                                      </p:cBhvr>
                                      <p:to>
                                        <p:strVal val="visible"/>
                                      </p:to>
                                    </p:set>
                                    <p:anim to="" calcmode="lin" valueType="num">
                                      <p:cBhvr>
                                        <p:cTn id="31" dur="1" fill="hold"/>
                                        <p:tgtEl>
                                          <p:spTgt spid="2052">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2060">
                                            <p:txEl>
                                              <p:pRg st="1" end="1"/>
                                            </p:txEl>
                                          </p:spTgt>
                                        </p:tgtEl>
                                        <p:attrNameLst>
                                          <p:attrName>style.visibility</p:attrName>
                                        </p:attrNameLst>
                                      </p:cBhvr>
                                      <p:to>
                                        <p:strVal val="visible"/>
                                      </p:to>
                                    </p:set>
                                    <p:anim to="" calcmode="lin" valueType="num">
                                      <p:cBhvr>
                                        <p:cTn id="34" dur="1" fill="hold"/>
                                        <p:tgtEl>
                                          <p:spTgt spid="206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anadian_flag"/>
          <p:cNvPicPr>
            <a:picLocks noChangeAspect="1" noChangeArrowheads="1"/>
          </p:cNvPicPr>
          <p:nvPr/>
        </p:nvPicPr>
        <p:blipFill>
          <a:blip r:embed="rId2" cstate="print">
            <a:lum bright="70000" contrast="-70000"/>
          </a:blip>
          <a:srcRect/>
          <a:stretch>
            <a:fillRect/>
          </a:stretch>
        </p:blipFill>
        <p:spPr bwMode="auto">
          <a:xfrm>
            <a:off x="0" y="30163"/>
            <a:ext cx="9144000" cy="6797675"/>
          </a:xfrm>
          <a:prstGeom prst="rect">
            <a:avLst/>
          </a:prstGeom>
          <a:noFill/>
        </p:spPr>
      </p:pic>
      <p:sp>
        <p:nvSpPr>
          <p:cNvPr id="11270" name="Rectangle 6"/>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000" b="1">
                <a:solidFill>
                  <a:schemeClr val="accent2"/>
                </a:solidFill>
                <a:latin typeface="Times New Roman" pitchFamily="18" charset="0"/>
              </a:rPr>
              <a:t>Non-Canadian Nationalist Loyalties</a:t>
            </a:r>
          </a:p>
        </p:txBody>
      </p:sp>
      <p:sp>
        <p:nvSpPr>
          <p:cNvPr id="11271" name="Text Box 7"/>
          <p:cNvSpPr txBox="1">
            <a:spLocks noChangeArrowheads="1"/>
          </p:cNvSpPr>
          <p:nvPr/>
        </p:nvSpPr>
        <p:spPr bwMode="auto">
          <a:xfrm>
            <a:off x="0" y="1828800"/>
            <a:ext cx="9144000" cy="43561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pages 73-74</a:t>
            </a:r>
          </a:p>
          <a:p>
            <a:pPr algn="ctr">
              <a:spcBef>
                <a:spcPct val="50000"/>
              </a:spcBef>
            </a:pPr>
            <a:r>
              <a:rPr lang="en-US" sz="2400" b="1">
                <a:latin typeface="Times New Roman" pitchFamily="18" charset="0"/>
              </a:rPr>
              <a:t>When responding to </a:t>
            </a:r>
            <a:r>
              <a:rPr lang="en-US" sz="2400" b="1" i="1">
                <a:latin typeface="Times New Roman" pitchFamily="18" charset="0"/>
              </a:rPr>
              <a:t>Reflect and Respond</a:t>
            </a:r>
            <a:r>
              <a:rPr lang="en-US" sz="2400" b="1">
                <a:latin typeface="Times New Roman" pitchFamily="18" charset="0"/>
              </a:rPr>
              <a:t>, be sure to have a total of six arguments</a:t>
            </a:r>
          </a:p>
          <a:p>
            <a:pPr algn="ctr">
              <a:spcBef>
                <a:spcPct val="50000"/>
              </a:spcBef>
            </a:pPr>
            <a:endParaRPr lang="en-US" sz="2400" b="1">
              <a:latin typeface="Times New Roman" pitchFamily="18" charset="0"/>
            </a:endParaRPr>
          </a:p>
          <a:p>
            <a:pPr algn="ctr">
              <a:spcBef>
                <a:spcPct val="50000"/>
              </a:spcBef>
            </a:pPr>
            <a:r>
              <a:rPr lang="en-US" sz="2000" b="1">
                <a:solidFill>
                  <a:schemeClr val="accent2"/>
                </a:solidFill>
                <a:latin typeface="Times New Roman" pitchFamily="18" charset="0"/>
              </a:rPr>
              <a:t>Does the Dhillon case demonstrate that national symbols and institutions evolve, change and adapt?</a:t>
            </a:r>
          </a:p>
          <a:p>
            <a:pPr algn="ctr">
              <a:spcBef>
                <a:spcPct val="50000"/>
              </a:spcBef>
            </a:pPr>
            <a:r>
              <a:rPr lang="en-US" sz="2000" b="1">
                <a:solidFill>
                  <a:schemeClr val="accent2"/>
                </a:solidFill>
                <a:latin typeface="Times New Roman" pitchFamily="18" charset="0"/>
              </a:rPr>
              <a:t>Should national symbols evolve over time?</a:t>
            </a:r>
          </a:p>
          <a:p>
            <a:pPr algn="ctr">
              <a:spcBef>
                <a:spcPct val="50000"/>
              </a:spcBef>
            </a:pPr>
            <a:r>
              <a:rPr lang="en-US" sz="2000" b="1">
                <a:solidFill>
                  <a:schemeClr val="accent2"/>
                </a:solidFill>
                <a:latin typeface="Times New Roman" pitchFamily="18" charset="0"/>
              </a:rPr>
              <a:t>How might these changes be considered an example of reasonable accommodation?</a:t>
            </a:r>
          </a:p>
          <a:p>
            <a:pPr algn="ctr">
              <a:spcBef>
                <a:spcPct val="50000"/>
              </a:spcBef>
            </a:pPr>
            <a:r>
              <a:rPr lang="en-US" sz="2000" b="1">
                <a:solidFill>
                  <a:schemeClr val="accent2"/>
                </a:solidFill>
                <a:latin typeface="Times New Roman" pitchFamily="18" charset="0"/>
              </a:rPr>
              <a:t>Do you agree that these changes are reasonable?  Why or why not?</a:t>
            </a:r>
            <a:endParaRPr lang="en-US" sz="20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to="" calcmode="lin" valueType="num">
                                      <p:cBhvr>
                                        <p:cTn id="7" dur="1" fill="hold"/>
                                        <p:tgtEl>
                                          <p:spTgt spid="11270"/>
                                        </p:tgtEl>
                                        <p:attrNameLst>
                                          <p:attrName/>
                                        </p:attrNameLst>
                                      </p:cBhvr>
                                    </p:anim>
                                  </p:childTnLst>
                                </p:cTn>
                              </p:par>
                              <p:par>
                                <p:cTn id="8" presetID="24" presetClass="entr" presetSubtype="0" fill="hold" grpId="1" nodeType="withEffect">
                                  <p:stCondLst>
                                    <p:cond delay="0"/>
                                  </p:stCondLst>
                                  <p:childTnLst>
                                    <p:set>
                                      <p:cBhvr>
                                        <p:cTn id="9" dur="1" fill="hold">
                                          <p:stCondLst>
                                            <p:cond delay="0"/>
                                          </p:stCondLst>
                                        </p:cTn>
                                        <p:tgtEl>
                                          <p:spTgt spid="11270"/>
                                        </p:tgtEl>
                                        <p:attrNameLst>
                                          <p:attrName>style.visibility</p:attrName>
                                        </p:attrNameLst>
                                      </p:cBhvr>
                                      <p:to>
                                        <p:strVal val="visible"/>
                                      </p:to>
                                    </p:set>
                                    <p:anim to="" calcmode="lin" valueType="num">
                                      <p:cBhvr>
                                        <p:cTn id="10" dur="1" fill="hold"/>
                                        <p:tgtEl>
                                          <p:spTgt spid="112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71">
                                            <p:txEl>
                                              <p:pRg st="0" end="0"/>
                                            </p:txEl>
                                          </p:spTgt>
                                        </p:tgtEl>
                                        <p:attrNameLst>
                                          <p:attrName>style.visibility</p:attrName>
                                        </p:attrNameLst>
                                      </p:cBhvr>
                                      <p:to>
                                        <p:strVal val="visible"/>
                                      </p:to>
                                    </p:set>
                                    <p:anim to="" calcmode="lin" valueType="num">
                                      <p:cBhvr>
                                        <p:cTn id="13" dur="1" fill="hold"/>
                                        <p:tgtEl>
                                          <p:spTgt spid="1127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71">
                                            <p:txEl>
                                              <p:pRg st="1" end="1"/>
                                            </p:txEl>
                                          </p:spTgt>
                                        </p:tgtEl>
                                        <p:attrNameLst>
                                          <p:attrName>style.visibility</p:attrName>
                                        </p:attrNameLst>
                                      </p:cBhvr>
                                      <p:to>
                                        <p:strVal val="visible"/>
                                      </p:to>
                                    </p:set>
                                    <p:anim to="" calcmode="lin" valueType="num">
                                      <p:cBhvr>
                                        <p:cTn id="16" dur="1" fill="hold"/>
                                        <p:tgtEl>
                                          <p:spTgt spid="11271">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1271">
                                            <p:txEl>
                                              <p:pRg st="3" end="3"/>
                                            </p:txEl>
                                          </p:spTgt>
                                        </p:tgtEl>
                                        <p:attrNameLst>
                                          <p:attrName>style.visibility</p:attrName>
                                        </p:attrNameLst>
                                      </p:cBhvr>
                                      <p:to>
                                        <p:strVal val="visible"/>
                                      </p:to>
                                    </p:set>
                                    <p:anim to="" calcmode="lin" valueType="num">
                                      <p:cBhvr>
                                        <p:cTn id="21" dur="1" fill="hold"/>
                                        <p:tgtEl>
                                          <p:spTgt spid="11271">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1271">
                                            <p:txEl>
                                              <p:pRg st="4" end="4"/>
                                            </p:txEl>
                                          </p:spTgt>
                                        </p:tgtEl>
                                        <p:attrNameLst>
                                          <p:attrName>style.visibility</p:attrName>
                                        </p:attrNameLst>
                                      </p:cBhvr>
                                      <p:to>
                                        <p:strVal val="visible"/>
                                      </p:to>
                                    </p:set>
                                    <p:anim to="" calcmode="lin" valueType="num">
                                      <p:cBhvr>
                                        <p:cTn id="26" dur="1" fill="hold"/>
                                        <p:tgtEl>
                                          <p:spTgt spid="11271">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271">
                                            <p:txEl>
                                              <p:pRg st="5" end="5"/>
                                            </p:txEl>
                                          </p:spTgt>
                                        </p:tgtEl>
                                        <p:attrNameLst>
                                          <p:attrName>style.visibility</p:attrName>
                                        </p:attrNameLst>
                                      </p:cBhvr>
                                      <p:to>
                                        <p:strVal val="visible"/>
                                      </p:to>
                                    </p:set>
                                    <p:anim to="" calcmode="lin" valueType="num">
                                      <p:cBhvr>
                                        <p:cTn id="31" dur="1" fill="hold"/>
                                        <p:tgtEl>
                                          <p:spTgt spid="11271">
                                            <p:txEl>
                                              <p:pRg st="5" end="5"/>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1271">
                                            <p:txEl>
                                              <p:pRg st="6" end="6"/>
                                            </p:txEl>
                                          </p:spTgt>
                                        </p:tgtEl>
                                        <p:attrNameLst>
                                          <p:attrName>style.visibility</p:attrName>
                                        </p:attrNameLst>
                                      </p:cBhvr>
                                      <p:to>
                                        <p:strVal val="visible"/>
                                      </p:to>
                                    </p:set>
                                    <p:anim to="" calcmode="lin" valueType="num">
                                      <p:cBhvr>
                                        <p:cTn id="36" dur="1" fill="hold"/>
                                        <p:tgtEl>
                                          <p:spTgt spid="1127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3315"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13316"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to="" calcmode="lin" valueType="num">
                                      <p:cBhvr>
                                        <p:cTn id="7" dur="1" fill="hold"/>
                                        <p:tgtEl>
                                          <p:spTgt spid="1331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Barbed_wire_at_Beaumont_Hamel"/>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7412" name="Rectangle 4"/>
          <p:cNvSpPr>
            <a:spLocks noGrp="1" noChangeArrowheads="1"/>
          </p:cNvSpPr>
          <p:nvPr>
            <p:ph type="title"/>
          </p:nvPr>
        </p:nvSpPr>
        <p:spPr>
          <a:xfrm>
            <a:off x="0" y="76200"/>
            <a:ext cx="9144000" cy="1143000"/>
          </a:xfrm>
        </p:spPr>
        <p:txBody>
          <a:bodyPr/>
          <a:lstStyle/>
          <a:p>
            <a:r>
              <a:rPr lang="en-US" sz="4000" b="1">
                <a:solidFill>
                  <a:srgbClr val="FF3300"/>
                </a:solidFill>
                <a:latin typeface="Times New Roman" pitchFamily="18" charset="0"/>
              </a:rPr>
              <a:t>How Can Nationalist Loyalties Create Conflict?</a:t>
            </a:r>
          </a:p>
        </p:txBody>
      </p:sp>
      <p:sp>
        <p:nvSpPr>
          <p:cNvPr id="17415" name="Text Box 7"/>
          <p:cNvSpPr txBox="1">
            <a:spLocks noChangeArrowheads="1"/>
          </p:cNvSpPr>
          <p:nvPr/>
        </p:nvSpPr>
        <p:spPr bwMode="auto">
          <a:xfrm>
            <a:off x="0" y="1371600"/>
            <a:ext cx="9144000" cy="4431983"/>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Have you ever been in a situation where you had very mixed feelings about a person?</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Have you ever had mixed feelings about being Canadian?</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What are some aspects of Canada that you love?</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What are some aspects of Canada that give you cause for concern?</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Have you ever had to deal with contending loyalties because of competing nationalist sentiments?  If so, how did you deal with this conflict?</a:t>
            </a:r>
          </a:p>
          <a:p>
            <a:pPr algn="ctr">
              <a:spcBef>
                <a:spcPct val="50000"/>
              </a:spcBef>
            </a:pPr>
            <a:endParaRPr lang="en-US" sz="800" b="1" dirty="0">
              <a:latin typeface="Times New Roman" pitchFamily="18" charset="0"/>
            </a:endParaRPr>
          </a:p>
          <a:p>
            <a:pPr algn="ctr">
              <a:spcBef>
                <a:spcPct val="50000"/>
              </a:spcBef>
            </a:pPr>
            <a:endParaRPr lang="en-US" sz="800" b="1" dirty="0">
              <a:latin typeface="Times New Roman" pitchFamily="18" charset="0"/>
            </a:endParaRPr>
          </a:p>
          <a:p>
            <a:pPr algn="ctr">
              <a:spcBef>
                <a:spcPct val="50000"/>
              </a:spcBef>
            </a:pPr>
            <a:endParaRPr lang="en-US" sz="800" b="1" dirty="0">
              <a:latin typeface="Times New Roman" pitchFamily="18" charset="0"/>
            </a:endParaRPr>
          </a:p>
          <a:p>
            <a:pPr algn="ctr">
              <a:spcBef>
                <a:spcPct val="50000"/>
              </a:spcBef>
            </a:pPr>
            <a:r>
              <a:rPr lang="en-US" b="1" dirty="0">
                <a:solidFill>
                  <a:schemeClr val="accent2"/>
                </a:solidFill>
                <a:latin typeface="Times New Roman" pitchFamily="18" charset="0"/>
              </a:rPr>
              <a:t>Read page 75 </a:t>
            </a:r>
          </a:p>
          <a:p>
            <a:pPr algn="ctr">
              <a:spcBef>
                <a:spcPct val="50000"/>
              </a:spcBef>
            </a:pPr>
            <a:r>
              <a:rPr lang="en-US" b="1" dirty="0">
                <a:solidFill>
                  <a:schemeClr val="accent2"/>
                </a:solidFill>
                <a:latin typeface="Times New Roman" pitchFamily="18" charset="0"/>
              </a:rPr>
              <a:t>Respond to the question in Figure </a:t>
            </a:r>
            <a:r>
              <a:rPr lang="en-US" b="1" dirty="0" smtClean="0">
                <a:solidFill>
                  <a:schemeClr val="accent2"/>
                </a:solidFill>
                <a:latin typeface="Times New Roman" pitchFamily="18" charset="0"/>
              </a:rPr>
              <a:t>3-8</a:t>
            </a:r>
            <a:endParaRPr lang="en-US" b="1" dirty="0">
              <a:solidFill>
                <a:schemeClr val="accent2"/>
              </a:solidFill>
              <a:latin typeface="Times New Roman" pitchFamily="18" charset="0"/>
            </a:endParaRPr>
          </a:p>
        </p:txBody>
      </p:sp>
      <p:pic>
        <p:nvPicPr>
          <p:cNvPr id="17416" name="Picture 8" descr="Fig3-08_p75.jpg"/>
          <p:cNvPicPr>
            <a:picLocks noChangeAspect="1" noChangeArrowheads="1"/>
          </p:cNvPicPr>
          <p:nvPr/>
        </p:nvPicPr>
        <p:blipFill>
          <a:blip r:embed="rId4" cstate="print"/>
          <a:srcRect/>
          <a:stretch>
            <a:fillRect/>
          </a:stretch>
        </p:blipFill>
        <p:spPr bwMode="auto">
          <a:xfrm>
            <a:off x="76200" y="4724400"/>
            <a:ext cx="2590800" cy="2051050"/>
          </a:xfrm>
          <a:prstGeom prst="rect">
            <a:avLst/>
          </a:prstGeom>
          <a:noFill/>
        </p:spPr>
      </p:pic>
      <p:pic>
        <p:nvPicPr>
          <p:cNvPr id="17418" name="Picture 10" descr="Tommy Ricketts"/>
          <p:cNvPicPr>
            <a:picLocks noChangeAspect="1" noChangeArrowheads="1"/>
          </p:cNvPicPr>
          <p:nvPr/>
        </p:nvPicPr>
        <p:blipFill>
          <a:blip r:embed="rId5" cstate="print"/>
          <a:srcRect/>
          <a:stretch>
            <a:fillRect/>
          </a:stretch>
        </p:blipFill>
        <p:spPr bwMode="auto">
          <a:xfrm>
            <a:off x="6705600" y="4495800"/>
            <a:ext cx="2286000" cy="2035175"/>
          </a:xfrm>
          <a:prstGeom prst="rect">
            <a:avLst/>
          </a:prstGeom>
          <a:noFill/>
        </p:spPr>
      </p:pic>
      <p:pic>
        <p:nvPicPr>
          <p:cNvPr id="9" name="Recruiting Sargeant_WMV V9.wmv">
            <a:hlinkClick r:id="" action="ppaction://media"/>
          </p:cNvPr>
          <p:cNvPicPr>
            <a:picLocks noRot="1" noChangeAspect="1"/>
          </p:cNvPicPr>
          <p:nvPr>
            <a:videoFile r:link="rId1"/>
          </p:nvPr>
        </p:nvPicPr>
        <p:blipFill>
          <a:blip r:embed="rId6" cstate="print"/>
          <a:stretch>
            <a:fillRect/>
          </a:stretch>
        </p:blipFill>
        <p:spPr>
          <a:xfrm>
            <a:off x="152400" y="1981200"/>
            <a:ext cx="142240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4"/>
                                        </p:tgtEl>
                                        <p:attrNameLst>
                                          <p:attrName>style.visibility</p:attrName>
                                        </p:attrNameLst>
                                      </p:cBhvr>
                                      <p:to>
                                        <p:strVal val="visible"/>
                                      </p:to>
                                    </p:set>
                                    <p:anim to="" calcmode="lin" valueType="num">
                                      <p:cBhvr>
                                        <p:cTn id="7" dur="1" fill="hold"/>
                                        <p:tgtEl>
                                          <p:spTgt spid="174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5">
                                            <p:txEl>
                                              <p:pRg st="0" end="0"/>
                                            </p:txEl>
                                          </p:spTgt>
                                        </p:tgtEl>
                                        <p:attrNameLst>
                                          <p:attrName>style.visibility</p:attrName>
                                        </p:attrNameLst>
                                      </p:cBhvr>
                                      <p:to>
                                        <p:strVal val="visible"/>
                                      </p:to>
                                    </p:set>
                                    <p:anim to="" calcmode="lin" valueType="num">
                                      <p:cBhvr>
                                        <p:cTn id="10" dur="1" fill="hold"/>
                                        <p:tgtEl>
                                          <p:spTgt spid="1741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7415">
                                            <p:txEl>
                                              <p:pRg st="2" end="2"/>
                                            </p:txEl>
                                          </p:spTgt>
                                        </p:tgtEl>
                                        <p:attrNameLst>
                                          <p:attrName>style.visibility</p:attrName>
                                        </p:attrNameLst>
                                      </p:cBhvr>
                                      <p:to>
                                        <p:strVal val="visible"/>
                                      </p:to>
                                    </p:set>
                                    <p:anim to="" calcmode="lin" valueType="num">
                                      <p:cBhvr>
                                        <p:cTn id="15" dur="1" fill="hold"/>
                                        <p:tgtEl>
                                          <p:spTgt spid="1741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7415">
                                            <p:txEl>
                                              <p:pRg st="4" end="4"/>
                                            </p:txEl>
                                          </p:spTgt>
                                        </p:tgtEl>
                                        <p:attrNameLst>
                                          <p:attrName>style.visibility</p:attrName>
                                        </p:attrNameLst>
                                      </p:cBhvr>
                                      <p:to>
                                        <p:strVal val="visible"/>
                                      </p:to>
                                    </p:set>
                                    <p:anim to="" calcmode="lin" valueType="num">
                                      <p:cBhvr>
                                        <p:cTn id="20" dur="1" fill="hold"/>
                                        <p:tgtEl>
                                          <p:spTgt spid="1741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7415">
                                            <p:txEl>
                                              <p:pRg st="6" end="6"/>
                                            </p:txEl>
                                          </p:spTgt>
                                        </p:tgtEl>
                                        <p:attrNameLst>
                                          <p:attrName>style.visibility</p:attrName>
                                        </p:attrNameLst>
                                      </p:cBhvr>
                                      <p:to>
                                        <p:strVal val="visible"/>
                                      </p:to>
                                    </p:set>
                                    <p:anim to="" calcmode="lin" valueType="num">
                                      <p:cBhvr>
                                        <p:cTn id="25" dur="1" fill="hold"/>
                                        <p:tgtEl>
                                          <p:spTgt spid="17415">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7415">
                                            <p:txEl>
                                              <p:pRg st="8" end="8"/>
                                            </p:txEl>
                                          </p:spTgt>
                                        </p:tgtEl>
                                        <p:attrNameLst>
                                          <p:attrName>style.visibility</p:attrName>
                                        </p:attrNameLst>
                                      </p:cBhvr>
                                      <p:to>
                                        <p:strVal val="visible"/>
                                      </p:to>
                                    </p:set>
                                    <p:anim to="" calcmode="lin" valueType="num">
                                      <p:cBhvr>
                                        <p:cTn id="30" dur="1" fill="hold"/>
                                        <p:tgtEl>
                                          <p:spTgt spid="17415">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7415">
                                            <p:txEl>
                                              <p:pRg st="12" end="12"/>
                                            </p:txEl>
                                          </p:spTgt>
                                        </p:tgtEl>
                                        <p:attrNameLst>
                                          <p:attrName>style.visibility</p:attrName>
                                        </p:attrNameLst>
                                      </p:cBhvr>
                                      <p:to>
                                        <p:strVal val="visible"/>
                                      </p:to>
                                    </p:set>
                                    <p:anim to="" calcmode="lin" valueType="num">
                                      <p:cBhvr>
                                        <p:cTn id="35" dur="1" fill="hold"/>
                                        <p:tgtEl>
                                          <p:spTgt spid="17415">
                                            <p:txEl>
                                              <p:pRg st="12" end="12"/>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7412"/>
                                        </p:tgtEl>
                                        <p:attrNameLst>
                                          <p:attrName>style.visibility</p:attrName>
                                        </p:attrNameLst>
                                      </p:cBhvr>
                                      <p:to>
                                        <p:strVal val="visible"/>
                                      </p:to>
                                    </p:set>
                                    <p:anim to="" calcmode="lin" valueType="num">
                                      <p:cBhvr>
                                        <p:cTn id="38" dur="1" fill="hold"/>
                                        <p:tgtEl>
                                          <p:spTgt spid="17412"/>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17415">
                                            <p:txEl>
                                              <p:pRg st="13" end="13"/>
                                            </p:txEl>
                                          </p:spTgt>
                                        </p:tgtEl>
                                        <p:attrNameLst>
                                          <p:attrName>style.visibility</p:attrName>
                                        </p:attrNameLst>
                                      </p:cBhvr>
                                      <p:to>
                                        <p:strVal val="visible"/>
                                      </p:to>
                                    </p:set>
                                    <p:anim to="" calcmode="lin" valueType="num">
                                      <p:cBhvr>
                                        <p:cTn id="41" dur="1" fill="hold"/>
                                        <p:tgtEl>
                                          <p:spTgt spid="17415">
                                            <p:txEl>
                                              <p:pRg st="13" end="13"/>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7416"/>
                                        </p:tgtEl>
                                        <p:attrNameLst>
                                          <p:attrName>style.visibility</p:attrName>
                                        </p:attrNameLst>
                                      </p:cBhvr>
                                      <p:to>
                                        <p:strVal val="visible"/>
                                      </p:to>
                                    </p:set>
                                    <p:anim to="" calcmode="lin" valueType="num">
                                      <p:cBhvr>
                                        <p:cTn id="44" dur="1" fill="hold"/>
                                        <p:tgtEl>
                                          <p:spTgt spid="17416"/>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7418"/>
                                        </p:tgtEl>
                                        <p:attrNameLst>
                                          <p:attrName>style.visibility</p:attrName>
                                        </p:attrNameLst>
                                      </p:cBhvr>
                                      <p:to>
                                        <p:strVal val="visible"/>
                                      </p:to>
                                    </p:set>
                                    <p:anim to="" calcmode="lin" valueType="num">
                                      <p:cBhvr>
                                        <p:cTn id="47" dur="1" fill="hold"/>
                                        <p:tgtEl>
                                          <p:spTgt spid="17418"/>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to="" calcmode="lin" valueType="num">
                                      <p:cBhvr>
                                        <p:cTn id="50"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1"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aza_strip_may_2005"/>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9699" name="Text Box 3"/>
          <p:cNvSpPr txBox="1">
            <a:spLocks noChangeArrowheads="1"/>
          </p:cNvSpPr>
          <p:nvPr/>
        </p:nvSpPr>
        <p:spPr bwMode="auto">
          <a:xfrm>
            <a:off x="0" y="1828800"/>
            <a:ext cx="9144000" cy="2100263"/>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the top of page 76</a:t>
            </a:r>
          </a:p>
          <a:p>
            <a:pPr algn="ctr">
              <a:spcBef>
                <a:spcPct val="50000"/>
              </a:spcBef>
            </a:pPr>
            <a:endParaRPr lang="en-US" sz="2400" b="1">
              <a:latin typeface="Times New Roman" pitchFamily="18" charset="0"/>
            </a:endParaRP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What loyalties, if any, would you consider worth fighting for?</a:t>
            </a:r>
          </a:p>
        </p:txBody>
      </p:sp>
      <p:sp>
        <p:nvSpPr>
          <p:cNvPr id="29700" name="Text Box 4"/>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Contending Loyalties and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to="" calcmode="lin" valueType="num">
                                      <p:cBhvr>
                                        <p:cTn id="7" dur="1" fill="hold"/>
                                        <p:tgtEl>
                                          <p:spTgt spid="2969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0">
                                            <p:txEl>
                                              <p:pRg st="0" end="0"/>
                                            </p:txEl>
                                          </p:spTgt>
                                        </p:tgtEl>
                                        <p:attrNameLst>
                                          <p:attrName>style.visibility</p:attrName>
                                        </p:attrNameLst>
                                      </p:cBhvr>
                                      <p:to>
                                        <p:strVal val="visible"/>
                                      </p:to>
                                    </p:set>
                                    <p:anim to="" calcmode="lin" valueType="num">
                                      <p:cBhvr>
                                        <p:cTn id="10" dur="1" fill="hold"/>
                                        <p:tgtEl>
                                          <p:spTgt spid="29700">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 to="" calcmode="lin" valueType="num">
                                      <p:cBhvr>
                                        <p:cTn id="15" dur="1" fill="hold"/>
                                        <p:tgtEl>
                                          <p:spTgt spid="296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051307_3_lr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486" name="Text Box 6"/>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Contending Loyalties in Québec</a:t>
            </a:r>
          </a:p>
        </p:txBody>
      </p:sp>
      <p:sp>
        <p:nvSpPr>
          <p:cNvPr id="20487" name="Text Box 7"/>
          <p:cNvSpPr txBox="1">
            <a:spLocks noChangeArrowheads="1"/>
          </p:cNvSpPr>
          <p:nvPr/>
        </p:nvSpPr>
        <p:spPr bwMode="auto">
          <a:xfrm>
            <a:off x="0" y="2181225"/>
            <a:ext cx="9144000" cy="155257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page 77, including all margin features</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Take a few minutes and complete the </a:t>
            </a:r>
            <a:r>
              <a:rPr lang="en-US" sz="2400" b="1" i="1">
                <a:latin typeface="Times New Roman" pitchFamily="18" charset="0"/>
              </a:rPr>
              <a:t>Reflect and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to="" calcmode="lin" valueType="num">
                                      <p:cBhvr>
                                        <p:cTn id="7" dur="1" fill="hold"/>
                                        <p:tgtEl>
                                          <p:spTgt spid="2048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7">
                                            <p:txEl>
                                              <p:pRg st="0" end="0"/>
                                            </p:txEl>
                                          </p:spTgt>
                                        </p:tgtEl>
                                        <p:attrNameLst>
                                          <p:attrName>style.visibility</p:attrName>
                                        </p:attrNameLst>
                                      </p:cBhvr>
                                      <p:to>
                                        <p:strVal val="visible"/>
                                      </p:to>
                                    </p:set>
                                    <p:anim to="" calcmode="lin" valueType="num">
                                      <p:cBhvr>
                                        <p:cTn id="10" dur="1" fill="hold"/>
                                        <p:tgtEl>
                                          <p:spTgt spid="2048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487">
                                            <p:txEl>
                                              <p:pRg st="2" end="2"/>
                                            </p:txEl>
                                          </p:spTgt>
                                        </p:tgtEl>
                                        <p:attrNameLst>
                                          <p:attrName>style.visibility</p:attrName>
                                        </p:attrNameLst>
                                      </p:cBhvr>
                                      <p:to>
                                        <p:strVal val="visible"/>
                                      </p:to>
                                    </p:set>
                                    <p:anim to="" calcmode="lin" valueType="num">
                                      <p:cBhvr>
                                        <p:cTn id="15" dur="1" fill="hold"/>
                                        <p:tgtEl>
                                          <p:spTgt spid="2048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smiStock_000001105900Smal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21508" name="Picture 4"/>
          <p:cNvPicPr>
            <a:picLocks noChangeAspect="1" noChangeArrowheads="1"/>
          </p:cNvPicPr>
          <p:nvPr/>
        </p:nvPicPr>
        <p:blipFill>
          <a:blip r:embed="rId3" cstate="print"/>
          <a:srcRect/>
          <a:stretch>
            <a:fillRect/>
          </a:stretch>
        </p:blipFill>
        <p:spPr bwMode="auto">
          <a:xfrm>
            <a:off x="2497138" y="1600200"/>
            <a:ext cx="4208462" cy="5105400"/>
          </a:xfrm>
          <a:prstGeom prst="rect">
            <a:avLst/>
          </a:prstGeom>
          <a:noFill/>
          <a:ln w="9525">
            <a:noFill/>
            <a:miter lim="800000"/>
            <a:headEnd/>
            <a:tailEnd/>
          </a:ln>
          <a:effectLst/>
        </p:spPr>
      </p:pic>
      <p:pic>
        <p:nvPicPr>
          <p:cNvPr id="21509" name="Picture 5" descr="Fig3-10_p78.jpg"/>
          <p:cNvPicPr>
            <a:picLocks noChangeAspect="1" noChangeArrowheads="1"/>
          </p:cNvPicPr>
          <p:nvPr/>
        </p:nvPicPr>
        <p:blipFill>
          <a:blip r:embed="rId4" cstate="print"/>
          <a:srcRect/>
          <a:stretch>
            <a:fillRect/>
          </a:stretch>
        </p:blipFill>
        <p:spPr bwMode="auto">
          <a:xfrm>
            <a:off x="6877050" y="2249488"/>
            <a:ext cx="2038350" cy="1608137"/>
          </a:xfrm>
          <a:prstGeom prst="rect">
            <a:avLst/>
          </a:prstGeom>
          <a:noFill/>
        </p:spPr>
      </p:pic>
      <p:sp>
        <p:nvSpPr>
          <p:cNvPr id="21510" name="Text Box 6"/>
          <p:cNvSpPr txBox="1">
            <a:spLocks noChangeArrowheads="1"/>
          </p:cNvSpPr>
          <p:nvPr/>
        </p:nvSpPr>
        <p:spPr bwMode="auto">
          <a:xfrm>
            <a:off x="0" y="76200"/>
            <a:ext cx="9144000" cy="1190625"/>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Québec  - Focus of Francophone Nationalism in Canada</a:t>
            </a:r>
          </a:p>
        </p:txBody>
      </p:sp>
      <p:sp>
        <p:nvSpPr>
          <p:cNvPr id="21513" name="Text Box 9"/>
          <p:cNvSpPr txBox="1">
            <a:spLocks noChangeArrowheads="1"/>
          </p:cNvSpPr>
          <p:nvPr/>
        </p:nvSpPr>
        <p:spPr bwMode="auto">
          <a:xfrm>
            <a:off x="228600" y="2590800"/>
            <a:ext cx="2057400" cy="29781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Read pages 78-79</a:t>
            </a:r>
          </a:p>
          <a:p>
            <a:pPr algn="ctr">
              <a:spcBef>
                <a:spcPct val="50000"/>
              </a:spcBef>
            </a:pPr>
            <a:r>
              <a:rPr lang="en-US" b="1">
                <a:latin typeface="Times New Roman" pitchFamily="18" charset="0"/>
              </a:rPr>
              <a:t>With a partner, complete the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When finished, complete </a:t>
            </a:r>
            <a:r>
              <a:rPr lang="en-US" b="1" i="1">
                <a:latin typeface="Times New Roman" pitchFamily="18" charset="0"/>
              </a:rPr>
              <a:t>Explorations</a:t>
            </a:r>
            <a:r>
              <a:rPr lang="en-US" b="1">
                <a:latin typeface="Times New Roman" pitchFamily="18" charset="0"/>
              </a:rPr>
              <a:t>        on page 79</a:t>
            </a:r>
          </a:p>
        </p:txBody>
      </p:sp>
      <p:sp>
        <p:nvSpPr>
          <p:cNvPr id="21514" name="Text Box 10"/>
          <p:cNvSpPr txBox="1">
            <a:spLocks noChangeArrowheads="1"/>
          </p:cNvSpPr>
          <p:nvPr/>
        </p:nvSpPr>
        <p:spPr bwMode="auto">
          <a:xfrm>
            <a:off x="0" y="1219200"/>
            <a:ext cx="9144000" cy="36671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Protecting Language and Culture in Québec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 to="" calcmode="lin" valueType="num">
                                      <p:cBhvr>
                                        <p:cTn id="7" dur="1" fill="hold"/>
                                        <p:tgtEl>
                                          <p:spTgt spid="2151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513">
                                            <p:txEl>
                                              <p:pRg st="0" end="0"/>
                                            </p:txEl>
                                          </p:spTgt>
                                        </p:tgtEl>
                                        <p:attrNameLst>
                                          <p:attrName>style.visibility</p:attrName>
                                        </p:attrNameLst>
                                      </p:cBhvr>
                                      <p:to>
                                        <p:strVal val="visible"/>
                                      </p:to>
                                    </p:set>
                                    <p:anim to="" calcmode="lin" valueType="num">
                                      <p:cBhvr>
                                        <p:cTn id="10" dur="1" fill="hold"/>
                                        <p:tgtEl>
                                          <p:spTgt spid="2151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1513">
                                            <p:txEl>
                                              <p:pRg st="1" end="1"/>
                                            </p:txEl>
                                          </p:spTgt>
                                        </p:tgtEl>
                                        <p:attrNameLst>
                                          <p:attrName>style.visibility</p:attrName>
                                        </p:attrNameLst>
                                      </p:cBhvr>
                                      <p:to>
                                        <p:strVal val="visible"/>
                                      </p:to>
                                    </p:set>
                                    <p:anim to="" calcmode="lin" valueType="num">
                                      <p:cBhvr>
                                        <p:cTn id="15" dur="1" fill="hold"/>
                                        <p:tgtEl>
                                          <p:spTgt spid="2151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1514">
                                            <p:txEl>
                                              <p:pRg st="0" end="0"/>
                                            </p:txEl>
                                          </p:spTgt>
                                        </p:tgtEl>
                                        <p:attrNameLst>
                                          <p:attrName>style.visibility</p:attrName>
                                        </p:attrNameLst>
                                      </p:cBhvr>
                                      <p:to>
                                        <p:strVal val="visible"/>
                                      </p:to>
                                    </p:set>
                                    <p:anim to="" calcmode="lin" valueType="num">
                                      <p:cBhvr>
                                        <p:cTn id="18" dur="1" fill="hold"/>
                                        <p:tgtEl>
                                          <p:spTgt spid="21514">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1513">
                                            <p:txEl>
                                              <p:pRg st="3" end="3"/>
                                            </p:txEl>
                                          </p:spTgt>
                                        </p:tgtEl>
                                        <p:attrNameLst>
                                          <p:attrName>style.visibility</p:attrName>
                                        </p:attrNameLst>
                                      </p:cBhvr>
                                      <p:to>
                                        <p:strVal val="visible"/>
                                      </p:to>
                                    </p:set>
                                    <p:anim to="" calcmode="lin" valueType="num">
                                      <p:cBhvr>
                                        <p:cTn id="21" dur="1" fill="hold"/>
                                        <p:tgtEl>
                                          <p:spTgt spid="2151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1509"/>
                                        </p:tgtEl>
                                        <p:attrNameLst>
                                          <p:attrName>style.visibility</p:attrName>
                                        </p:attrNameLst>
                                      </p:cBhvr>
                                      <p:to>
                                        <p:strVal val="visible"/>
                                      </p:to>
                                    </p:set>
                                    <p:anim to="" calcmode="lin" valueType="num">
                                      <p:cBhvr>
                                        <p:cTn id="24" dur="1" fill="hold"/>
                                        <p:tgtEl>
                                          <p:spTgt spid="21509"/>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1508"/>
                                        </p:tgtEl>
                                        <p:attrNameLst>
                                          <p:attrName>style.visibility</p:attrName>
                                        </p:attrNameLst>
                                      </p:cBhvr>
                                      <p:to>
                                        <p:strVal val="visible"/>
                                      </p:to>
                                    </p:set>
                                    <p:anim to="" calcmode="lin" valueType="num">
                                      <p:cBhvr>
                                        <p:cTn id="27" dur="1" fill="hold"/>
                                        <p:tgtEl>
                                          <p:spTgt spid="215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6627"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26628"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 to="" calcmode="lin" valueType="num">
                                      <p:cBhvr>
                                        <p:cTn id="10" dur="1" fill="hold"/>
                                        <p:tgtEl>
                                          <p:spTgt spid="266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sacrifice_wno"/>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2532" name="Rectangle 4"/>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000" b="1">
                <a:solidFill>
                  <a:srgbClr val="FF3300"/>
                </a:solidFill>
                <a:latin typeface="Times New Roman" pitchFamily="18" charset="0"/>
              </a:rPr>
              <a:t>How Have People Reconciled Contending Nationalist Loyalties?</a:t>
            </a:r>
          </a:p>
        </p:txBody>
      </p:sp>
      <p:sp>
        <p:nvSpPr>
          <p:cNvPr id="22535" name="Text Box 7"/>
          <p:cNvSpPr txBox="1">
            <a:spLocks noChangeArrowheads="1"/>
          </p:cNvSpPr>
          <p:nvPr/>
        </p:nvSpPr>
        <p:spPr bwMode="auto">
          <a:xfrm>
            <a:off x="0" y="2181225"/>
            <a:ext cx="9144000" cy="3322638"/>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the first three paragraphs on page 82</a:t>
            </a:r>
          </a:p>
          <a:p>
            <a:pPr algn="ctr">
              <a:spcBef>
                <a:spcPct val="50000"/>
              </a:spcBef>
            </a:pPr>
            <a:r>
              <a:rPr lang="en-US" sz="2400" b="1">
                <a:latin typeface="Times New Roman" pitchFamily="18" charset="0"/>
              </a:rPr>
              <a:t>Including </a:t>
            </a:r>
            <a:r>
              <a:rPr lang="en-US" sz="2400" b="1" i="1">
                <a:latin typeface="Times New Roman" pitchFamily="18" charset="0"/>
              </a:rPr>
              <a:t>Voices</a:t>
            </a:r>
          </a:p>
          <a:p>
            <a:pPr algn="ctr">
              <a:spcBef>
                <a:spcPct val="50000"/>
              </a:spcBef>
            </a:pPr>
            <a:endParaRPr lang="en-US" sz="800" b="1" i="1">
              <a:latin typeface="Times New Roman" pitchFamily="18" charset="0"/>
            </a:endParaRPr>
          </a:p>
          <a:p>
            <a:pPr algn="ctr">
              <a:spcBef>
                <a:spcPct val="50000"/>
              </a:spcBef>
            </a:pPr>
            <a:r>
              <a:rPr lang="en-US" sz="2000" b="1">
                <a:solidFill>
                  <a:schemeClr val="accent2"/>
                </a:solidFill>
                <a:latin typeface="Times New Roman" pitchFamily="18" charset="0"/>
              </a:rPr>
              <a:t>Do you agree with Coon Come’s thoughts?</a:t>
            </a:r>
          </a:p>
          <a:p>
            <a:pPr algn="ctr">
              <a:spcBef>
                <a:spcPct val="50000"/>
              </a:spcBef>
            </a:pPr>
            <a:r>
              <a:rPr lang="en-US" sz="2000" b="1">
                <a:solidFill>
                  <a:schemeClr val="accent2"/>
                </a:solidFill>
                <a:latin typeface="Times New Roman" pitchFamily="18" charset="0"/>
              </a:rPr>
              <a:t>Does his position have consequences for individuals?  For peoples?                      For governments?  What might these consequences be?</a:t>
            </a:r>
          </a:p>
          <a:p>
            <a:pPr algn="ctr">
              <a:spcBef>
                <a:spcPct val="50000"/>
              </a:spcBef>
            </a:pPr>
            <a:r>
              <a:rPr lang="en-US" sz="2000" b="1">
                <a:solidFill>
                  <a:schemeClr val="accent2"/>
                </a:solidFill>
                <a:latin typeface="Times New Roman" pitchFamily="18" charset="0"/>
              </a:rPr>
              <a:t>Who should be responsible for protecting the right to self-determination?</a:t>
            </a:r>
          </a:p>
          <a:p>
            <a:pPr algn="ctr">
              <a:spcBef>
                <a:spcPct val="50000"/>
              </a:spcBef>
            </a:pPr>
            <a:endParaRPr lang="en-US" sz="2000"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5">
                                            <p:txEl>
                                              <p:pRg st="0" end="0"/>
                                            </p:txEl>
                                          </p:spTgt>
                                        </p:tgtEl>
                                        <p:attrNameLst>
                                          <p:attrName>style.visibility</p:attrName>
                                        </p:attrNameLst>
                                      </p:cBhvr>
                                      <p:to>
                                        <p:strVal val="visible"/>
                                      </p:to>
                                    </p:set>
                                    <p:anim to="" calcmode="lin" valueType="num">
                                      <p:cBhvr>
                                        <p:cTn id="10" dur="1" fill="hold"/>
                                        <p:tgtEl>
                                          <p:spTgt spid="2253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5">
                                            <p:txEl>
                                              <p:pRg st="1" end="1"/>
                                            </p:txEl>
                                          </p:spTgt>
                                        </p:tgtEl>
                                        <p:attrNameLst>
                                          <p:attrName>style.visibility</p:attrName>
                                        </p:attrNameLst>
                                      </p:cBhvr>
                                      <p:to>
                                        <p:strVal val="visible"/>
                                      </p:to>
                                    </p:set>
                                    <p:anim to="" calcmode="lin" valueType="num">
                                      <p:cBhvr>
                                        <p:cTn id="13" dur="1" fill="hold"/>
                                        <p:tgtEl>
                                          <p:spTgt spid="22535">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2534"/>
                                        </p:tgtEl>
                                        <p:attrNameLst>
                                          <p:attrName>style.visibility</p:attrName>
                                        </p:attrNameLst>
                                      </p:cBhvr>
                                      <p:to>
                                        <p:strVal val="visible"/>
                                      </p:to>
                                    </p:set>
                                    <p:anim to="" calcmode="lin" valueType="num">
                                      <p:cBhvr>
                                        <p:cTn id="16" dur="1" fill="hold"/>
                                        <p:tgtEl>
                                          <p:spTgt spid="2253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2535">
                                            <p:txEl>
                                              <p:pRg st="3" end="3"/>
                                            </p:txEl>
                                          </p:spTgt>
                                        </p:tgtEl>
                                        <p:attrNameLst>
                                          <p:attrName>style.visibility</p:attrName>
                                        </p:attrNameLst>
                                      </p:cBhvr>
                                      <p:to>
                                        <p:strVal val="visible"/>
                                      </p:to>
                                    </p:set>
                                    <p:anim to="" calcmode="lin" valueType="num">
                                      <p:cBhvr>
                                        <p:cTn id="21" dur="1" fill="hold"/>
                                        <p:tgtEl>
                                          <p:spTgt spid="22535">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2535">
                                            <p:txEl>
                                              <p:pRg st="4" end="4"/>
                                            </p:txEl>
                                          </p:spTgt>
                                        </p:tgtEl>
                                        <p:attrNameLst>
                                          <p:attrName>style.visibility</p:attrName>
                                        </p:attrNameLst>
                                      </p:cBhvr>
                                      <p:to>
                                        <p:strVal val="visible"/>
                                      </p:to>
                                    </p:set>
                                    <p:anim to="" calcmode="lin" valueType="num">
                                      <p:cBhvr>
                                        <p:cTn id="26" dur="1" fill="hold"/>
                                        <p:tgtEl>
                                          <p:spTgt spid="22535">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2535">
                                            <p:txEl>
                                              <p:pRg st="5" end="5"/>
                                            </p:txEl>
                                          </p:spTgt>
                                        </p:tgtEl>
                                        <p:attrNameLst>
                                          <p:attrName>style.visibility</p:attrName>
                                        </p:attrNameLst>
                                      </p:cBhvr>
                                      <p:to>
                                        <p:strVal val="visible"/>
                                      </p:to>
                                    </p:set>
                                    <p:anim to="" calcmode="lin" valueType="num">
                                      <p:cBhvr>
                                        <p:cTn id="31" dur="1" fill="hold"/>
                                        <p:tgtEl>
                                          <p:spTgt spid="2253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Fig3-14_p82.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23556" name="Picture 4" descr="Fig3-14_p82.jpg"/>
          <p:cNvPicPr>
            <a:picLocks noChangeAspect="1" noChangeArrowheads="1"/>
          </p:cNvPicPr>
          <p:nvPr/>
        </p:nvPicPr>
        <p:blipFill>
          <a:blip r:embed="rId3" cstate="print"/>
          <a:srcRect/>
          <a:stretch>
            <a:fillRect/>
          </a:stretch>
        </p:blipFill>
        <p:spPr bwMode="auto">
          <a:xfrm>
            <a:off x="2228850" y="838200"/>
            <a:ext cx="4686300" cy="2867025"/>
          </a:xfrm>
          <a:prstGeom prst="rect">
            <a:avLst/>
          </a:prstGeom>
          <a:noFill/>
        </p:spPr>
      </p:pic>
      <p:sp>
        <p:nvSpPr>
          <p:cNvPr id="23557" name="Rectangle 5"/>
          <p:cNvSpPr>
            <a:spLocks noChangeArrowheads="1"/>
          </p:cNvSpPr>
          <p:nvPr/>
        </p:nvSpPr>
        <p:spPr bwMode="auto">
          <a:xfrm>
            <a:off x="0" y="3886200"/>
            <a:ext cx="9144000" cy="2563813"/>
          </a:xfrm>
          <a:prstGeom prst="rect">
            <a:avLst/>
          </a:prstGeom>
          <a:noFill/>
          <a:ln w="9525">
            <a:noFill/>
            <a:miter lim="800000"/>
            <a:headEnd/>
            <a:tailEnd/>
          </a:ln>
          <a:effectLst/>
        </p:spPr>
        <p:txBody>
          <a:bodyPr anchor="ctr">
            <a:spAutoFit/>
          </a:bodyPr>
          <a:lstStyle/>
          <a:p>
            <a:pPr algn="ctr"/>
            <a:r>
              <a:rPr lang="en-US" b="1" dirty="0">
                <a:latin typeface="Times New Roman" pitchFamily="18" charset="0"/>
              </a:rPr>
              <a:t>This could arguably be Canada’s most famous picture. The Oka Crisis was a land dispute between the Mohawk nation and the town of Oka, Quebec which began on March 11 1990, and lasted until September 26, 1990</a:t>
            </a:r>
          </a:p>
          <a:p>
            <a:pPr algn="ctr"/>
            <a:endParaRPr lang="en-US" b="1" dirty="0">
              <a:latin typeface="Times New Roman" pitchFamily="18" charset="0"/>
            </a:endParaRPr>
          </a:p>
          <a:p>
            <a:pPr algn="ctr"/>
            <a:r>
              <a:rPr lang="en-US" b="1" dirty="0">
                <a:latin typeface="Times New Roman" pitchFamily="18" charset="0"/>
              </a:rPr>
              <a:t>What ideas make this picture so powerful? </a:t>
            </a:r>
          </a:p>
          <a:p>
            <a:pPr algn="ctr"/>
            <a:r>
              <a:rPr lang="en-US" b="1" dirty="0">
                <a:latin typeface="Times New Roman" pitchFamily="18" charset="0"/>
              </a:rPr>
              <a:t> </a:t>
            </a:r>
          </a:p>
          <a:p>
            <a:pPr algn="ctr"/>
            <a:r>
              <a:rPr lang="en-US" b="1" dirty="0">
                <a:latin typeface="Times New Roman" pitchFamily="18" charset="0"/>
              </a:rPr>
              <a:t>What contending loyalties are displayed?</a:t>
            </a:r>
          </a:p>
          <a:p>
            <a:pPr algn="ctr"/>
            <a:endParaRPr lang="en-US" b="1" dirty="0">
              <a:latin typeface="Times New Roman" pitchFamily="18" charset="0"/>
            </a:endParaRPr>
          </a:p>
          <a:p>
            <a:pPr algn="ctr"/>
            <a:r>
              <a:rPr lang="en-US" b="1" dirty="0">
                <a:latin typeface="Times New Roman" pitchFamily="18" charset="0"/>
                <a:hlinkClick r:id="rId4"/>
              </a:rPr>
              <a:t>The Oka Crisis</a:t>
            </a:r>
            <a:endParaRPr lang="en-US" b="1" dirty="0">
              <a:latin typeface="Times New Roman" pitchFamily="18" charset="0"/>
            </a:endParaRPr>
          </a:p>
        </p:txBody>
      </p:sp>
      <p:sp>
        <p:nvSpPr>
          <p:cNvPr id="23559" name="Text Box 7"/>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Oka</a:t>
            </a:r>
          </a:p>
        </p:txBody>
      </p:sp>
      <p:pic>
        <p:nvPicPr>
          <p:cNvPr id="9" name="10 year anniversary of Oka - CBC Archives_WMV V9.wmv">
            <a:hlinkClick r:id="" action="ppaction://media"/>
          </p:cNvPr>
          <p:cNvPicPr>
            <a:picLocks noRot="1" noChangeAspect="1"/>
          </p:cNvPicPr>
          <p:nvPr>
            <a:videoFile r:link="rId1"/>
          </p:nvPr>
        </p:nvPicPr>
        <p:blipFill>
          <a:blip r:embed="rId5" cstate="print"/>
          <a:stretch>
            <a:fillRect/>
          </a:stretch>
        </p:blipFill>
        <p:spPr>
          <a:xfrm>
            <a:off x="7315200" y="5638800"/>
            <a:ext cx="1066800" cy="800100"/>
          </a:xfrm>
          <a:prstGeom prst="rect">
            <a:avLst/>
          </a:prstGeom>
        </p:spPr>
      </p:pic>
      <p:sp>
        <p:nvSpPr>
          <p:cNvPr id="10" name="TextBox 9"/>
          <p:cNvSpPr txBox="1"/>
          <p:nvPr/>
        </p:nvSpPr>
        <p:spPr>
          <a:xfrm>
            <a:off x="7467600" y="6477000"/>
            <a:ext cx="838200" cy="261610"/>
          </a:xfrm>
          <a:prstGeom prst="rect">
            <a:avLst/>
          </a:prstGeom>
          <a:noFill/>
        </p:spPr>
        <p:txBody>
          <a:bodyPr wrap="square" rtlCol="0">
            <a:spAutoFit/>
          </a:bodyPr>
          <a:lstStyle/>
          <a:p>
            <a:pPr algn="ctr"/>
            <a:r>
              <a:rPr lang="en-US" sz="1100" b="1" dirty="0" smtClean="0">
                <a:latin typeface="Times New Roman" pitchFamily="18" charset="0"/>
                <a:cs typeface="Times New Roman" pitchFamily="18" charset="0"/>
              </a:rPr>
              <a:t>13:00</a:t>
            </a:r>
            <a:endParaRPr lang="en-US" sz="11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 to="" calcmode="lin" valueType="num">
                                      <p:cBhvr>
                                        <p:cTn id="7" dur="1" fill="hold"/>
                                        <p:tgtEl>
                                          <p:spTgt spid="235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8"/>
                                        </p:tgtEl>
                                        <p:attrNameLst>
                                          <p:attrName>style.visibility</p:attrName>
                                        </p:attrNameLst>
                                      </p:cBhvr>
                                      <p:to>
                                        <p:strVal val="visible"/>
                                      </p:to>
                                    </p:set>
                                    <p:anim to="" calcmode="lin" valueType="num">
                                      <p:cBhvr>
                                        <p:cTn id="10" dur="1" fill="hold"/>
                                        <p:tgtEl>
                                          <p:spTgt spid="2355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3557">
                                            <p:txEl>
                                              <p:pRg st="0" end="0"/>
                                            </p:txEl>
                                          </p:spTgt>
                                        </p:tgtEl>
                                        <p:attrNameLst>
                                          <p:attrName>style.visibility</p:attrName>
                                        </p:attrNameLst>
                                      </p:cBhvr>
                                      <p:to>
                                        <p:strVal val="visible"/>
                                      </p:to>
                                    </p:set>
                                    <p:anim to="" calcmode="lin" valueType="num">
                                      <p:cBhvr>
                                        <p:cTn id="13" dur="1" fill="hold"/>
                                        <p:tgtEl>
                                          <p:spTgt spid="2355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3557">
                                            <p:txEl>
                                              <p:pRg st="2" end="2"/>
                                            </p:txEl>
                                          </p:spTgt>
                                        </p:tgtEl>
                                        <p:attrNameLst>
                                          <p:attrName>style.visibility</p:attrName>
                                        </p:attrNameLst>
                                      </p:cBhvr>
                                      <p:to>
                                        <p:strVal val="visible"/>
                                      </p:to>
                                    </p:set>
                                    <p:anim to="" calcmode="lin" valueType="num">
                                      <p:cBhvr>
                                        <p:cTn id="18" dur="1" fill="hold"/>
                                        <p:tgtEl>
                                          <p:spTgt spid="2355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3557">
                                            <p:txEl>
                                              <p:pRg st="3" end="3"/>
                                            </p:txEl>
                                          </p:spTgt>
                                        </p:tgtEl>
                                        <p:attrNameLst>
                                          <p:attrName>style.visibility</p:attrName>
                                        </p:attrNameLst>
                                      </p:cBhvr>
                                      <p:to>
                                        <p:strVal val="visible"/>
                                      </p:to>
                                    </p:set>
                                    <p:anim to="" calcmode="lin" valueType="num">
                                      <p:cBhvr>
                                        <p:cTn id="23" dur="1" fill="hold"/>
                                        <p:tgtEl>
                                          <p:spTgt spid="23557">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3557">
                                            <p:txEl>
                                              <p:pRg st="4" end="4"/>
                                            </p:txEl>
                                          </p:spTgt>
                                        </p:tgtEl>
                                        <p:attrNameLst>
                                          <p:attrName>style.visibility</p:attrName>
                                        </p:attrNameLst>
                                      </p:cBhvr>
                                      <p:to>
                                        <p:strVal val="visible"/>
                                      </p:to>
                                    </p:set>
                                    <p:anim to="" calcmode="lin" valueType="num">
                                      <p:cBhvr>
                                        <p:cTn id="28" dur="1" fill="hold"/>
                                        <p:tgtEl>
                                          <p:spTgt spid="23557">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3557">
                                            <p:txEl>
                                              <p:pRg st="6" end="6"/>
                                            </p:txEl>
                                          </p:spTgt>
                                        </p:tgtEl>
                                        <p:attrNameLst>
                                          <p:attrName>style.visibility</p:attrName>
                                        </p:attrNameLst>
                                      </p:cBhvr>
                                      <p:to>
                                        <p:strVal val="visible"/>
                                      </p:to>
                                    </p:set>
                                    <p:anim to="" calcmode="lin" valueType="num">
                                      <p:cBhvr>
                                        <p:cTn id="33" dur="1" fill="hold"/>
                                        <p:tgtEl>
                                          <p:spTgt spid="23557">
                                            <p:txEl>
                                              <p:pRg st="6" end="6"/>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3559">
                                            <p:txEl>
                                              <p:pRg st="0" end="0"/>
                                            </p:txEl>
                                          </p:spTgt>
                                        </p:tgtEl>
                                        <p:attrNameLst>
                                          <p:attrName>style.visibility</p:attrName>
                                        </p:attrNameLst>
                                      </p:cBhvr>
                                      <p:to>
                                        <p:strVal val="visible"/>
                                      </p:to>
                                    </p:set>
                                    <p:anim to="" calcmode="lin" valueType="num">
                                      <p:cBhvr>
                                        <p:cTn id="36" dur="1" fill="hold"/>
                                        <p:tgtEl>
                                          <p:spTgt spid="23559">
                                            <p:txEl>
                                              <p:pRg st="0" end="0"/>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1" fill="hold"/>
                                        <p:tgtEl>
                                          <p:spTgt spid="9"/>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3"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titlephoto"/>
          <p:cNvPicPr>
            <a:picLocks noChangeAspect="1" noChangeArrowheads="1"/>
          </p:cNvPicPr>
          <p:nvPr/>
        </p:nvPicPr>
        <p:blipFill>
          <a:blip r:embed="rId2" cstate="print">
            <a:lum bright="70000" contrast="-70000"/>
          </a:blip>
          <a:srcRect/>
          <a:stretch>
            <a:fillRect/>
          </a:stretch>
        </p:blipFill>
        <p:spPr bwMode="auto">
          <a:xfrm>
            <a:off x="0" y="46038"/>
            <a:ext cx="9144000" cy="6811962"/>
          </a:xfrm>
          <a:prstGeom prst="rect">
            <a:avLst/>
          </a:prstGeom>
          <a:noFill/>
        </p:spPr>
      </p:pic>
      <p:sp>
        <p:nvSpPr>
          <p:cNvPr id="24579" name="Text Box 3"/>
          <p:cNvSpPr txBox="1">
            <a:spLocks noChangeArrowheads="1"/>
          </p:cNvSpPr>
          <p:nvPr/>
        </p:nvSpPr>
        <p:spPr bwMode="auto">
          <a:xfrm>
            <a:off x="0" y="1895475"/>
            <a:ext cx="9144000" cy="4003675"/>
          </a:xfrm>
          <a:prstGeom prst="rect">
            <a:avLst/>
          </a:prstGeom>
          <a:noFill/>
          <a:ln w="9525">
            <a:noFill/>
            <a:miter lim="800000"/>
            <a:headEnd/>
            <a:tailEnd/>
          </a:ln>
          <a:effectLst/>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brief summary. 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Oka Crisis (Page 82)</a:t>
            </a:r>
          </a:p>
          <a:p>
            <a:pPr lvl="1" algn="ctr"/>
            <a:r>
              <a:rPr lang="en-US" sz="1600" b="1">
                <a:latin typeface="Times New Roman" pitchFamily="18" charset="0"/>
              </a:rPr>
              <a:t>#2 – </a:t>
            </a:r>
            <a:r>
              <a:rPr lang="en-US" sz="1600" b="1" i="1">
                <a:latin typeface="Times New Roman" pitchFamily="18" charset="0"/>
              </a:rPr>
              <a:t>The Royal Commission on Aboriginal Peoples (Page 83)</a:t>
            </a:r>
          </a:p>
          <a:p>
            <a:pPr lvl="1" algn="ctr"/>
            <a:r>
              <a:rPr lang="en-US" sz="1600" b="1">
                <a:latin typeface="Times New Roman" pitchFamily="18" charset="0"/>
              </a:rPr>
              <a:t>#3 – </a:t>
            </a:r>
            <a:r>
              <a:rPr lang="en-US" sz="1600" b="1" i="1">
                <a:latin typeface="Times New Roman" pitchFamily="18" charset="0"/>
              </a:rPr>
              <a:t>Statement of Reconciliation (Page 83)</a:t>
            </a:r>
          </a:p>
          <a:p>
            <a:pPr lvl="1" algn="ctr"/>
            <a:r>
              <a:rPr lang="en-US" sz="1600" b="1" i="1">
                <a:latin typeface="Times New Roman" pitchFamily="18" charset="0"/>
              </a:rPr>
              <a:t>#4 – Land Claims (Page 84)</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three group members.  They will do the same for you.  When you are done, your worksheet WILL be filled in and complete.</a:t>
            </a:r>
          </a:p>
        </p:txBody>
      </p:sp>
      <p:sp>
        <p:nvSpPr>
          <p:cNvPr id="24580" name="Text Box 4"/>
          <p:cNvSpPr txBox="1">
            <a:spLocks noChangeArrowheads="1"/>
          </p:cNvSpPr>
          <p:nvPr/>
        </p:nvSpPr>
        <p:spPr bwMode="auto">
          <a:xfrm>
            <a:off x="3276600" y="1385888"/>
            <a:ext cx="3048000" cy="366712"/>
          </a:xfrm>
          <a:prstGeom prst="rect">
            <a:avLst/>
          </a:prstGeom>
          <a:noFill/>
          <a:ln w="9525">
            <a:noFill/>
            <a:miter lim="800000"/>
            <a:headEnd/>
            <a:tailEnd/>
          </a:ln>
          <a:effectLst/>
        </p:spPr>
        <p:txBody>
          <a:bodyPr>
            <a:spAutoFit/>
          </a:bodyPr>
          <a:lstStyle/>
          <a:p>
            <a:pPr algn="ctr"/>
            <a:r>
              <a:rPr lang="en-US" b="1">
                <a:latin typeface="Times New Roman" pitchFamily="18" charset="0"/>
              </a:rPr>
              <a:t>Get into groups of four…</a:t>
            </a:r>
          </a:p>
        </p:txBody>
      </p:sp>
      <p:sp>
        <p:nvSpPr>
          <p:cNvPr id="24581" name="Rectangle 5"/>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latin typeface="Times New Roman" pitchFamily="18" charset="0"/>
              </a:rPr>
              <a:t>Aboriginal Peoples’ Attempts to Reconcile Contending Nationalist Loyalties</a:t>
            </a:r>
            <a:endParaRPr lang="en-US" sz="36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to="" calcmode="lin" valueType="num">
                                      <p:cBhvr>
                                        <p:cTn id="7" dur="1" fill="hold"/>
                                        <p:tgtEl>
                                          <p:spTgt spid="2458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 to="" calcmode="lin" valueType="num">
                                      <p:cBhvr>
                                        <p:cTn id="10" dur="1" fill="hold"/>
                                        <p:tgtEl>
                                          <p:spTgt spid="24581"/>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4579"/>
                                        </p:tgtEl>
                                        <p:attrNameLst>
                                          <p:attrName>style.visibility</p:attrName>
                                        </p:attrNameLst>
                                      </p:cBhvr>
                                      <p:to>
                                        <p:strVal val="visible"/>
                                      </p:to>
                                    </p:set>
                                    <p:anim to="" calcmode="lin" valueType="num">
                                      <p:cBhvr>
                                        <p:cTn id="15" dur="1" fill="hold"/>
                                        <p:tgtEl>
                                          <p:spTgt spid="2457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yal1.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6" name="Rectangle 4"/>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rgbClr val="FF3300"/>
                </a:solidFill>
                <a:latin typeface="Times New Roman" pitchFamily="18" charset="0"/>
              </a:rPr>
              <a:t>How Do Nationalist Loyalties Shape People’s Choices?</a:t>
            </a:r>
          </a:p>
        </p:txBody>
      </p:sp>
      <p:sp>
        <p:nvSpPr>
          <p:cNvPr id="3078" name="Text Box 6"/>
          <p:cNvSpPr txBox="1">
            <a:spLocks noChangeArrowheads="1"/>
          </p:cNvSpPr>
          <p:nvPr/>
        </p:nvSpPr>
        <p:spPr bwMode="auto">
          <a:xfrm>
            <a:off x="0" y="1676400"/>
            <a:ext cx="9144000" cy="4584700"/>
          </a:xfrm>
          <a:prstGeom prst="rect">
            <a:avLst/>
          </a:prstGeom>
          <a:noFill/>
          <a:ln w="9525">
            <a:noFill/>
            <a:miter lim="800000"/>
            <a:headEnd/>
            <a:tailEnd/>
          </a:ln>
          <a:effectLst/>
        </p:spPr>
        <p:txBody>
          <a:bodyPr>
            <a:spAutoFit/>
          </a:bodyPr>
          <a:lstStyle/>
          <a:p>
            <a:pPr algn="ctr">
              <a:spcBef>
                <a:spcPct val="50000"/>
              </a:spcBef>
            </a:pPr>
            <a:r>
              <a:rPr lang="en-US" sz="2400" b="1">
                <a:solidFill>
                  <a:schemeClr val="accent2"/>
                </a:solidFill>
                <a:latin typeface="Times New Roman" pitchFamily="18" charset="0"/>
              </a:rPr>
              <a:t>Make a list of both nationalist and non-nationalist loyalties</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How might nationalist and non-nationalist loyalties conflict?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might an individual try to resolve such a conflict in his or her life?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In what ways might nationalist and non-nationalist loyalties enrich a person's life?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might nationalist and non-nationalist loyalties affect an individual’s sense of nation?</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Read page 68, completing the </a:t>
            </a:r>
            <a:r>
              <a:rPr lang="en-US" b="1" i="1">
                <a:solidFill>
                  <a:schemeClr val="accent2"/>
                </a:solidFill>
                <a:latin typeface="Times New Roman" pitchFamily="18" charset="0"/>
              </a:rPr>
              <a:t>Activity</a:t>
            </a:r>
            <a:r>
              <a:rPr lang="en-US" b="1">
                <a:solidFill>
                  <a:schemeClr val="accent2"/>
                </a:solidFill>
                <a:latin typeface="Times New Roman" pitchFamily="18" charset="0"/>
              </a:rPr>
              <a:t> and answering all of the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8">
                                            <p:txEl>
                                              <p:pRg st="0" end="0"/>
                                            </p:txEl>
                                          </p:spTgt>
                                        </p:tgtEl>
                                        <p:attrNameLst>
                                          <p:attrName>style.visibility</p:attrName>
                                        </p:attrNameLst>
                                      </p:cBhvr>
                                      <p:to>
                                        <p:strVal val="visible"/>
                                      </p:to>
                                    </p:set>
                                    <p:anim to="" calcmode="lin" valueType="num">
                                      <p:cBhvr>
                                        <p:cTn id="10" dur="1" fill="hold"/>
                                        <p:tgtEl>
                                          <p:spTgt spid="307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 to="" calcmode="lin" valueType="num">
                                      <p:cBhvr>
                                        <p:cTn id="15" dur="1" fill="hold"/>
                                        <p:tgtEl>
                                          <p:spTgt spid="3078">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8">
                                            <p:txEl>
                                              <p:pRg st="4" end="4"/>
                                            </p:txEl>
                                          </p:spTgt>
                                        </p:tgtEl>
                                        <p:attrNameLst>
                                          <p:attrName>style.visibility</p:attrName>
                                        </p:attrNameLst>
                                      </p:cBhvr>
                                      <p:to>
                                        <p:strVal val="visible"/>
                                      </p:to>
                                    </p:set>
                                    <p:anim to="" calcmode="lin" valueType="num">
                                      <p:cBhvr>
                                        <p:cTn id="20" dur="1" fill="hold"/>
                                        <p:tgtEl>
                                          <p:spTgt spid="3078">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8">
                                            <p:txEl>
                                              <p:pRg st="6" end="6"/>
                                            </p:txEl>
                                          </p:spTgt>
                                        </p:tgtEl>
                                        <p:attrNameLst>
                                          <p:attrName>style.visibility</p:attrName>
                                        </p:attrNameLst>
                                      </p:cBhvr>
                                      <p:to>
                                        <p:strVal val="visible"/>
                                      </p:to>
                                    </p:set>
                                    <p:anim to="" calcmode="lin" valueType="num">
                                      <p:cBhvr>
                                        <p:cTn id="25" dur="1" fill="hold"/>
                                        <p:tgtEl>
                                          <p:spTgt spid="3078">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8">
                                            <p:txEl>
                                              <p:pRg st="8" end="8"/>
                                            </p:txEl>
                                          </p:spTgt>
                                        </p:tgtEl>
                                        <p:attrNameLst>
                                          <p:attrName>style.visibility</p:attrName>
                                        </p:attrNameLst>
                                      </p:cBhvr>
                                      <p:to>
                                        <p:strVal val="visible"/>
                                      </p:to>
                                    </p:set>
                                    <p:anim to="" calcmode="lin" valueType="num">
                                      <p:cBhvr>
                                        <p:cTn id="30" dur="1" fill="hold"/>
                                        <p:tgtEl>
                                          <p:spTgt spid="3078">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078">
                                            <p:txEl>
                                              <p:pRg st="10" end="10"/>
                                            </p:txEl>
                                          </p:spTgt>
                                        </p:tgtEl>
                                        <p:attrNameLst>
                                          <p:attrName>style.visibility</p:attrName>
                                        </p:attrNameLst>
                                      </p:cBhvr>
                                      <p:to>
                                        <p:strVal val="visible"/>
                                      </p:to>
                                    </p:set>
                                    <p:anim to="" calcmode="lin" valueType="num">
                                      <p:cBhvr>
                                        <p:cTn id="35" dur="1" fill="hold"/>
                                        <p:tgtEl>
                                          <p:spTgt spid="3078">
                                            <p:txEl>
                                              <p:pRg st="10" end="10"/>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076">
                                            <p:txEl>
                                              <p:pRg st="0" end="0"/>
                                            </p:txEl>
                                          </p:spTgt>
                                        </p:tgtEl>
                                        <p:attrNameLst>
                                          <p:attrName>style.visibility</p:attrName>
                                        </p:attrNameLst>
                                      </p:cBhvr>
                                      <p:to>
                                        <p:strVal val="visible"/>
                                      </p:to>
                                    </p:set>
                                    <p:anim to="" calcmode="lin" valueType="num">
                                      <p:cBhvr>
                                        <p:cTn id="38" dur="1" fill="hold"/>
                                        <p:tgtEl>
                                          <p:spTgt spid="307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titlephoto"/>
          <p:cNvPicPr>
            <a:picLocks noChangeAspect="1" noChangeArrowheads="1"/>
          </p:cNvPicPr>
          <p:nvPr/>
        </p:nvPicPr>
        <p:blipFill>
          <a:blip r:embed="rId2" cstate="print">
            <a:lum bright="70000" contrast="-70000"/>
          </a:blip>
          <a:srcRect/>
          <a:stretch>
            <a:fillRect/>
          </a:stretch>
        </p:blipFill>
        <p:spPr bwMode="auto">
          <a:xfrm>
            <a:off x="0" y="46038"/>
            <a:ext cx="9144000" cy="6811962"/>
          </a:xfrm>
          <a:prstGeom prst="rect">
            <a:avLst/>
          </a:prstGeom>
          <a:noFill/>
        </p:spPr>
      </p:pic>
      <p:sp>
        <p:nvSpPr>
          <p:cNvPr id="25604" name="Rectangle 4"/>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latin typeface="Times New Roman" pitchFamily="18" charset="0"/>
              </a:rPr>
              <a:t>Aboriginal Peoples’ Attempts to Reconcile Contending Nationalist Loyalties</a:t>
            </a:r>
            <a:endParaRPr lang="en-US" sz="3600" b="1" i="1">
              <a:solidFill>
                <a:schemeClr val="accent2"/>
              </a:solidFill>
              <a:latin typeface="Times New Roman" pitchFamily="18" charset="0"/>
            </a:endParaRPr>
          </a:p>
        </p:txBody>
      </p:sp>
      <p:pic>
        <p:nvPicPr>
          <p:cNvPr id="25605" name="Picture 5"/>
          <p:cNvPicPr>
            <a:picLocks noChangeAspect="1" noChangeArrowheads="1"/>
          </p:cNvPicPr>
          <p:nvPr/>
        </p:nvPicPr>
        <p:blipFill>
          <a:blip r:embed="rId3" cstate="print"/>
          <a:srcRect/>
          <a:stretch>
            <a:fillRect/>
          </a:stretch>
        </p:blipFill>
        <p:spPr bwMode="auto">
          <a:xfrm>
            <a:off x="2241550" y="1143000"/>
            <a:ext cx="4997450" cy="5638800"/>
          </a:xfrm>
          <a:prstGeom prst="rect">
            <a:avLst/>
          </a:prstGeom>
          <a:noFill/>
          <a:ln w="9525">
            <a:noFill/>
            <a:miter lim="800000"/>
            <a:headEnd/>
            <a:tailEnd/>
          </a:ln>
          <a:effectLst/>
        </p:spPr>
      </p:pic>
      <p:sp>
        <p:nvSpPr>
          <p:cNvPr id="25607" name="Rectangle 7"/>
          <p:cNvSpPr>
            <a:spLocks noChangeArrowheads="1"/>
          </p:cNvSpPr>
          <p:nvPr/>
        </p:nvSpPr>
        <p:spPr bwMode="auto">
          <a:xfrm>
            <a:off x="0" y="2636838"/>
            <a:ext cx="2209800" cy="2289175"/>
          </a:xfrm>
          <a:prstGeom prst="rect">
            <a:avLst/>
          </a:prstGeom>
          <a:noFill/>
          <a:ln w="9525">
            <a:noFill/>
            <a:miter lim="800000"/>
            <a:headEnd/>
            <a:tailEnd/>
          </a:ln>
          <a:effectLst/>
        </p:spPr>
        <p:txBody>
          <a:bodyPr anchor="ctr">
            <a:spAutoFit/>
          </a:bodyPr>
          <a:lstStyle/>
          <a:p>
            <a:pPr algn="ctr"/>
            <a:r>
              <a:rPr lang="en-US" b="1">
                <a:latin typeface="Times New Roman" pitchFamily="18" charset="0"/>
              </a:rPr>
              <a:t>When your chart is complete, for each of the four events, decide if it helped or hindered Aboriginal peoples’ attempts to reconcile contending 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5"/>
                                        </p:tgtEl>
                                        <p:attrNameLst>
                                          <p:attrName>style.visibility</p:attrName>
                                        </p:attrNameLst>
                                      </p:cBhvr>
                                      <p:to>
                                        <p:strVal val="visible"/>
                                      </p:to>
                                    </p:set>
                                    <p:anim to="" calcmode="lin" valueType="num">
                                      <p:cBhvr>
                                        <p:cTn id="10" dur="1" fill="hold"/>
                                        <p:tgtEl>
                                          <p:spTgt spid="2560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7">
                                            <p:txEl>
                                              <p:pRg st="0" end="0"/>
                                            </p:txEl>
                                          </p:spTgt>
                                        </p:tgtEl>
                                        <p:attrNameLst>
                                          <p:attrName>style.visibility</p:attrName>
                                        </p:attrNameLst>
                                      </p:cBhvr>
                                      <p:to>
                                        <p:strVal val="visible"/>
                                      </p:to>
                                    </p:set>
                                    <p:anim to="" calcmode="lin" valueType="num">
                                      <p:cBhvr>
                                        <p:cTn id="13" dur="1" fill="hold"/>
                                        <p:tgtEl>
                                          <p:spTgt spid="2560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7651"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2765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Complete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 to="" calcmode="lin" valueType="num">
                                      <p:cBhvr>
                                        <p:cTn id="10" dur="1" fill="hold"/>
                                        <p:tgtEl>
                                          <p:spTgt spid="276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quiz"/>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dirty="0">
                <a:solidFill>
                  <a:schemeClr val="accent2"/>
                </a:solidFill>
                <a:latin typeface="Times New Roman" pitchFamily="18" charset="0"/>
              </a:rPr>
              <a:t>Chapter </a:t>
            </a:r>
            <a:r>
              <a:rPr lang="en-US" sz="4400" b="1" dirty="0" smtClean="0">
                <a:solidFill>
                  <a:schemeClr val="accent2"/>
                </a:solidFill>
                <a:latin typeface="Times New Roman" pitchFamily="18" charset="0"/>
              </a:rPr>
              <a:t>Two/Three Quiz</a:t>
            </a:r>
            <a:endParaRPr lang="en-US" sz="4400" b="1" dirty="0">
              <a:solidFill>
                <a:schemeClr val="accent2"/>
              </a:solidFill>
              <a:latin typeface="Times New Roman" pitchFamily="18" charset="0"/>
            </a:endParaRPr>
          </a:p>
        </p:txBody>
      </p:sp>
      <p:sp>
        <p:nvSpPr>
          <p:cNvPr id="44036" name="Rectangle 4"/>
          <p:cNvSpPr>
            <a:spLocks noChangeArrowheads="1"/>
          </p:cNvSpPr>
          <p:nvPr/>
        </p:nvSpPr>
        <p:spPr bwMode="auto">
          <a:xfrm>
            <a:off x="0" y="2133600"/>
            <a:ext cx="9144000" cy="1569660"/>
          </a:xfrm>
          <a:prstGeom prst="rect">
            <a:avLst/>
          </a:prstGeom>
          <a:noFill/>
          <a:ln w="9525" algn="ctr">
            <a:noFill/>
            <a:miter lim="800000"/>
            <a:headEnd/>
            <a:tailEnd/>
          </a:ln>
        </p:spPr>
        <p:txBody>
          <a:bodyPr>
            <a:spAutoFit/>
          </a:bodyPr>
          <a:lstStyle/>
          <a:p>
            <a:pPr algn="ctr"/>
            <a:endParaRPr lang="en-US" sz="2400" b="1" dirty="0">
              <a:latin typeface="Times New Roman" pitchFamily="18" charset="0"/>
            </a:endParaRPr>
          </a:p>
          <a:p>
            <a:pPr algn="ctr"/>
            <a:r>
              <a:rPr lang="en-US" sz="2400" b="1" dirty="0">
                <a:latin typeface="Times New Roman" pitchFamily="18" charset="0"/>
              </a:rPr>
              <a:t>Review </a:t>
            </a:r>
            <a:r>
              <a:rPr lang="en-US" sz="2400" b="1" dirty="0" smtClean="0">
                <a:latin typeface="Times New Roman" pitchFamily="18" charset="0"/>
              </a:rPr>
              <a:t>both Chapters </a:t>
            </a:r>
            <a:r>
              <a:rPr lang="en-US" sz="2400" b="1" dirty="0">
                <a:latin typeface="Times New Roman" pitchFamily="18" charset="0"/>
              </a:rPr>
              <a:t>– Including the </a:t>
            </a:r>
            <a:r>
              <a:rPr lang="en-US" sz="2400" b="1" dirty="0" smtClean="0">
                <a:latin typeface="Times New Roman" pitchFamily="18" charset="0"/>
              </a:rPr>
              <a:t>Terms</a:t>
            </a:r>
          </a:p>
          <a:p>
            <a:pPr algn="ctr"/>
            <a:endParaRPr lang="en-US" sz="2400" b="1" dirty="0" smtClean="0">
              <a:latin typeface="Times New Roman" pitchFamily="18" charset="0"/>
            </a:endParaRPr>
          </a:p>
          <a:p>
            <a:pPr algn="ctr"/>
            <a:r>
              <a:rPr lang="en-US" sz="2400" b="1" dirty="0" smtClean="0">
                <a:latin typeface="Times New Roman" pitchFamily="18" charset="0"/>
              </a:rPr>
              <a:t>Details…</a:t>
            </a: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 to="" calcmode="lin" valueType="num">
                                      <p:cBhvr>
                                        <p:cTn id="7" dur="1" fill="hold"/>
                                        <p:tgtEl>
                                          <p:spTgt spid="4403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 to="" calcmode="lin" valueType="num">
                                      <p:cBhvr>
                                        <p:cTn id="10" dur="1" fill="hold"/>
                                        <p:tgtEl>
                                          <p:spTgt spid="4403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4036">
                                            <p:txEl>
                                              <p:pRg st="1" end="1"/>
                                            </p:txEl>
                                          </p:spTgt>
                                        </p:tgtEl>
                                        <p:attrNameLst>
                                          <p:attrName>style.visibility</p:attrName>
                                        </p:attrNameLst>
                                      </p:cBhvr>
                                      <p:to>
                                        <p:strVal val="visible"/>
                                      </p:to>
                                    </p:set>
                                    <p:anim to="" calcmode="lin" valueType="num">
                                      <p:cBhvr>
                                        <p:cTn id="13" dur="1" fill="hold"/>
                                        <p:tgtEl>
                                          <p:spTgt spid="44036">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4036">
                                            <p:txEl>
                                              <p:pRg st="3" end="3"/>
                                            </p:txEl>
                                          </p:spTgt>
                                        </p:tgtEl>
                                        <p:attrNameLst>
                                          <p:attrName>style.visibility</p:attrName>
                                        </p:attrNameLst>
                                      </p:cBhvr>
                                      <p:to>
                                        <p:strVal val="visible"/>
                                      </p:to>
                                    </p:set>
                                    <p:anim to="" calcmode="lin" valueType="num">
                                      <p:cBhvr>
                                        <p:cTn id="18" dur="1" fill="hold"/>
                                        <p:tgtEl>
                                          <p:spTgt spid="4403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8675" name="Rectangle 3"/>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3600" b="1">
                <a:solidFill>
                  <a:schemeClr val="accent2"/>
                </a:solidFill>
                <a:latin typeface="Times New Roman" pitchFamily="18" charset="0"/>
              </a:rPr>
              <a:t>Think About Your Challenge</a:t>
            </a:r>
          </a:p>
        </p:txBody>
      </p:sp>
      <p:sp>
        <p:nvSpPr>
          <p:cNvPr id="28676" name="Text Box 4"/>
          <p:cNvSpPr txBox="1">
            <a:spLocks noChangeArrowheads="1"/>
          </p:cNvSpPr>
          <p:nvPr/>
        </p:nvSpPr>
        <p:spPr bwMode="auto">
          <a:xfrm>
            <a:off x="0" y="2133600"/>
            <a:ext cx="91440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Review the bottom of page 87</a:t>
            </a:r>
          </a:p>
        </p:txBody>
      </p:sp>
      <p:sp>
        <p:nvSpPr>
          <p:cNvPr id="28677" name="Text Box 5"/>
          <p:cNvSpPr txBox="1">
            <a:spLocks noChangeArrowheads="1"/>
          </p:cNvSpPr>
          <p:nvPr/>
        </p:nvSpPr>
        <p:spPr bwMode="auto">
          <a:xfrm rot="10800000" flipV="1">
            <a:off x="-3175" y="3748088"/>
            <a:ext cx="9151938" cy="396875"/>
          </a:xfrm>
          <a:prstGeom prst="rect">
            <a:avLst/>
          </a:prstGeom>
          <a:noFill/>
          <a:ln w="9525">
            <a:noFill/>
            <a:miter lim="800000"/>
            <a:headEnd/>
            <a:tailEnd/>
          </a:ln>
          <a:effectLst/>
        </p:spPr>
        <p:txBody>
          <a:bodyPr>
            <a:spAutoFit/>
          </a:bodyPr>
          <a:lstStyle/>
          <a:p>
            <a:pPr algn="ctr">
              <a:spcBef>
                <a:spcPct val="50000"/>
              </a:spcBef>
            </a:pPr>
            <a:r>
              <a:rPr lang="en-US" sz="2000" b="1">
                <a:solidFill>
                  <a:schemeClr val="accent2"/>
                </a:solidFill>
                <a:latin typeface="Times New Roman" pitchFamily="18" charset="0"/>
              </a:rPr>
              <a:t>If time permits, complete this suggestion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to="" calcmode="lin" valueType="num">
                                      <p:cBhvr>
                                        <p:cTn id="7" dur="1" fill="hold"/>
                                        <p:tgtEl>
                                          <p:spTgt spid="2867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 to="" calcmode="lin" valueType="num">
                                      <p:cBhvr>
                                        <p:cTn id="10" dur="1" fill="hold"/>
                                        <p:tgtEl>
                                          <p:spTgt spid="2867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8676">
                                            <p:txEl>
                                              <p:pRg st="0" end="0"/>
                                            </p:txEl>
                                          </p:spTgt>
                                        </p:tgtEl>
                                        <p:attrNameLst>
                                          <p:attrName>style.visibility</p:attrName>
                                        </p:attrNameLst>
                                      </p:cBhvr>
                                      <p:to>
                                        <p:strVal val="visible"/>
                                      </p:to>
                                    </p:set>
                                    <p:anim to="" calcmode="lin" valueType="num">
                                      <p:cBhvr>
                                        <p:cTn id="13" dur="1" fill="hold"/>
                                        <p:tgtEl>
                                          <p:spTgt spid="28676">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8677">
                                            <p:txEl>
                                              <p:pRg st="0" end="0"/>
                                            </p:txEl>
                                          </p:spTgt>
                                        </p:tgtEl>
                                        <p:attrNameLst>
                                          <p:attrName>style.visibility</p:attrName>
                                        </p:attrNameLst>
                                      </p:cBhvr>
                                      <p:to>
                                        <p:strVal val="visible"/>
                                      </p:to>
                                    </p:set>
                                    <p:anim to="" calcmode="lin" valueType="num">
                                      <p:cBhvr>
                                        <p:cTn id="16" dur="1" fill="hold"/>
                                        <p:tgtEl>
                                          <p:spTgt spid="2867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1510" name="Text Box 6"/>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8" charset="0"/>
                <a:cs typeface="Times New Roman" pitchFamily="18" charset="0"/>
              </a:rPr>
              <a:t>Related Issue #1 Exam</a:t>
            </a:r>
          </a:p>
        </p:txBody>
      </p:sp>
      <p:sp>
        <p:nvSpPr>
          <p:cNvPr id="21511" name="Text Box 7"/>
          <p:cNvSpPr txBox="1">
            <a:spLocks noChangeArrowheads="1"/>
          </p:cNvSpPr>
          <p:nvPr/>
        </p:nvSpPr>
        <p:spPr bwMode="auto">
          <a:xfrm>
            <a:off x="0" y="1173163"/>
            <a:ext cx="9144000" cy="5493812"/>
          </a:xfrm>
          <a:prstGeom prst="rect">
            <a:avLst/>
          </a:prstGeom>
          <a:noFill/>
          <a:ln w="9525">
            <a:noFill/>
            <a:miter lim="800000"/>
            <a:headEnd/>
            <a:tailEnd/>
          </a:ln>
        </p:spPr>
        <p:txBody>
          <a:bodyPr>
            <a:spAutoFit/>
          </a:bodyPr>
          <a:lstStyle/>
          <a:p>
            <a:pPr algn="ctr">
              <a:spcBef>
                <a:spcPct val="50000"/>
              </a:spcBef>
            </a:pPr>
            <a:r>
              <a:rPr lang="en-US" b="1" dirty="0" smtClean="0">
                <a:latin typeface="Times New Roman" pitchFamily="18" charset="0"/>
                <a:cs typeface="Times New Roman" pitchFamily="18" charset="0"/>
              </a:rPr>
              <a:t>Part of your </a:t>
            </a:r>
            <a:r>
              <a:rPr lang="en-US" b="1" dirty="0">
                <a:latin typeface="Times New Roman" pitchFamily="18" charset="0"/>
                <a:cs typeface="Times New Roman" pitchFamily="18" charset="0"/>
              </a:rPr>
              <a:t>exam for Related Issue One is an analysis and interpretation of three </a:t>
            </a:r>
            <a:r>
              <a:rPr lang="en-US" b="1" dirty="0" smtClean="0">
                <a:latin typeface="Times New Roman" pitchFamily="18" charset="0"/>
                <a:cs typeface="Times New Roman" pitchFamily="18" charset="0"/>
              </a:rPr>
              <a:t>sources</a:t>
            </a:r>
          </a:p>
          <a:p>
            <a:pPr algn="ctr">
              <a:spcBef>
                <a:spcPct val="50000"/>
              </a:spcBef>
            </a:pPr>
            <a:r>
              <a:rPr lang="en-US" b="1" dirty="0" smtClean="0">
                <a:latin typeface="Times New Roman" pitchFamily="18" charset="0"/>
                <a:cs typeface="Times New Roman" pitchFamily="18" charset="0"/>
              </a:rPr>
              <a:t>And 27 multiple questions</a:t>
            </a:r>
            <a:endParaRPr lang="en-US" b="1" dirty="0">
              <a:latin typeface="Times New Roman" pitchFamily="18" charset="0"/>
              <a:cs typeface="Times New Roman" pitchFamily="18" charset="0"/>
            </a:endParaRP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It will be marked according to the rubric provided to you (Writing Assignment I)</a:t>
            </a: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You will have the entire class to complete the exam</a:t>
            </a: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The three sources will be used to answer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following questions:</a:t>
            </a:r>
          </a:p>
          <a:p>
            <a:pPr algn="ctr">
              <a:spcBef>
                <a:spcPct val="50000"/>
              </a:spcBef>
            </a:pPr>
            <a:endParaRPr lang="en-US" b="1" dirty="0">
              <a:latin typeface="Times New Roman" pitchFamily="18" charset="0"/>
              <a:cs typeface="Times New Roman" pitchFamily="18" charset="0"/>
            </a:endParaRPr>
          </a:p>
          <a:p>
            <a:pPr algn="ctr"/>
            <a:r>
              <a:rPr lang="en-US" b="1" dirty="0">
                <a:solidFill>
                  <a:srgbClr val="C00000"/>
                </a:solidFill>
                <a:latin typeface="Times New Roman" pitchFamily="18" charset="0"/>
                <a:cs typeface="Times New Roman" pitchFamily="18" charset="0"/>
              </a:rPr>
              <a:t>What perspectives do each of the three sources present on the concept of </a:t>
            </a:r>
            <a:r>
              <a:rPr lang="en-US" b="1" dirty="0" smtClean="0">
                <a:solidFill>
                  <a:srgbClr val="C00000"/>
                </a:solidFill>
                <a:latin typeface="Times New Roman" pitchFamily="18" charset="0"/>
                <a:cs typeface="Times New Roman" pitchFamily="18" charset="0"/>
              </a:rPr>
              <a:t>national </a:t>
            </a:r>
            <a:r>
              <a:rPr lang="en-US" b="1" dirty="0" smtClean="0">
                <a:solidFill>
                  <a:srgbClr val="C00000"/>
                </a:solidFill>
                <a:latin typeface="Times New Roman" pitchFamily="18" charset="0"/>
                <a:cs typeface="Times New Roman" pitchFamily="18" charset="0"/>
              </a:rPr>
              <a:t>identity? </a:t>
            </a:r>
          </a:p>
          <a:p>
            <a:pPr algn="ctr"/>
            <a:endParaRPr lang="en-US" b="1" dirty="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and </a:t>
            </a:r>
          </a:p>
          <a:p>
            <a:pPr algn="ctr"/>
            <a:endParaRPr lang="en-US" b="1" dirty="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What </a:t>
            </a:r>
            <a:r>
              <a:rPr lang="en-US" b="1" dirty="0">
                <a:solidFill>
                  <a:srgbClr val="C00000"/>
                </a:solidFill>
                <a:latin typeface="Times New Roman" pitchFamily="18" charset="0"/>
                <a:cs typeface="Times New Roman" pitchFamily="18" charset="0"/>
              </a:rPr>
              <a:t>relationships exist between the sources?</a:t>
            </a:r>
            <a:endParaRPr lang="en-US" dirty="0">
              <a:solidFill>
                <a:srgbClr val="C00000"/>
              </a:solidFill>
              <a:latin typeface="Times New Roman" pitchFamily="18" charset="0"/>
              <a:cs typeface="Times New Roman" pitchFamily="18" charset="0"/>
            </a:endParaRPr>
          </a:p>
          <a:p>
            <a:pPr algn="ctr">
              <a:spcBef>
                <a:spcPct val="50000"/>
              </a:spcBef>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to="" calcmode="lin" valueType="num">
                                      <p:cBhvr>
                                        <p:cTn id="7" dur="1" fill="hold"/>
                                        <p:tgtEl>
                                          <p:spTgt spid="2150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 to="" calcmode="lin" valueType="num">
                                      <p:cBhvr>
                                        <p:cTn id="10" dur="1" fill="hold"/>
                                        <p:tgtEl>
                                          <p:spTgt spid="215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1511">
                                            <p:txEl>
                                              <p:pRg st="0" end="0"/>
                                            </p:txEl>
                                          </p:spTgt>
                                        </p:tgtEl>
                                        <p:attrNameLst>
                                          <p:attrName>style.visibility</p:attrName>
                                        </p:attrNameLst>
                                      </p:cBhvr>
                                      <p:to>
                                        <p:strVal val="visible"/>
                                      </p:to>
                                    </p:set>
                                    <p:anim to="" calcmode="lin" valueType="num">
                                      <p:cBhvr>
                                        <p:cTn id="15" dur="1" fill="hold"/>
                                        <p:tgtEl>
                                          <p:spTgt spid="215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1511">
                                            <p:txEl>
                                              <p:pRg st="1" end="1"/>
                                            </p:txEl>
                                          </p:spTgt>
                                        </p:tgtEl>
                                        <p:attrNameLst>
                                          <p:attrName>style.visibility</p:attrName>
                                        </p:attrNameLst>
                                      </p:cBhvr>
                                      <p:to>
                                        <p:strVal val="visible"/>
                                      </p:to>
                                    </p:set>
                                    <p:anim to="" calcmode="lin" valueType="num">
                                      <p:cBhvr>
                                        <p:cTn id="20" dur="1" fill="hold"/>
                                        <p:tgtEl>
                                          <p:spTgt spid="2151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1511">
                                            <p:txEl>
                                              <p:pRg st="3" end="3"/>
                                            </p:txEl>
                                          </p:spTgt>
                                        </p:tgtEl>
                                        <p:attrNameLst>
                                          <p:attrName>style.visibility</p:attrName>
                                        </p:attrNameLst>
                                      </p:cBhvr>
                                      <p:to>
                                        <p:strVal val="visible"/>
                                      </p:to>
                                    </p:set>
                                    <p:anim to="" calcmode="lin" valueType="num">
                                      <p:cBhvr>
                                        <p:cTn id="25" dur="1" fill="hold"/>
                                        <p:tgtEl>
                                          <p:spTgt spid="21511">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1511">
                                            <p:txEl>
                                              <p:pRg st="5" end="5"/>
                                            </p:txEl>
                                          </p:spTgt>
                                        </p:tgtEl>
                                        <p:attrNameLst>
                                          <p:attrName>style.visibility</p:attrName>
                                        </p:attrNameLst>
                                      </p:cBhvr>
                                      <p:to>
                                        <p:strVal val="visible"/>
                                      </p:to>
                                    </p:set>
                                    <p:anim to="" calcmode="lin" valueType="num">
                                      <p:cBhvr>
                                        <p:cTn id="30" dur="1" fill="hold"/>
                                        <p:tgtEl>
                                          <p:spTgt spid="21511">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1511">
                                            <p:txEl>
                                              <p:pRg st="7" end="7"/>
                                            </p:txEl>
                                          </p:spTgt>
                                        </p:tgtEl>
                                        <p:attrNameLst>
                                          <p:attrName>style.visibility</p:attrName>
                                        </p:attrNameLst>
                                      </p:cBhvr>
                                      <p:to>
                                        <p:strVal val="visible"/>
                                      </p:to>
                                    </p:set>
                                    <p:anim to="" calcmode="lin" valueType="num">
                                      <p:cBhvr>
                                        <p:cTn id="35" dur="1" fill="hold"/>
                                        <p:tgtEl>
                                          <p:spTgt spid="21511">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1511">
                                            <p:txEl>
                                              <p:pRg st="9" end="9"/>
                                            </p:txEl>
                                          </p:spTgt>
                                        </p:tgtEl>
                                        <p:attrNameLst>
                                          <p:attrName>style.visibility</p:attrName>
                                        </p:attrNameLst>
                                      </p:cBhvr>
                                      <p:to>
                                        <p:strVal val="visible"/>
                                      </p:to>
                                    </p:set>
                                    <p:anim to="" calcmode="lin" valueType="num">
                                      <p:cBhvr>
                                        <p:cTn id="40" dur="1" fill="hold"/>
                                        <p:tgtEl>
                                          <p:spTgt spid="21511">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21511">
                                            <p:txEl>
                                              <p:pRg st="11" end="11"/>
                                            </p:txEl>
                                          </p:spTgt>
                                        </p:tgtEl>
                                        <p:attrNameLst>
                                          <p:attrName>style.visibility</p:attrName>
                                        </p:attrNameLst>
                                      </p:cBhvr>
                                      <p:to>
                                        <p:strVal val="visible"/>
                                      </p:to>
                                    </p:set>
                                    <p:anim to="" calcmode="lin" valueType="num">
                                      <p:cBhvr>
                                        <p:cTn id="45" dur="1" fill="hold"/>
                                        <p:tgtEl>
                                          <p:spTgt spid="21511">
                                            <p:txEl>
                                              <p:pRg st="11" end="11"/>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1511">
                                            <p:txEl>
                                              <p:pRg st="13" end="13"/>
                                            </p:txEl>
                                          </p:spTgt>
                                        </p:tgtEl>
                                        <p:attrNameLst>
                                          <p:attrName>style.visibility</p:attrName>
                                        </p:attrNameLst>
                                      </p:cBhvr>
                                      <p:to>
                                        <p:strVal val="visible"/>
                                      </p:to>
                                    </p:set>
                                    <p:anim to="" calcmode="lin" valueType="num">
                                      <p:cBhvr>
                                        <p:cTn id="50" dur="1" fill="hold"/>
                                        <p:tgtEl>
                                          <p:spTgt spid="21511">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ext Box 6"/>
          <p:cNvSpPr txBox="1">
            <a:spLocks noChangeArrowheads="1"/>
          </p:cNvSpPr>
          <p:nvPr/>
        </p:nvSpPr>
        <p:spPr bwMode="auto">
          <a:xfrm>
            <a:off x="0" y="304800"/>
            <a:ext cx="9144000" cy="4572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cs typeface="Times New Roman" pitchFamily="18" charset="0"/>
              </a:rPr>
              <a:t>The Question: Specifics</a:t>
            </a:r>
          </a:p>
        </p:txBody>
      </p:sp>
      <p:sp>
        <p:nvSpPr>
          <p:cNvPr id="20484" name="Text Box 7"/>
          <p:cNvSpPr txBox="1">
            <a:spLocks noChangeArrowheads="1"/>
          </p:cNvSpPr>
          <p:nvPr/>
        </p:nvSpPr>
        <p:spPr bwMode="auto">
          <a:xfrm>
            <a:off x="0" y="1600200"/>
            <a:ext cx="9144000" cy="3733800"/>
          </a:xfrm>
          <a:prstGeom prst="rect">
            <a:avLst/>
          </a:prstGeom>
          <a:noFill/>
          <a:ln w="9525">
            <a:solidFill>
              <a:srgbClr val="000000"/>
            </a:solidFill>
            <a:miter lim="800000"/>
            <a:headEnd/>
            <a:tailEnd/>
          </a:ln>
        </p:spPr>
        <p:txBody>
          <a:bodyPr/>
          <a:lstStyle/>
          <a:p>
            <a:pPr algn="ctr"/>
            <a:r>
              <a:rPr lang="en-US" sz="2400" b="1" dirty="0">
                <a:solidFill>
                  <a:srgbClr val="C00000"/>
                </a:solidFill>
                <a:latin typeface="Times New Roman" pitchFamily="18" charset="0"/>
                <a:cs typeface="Times New Roman" pitchFamily="18" charset="0"/>
              </a:rPr>
              <a:t>What perspectives do each of the three sources present on the concept </a:t>
            </a:r>
            <a:r>
              <a:rPr lang="en-US" sz="2400" b="1">
                <a:solidFill>
                  <a:srgbClr val="C00000"/>
                </a:solidFill>
                <a:latin typeface="Times New Roman" pitchFamily="18" charset="0"/>
                <a:cs typeface="Times New Roman" pitchFamily="18" charset="0"/>
              </a:rPr>
              <a:t>of </a:t>
            </a:r>
            <a:r>
              <a:rPr lang="en-US" sz="2400" b="1" smtClean="0">
                <a:solidFill>
                  <a:srgbClr val="C00000"/>
                </a:solidFill>
                <a:latin typeface="Times New Roman" pitchFamily="18" charset="0"/>
                <a:cs typeface="Times New Roman" pitchFamily="18" charset="0"/>
              </a:rPr>
              <a:t>national </a:t>
            </a:r>
            <a:r>
              <a:rPr lang="en-US" sz="2400" b="1" dirty="0">
                <a:solidFill>
                  <a:srgbClr val="C00000"/>
                </a:solidFill>
                <a:latin typeface="Times New Roman" pitchFamily="18" charset="0"/>
                <a:cs typeface="Times New Roman" pitchFamily="18" charset="0"/>
              </a:rPr>
              <a:t>identity, and what relationships exist between the sources?</a:t>
            </a:r>
            <a:endParaRPr lang="en-US" sz="2400" dirty="0">
              <a:solidFill>
                <a:srgbClr val="C00000"/>
              </a:solidFill>
              <a:latin typeface="Times New Roman" pitchFamily="18" charset="0"/>
              <a:cs typeface="Times New Roman" pitchFamily="18" charset="0"/>
            </a:endParaRPr>
          </a:p>
          <a:p>
            <a:endParaRPr lang="en-US" sz="2000" b="1" dirty="0">
              <a:solidFill>
                <a:srgbClr val="FF0000"/>
              </a:solidFill>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r>
              <a:rPr lang="en-US" sz="1600" b="1" i="1" dirty="0">
                <a:latin typeface="Times New Roman" pitchFamily="18" charset="0"/>
                <a:cs typeface="Times New Roman" pitchFamily="18" charset="0"/>
              </a:rPr>
              <a:t>Examine each source. Write a response in paragraph form in which you:</a:t>
            </a:r>
            <a:endParaRPr lang="en-US" sz="1600" dirty="0">
              <a:latin typeface="Times New Roman" pitchFamily="18" charset="0"/>
              <a:cs typeface="Times New Roman" pitchFamily="18" charset="0"/>
            </a:endParaRPr>
          </a:p>
          <a:p>
            <a:r>
              <a:rPr lang="en-US" sz="1600" b="1" i="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&gt;Interpret</a:t>
            </a:r>
            <a:r>
              <a:rPr lang="en-US" sz="1600" dirty="0">
                <a:latin typeface="Times New Roman" pitchFamily="18" charset="0"/>
                <a:cs typeface="Times New Roman" pitchFamily="18" charset="0"/>
              </a:rPr>
              <a:t> each source to identify and explain the perspective on </a:t>
            </a:r>
            <a:r>
              <a:rPr lang="en-US" sz="1600" dirty="0" smtClean="0">
                <a:latin typeface="Times New Roman" pitchFamily="18" charset="0"/>
                <a:cs typeface="Times New Roman" pitchFamily="18" charset="0"/>
              </a:rPr>
              <a:t>nationalism and </a:t>
            </a:r>
            <a:r>
              <a:rPr lang="en-US" sz="1600" dirty="0">
                <a:latin typeface="Times New Roman" pitchFamily="18" charset="0"/>
                <a:cs typeface="Times New Roman" pitchFamily="18" charset="0"/>
              </a:rPr>
              <a:t>identity; </a:t>
            </a:r>
            <a:r>
              <a:rPr lang="en-US" sz="1600" b="1" dirty="0">
                <a:latin typeface="Times New Roman" pitchFamily="18" charset="0"/>
                <a:cs typeface="Times New Roman" pitchFamily="18" charset="0"/>
              </a:rPr>
              <a:t>explain</a:t>
            </a:r>
            <a:r>
              <a:rPr lang="en-US" sz="1600" dirty="0">
                <a:latin typeface="Times New Roman" pitchFamily="18" charset="0"/>
                <a:cs typeface="Times New Roman" pitchFamily="18" charset="0"/>
              </a:rPr>
              <a:t> the links between the principles of </a:t>
            </a:r>
            <a:r>
              <a:rPr lang="en-US" sz="1600" dirty="0" smtClean="0">
                <a:latin typeface="Times New Roman" pitchFamily="18" charset="0"/>
                <a:cs typeface="Times New Roman" pitchFamily="18" charset="0"/>
              </a:rPr>
              <a:t>nationalism and </a:t>
            </a:r>
            <a:r>
              <a:rPr lang="en-US" sz="1600" dirty="0">
                <a:latin typeface="Times New Roman" pitchFamily="18" charset="0"/>
                <a:cs typeface="Times New Roman" pitchFamily="18" charset="0"/>
              </a:rPr>
              <a:t>identity and each source</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&gt;</a:t>
            </a:r>
            <a:r>
              <a:rPr lang="en-US" sz="1600" b="1" dirty="0">
                <a:latin typeface="Times New Roman" pitchFamily="18" charset="0"/>
                <a:cs typeface="Times New Roman" pitchFamily="18" charset="0"/>
              </a:rPr>
              <a:t>Identify and explain</a:t>
            </a:r>
            <a:r>
              <a:rPr lang="en-US" sz="1600" dirty="0">
                <a:latin typeface="Times New Roman" pitchFamily="18" charset="0"/>
                <a:cs typeface="Times New Roman" pitchFamily="18" charset="0"/>
              </a:rPr>
              <a:t> one or more of the relationships that exist among the sources; </a:t>
            </a:r>
            <a:r>
              <a:rPr lang="en-US" sz="1600" b="1" dirty="0">
                <a:latin typeface="Times New Roman" pitchFamily="18" charset="0"/>
                <a:cs typeface="Times New Roman" pitchFamily="18" charset="0"/>
              </a:rPr>
              <a:t>support </a:t>
            </a:r>
            <a:r>
              <a:rPr lang="en-US" sz="1600" dirty="0">
                <a:latin typeface="Times New Roman" pitchFamily="18" charset="0"/>
                <a:cs typeface="Times New Roman" pitchFamily="18" charset="0"/>
              </a:rPr>
              <a:t>your response with evidence drawn from the sources and knowledge of social studies</a:t>
            </a:r>
          </a:p>
          <a:p>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 to="" calcmode="lin" valueType="num">
                                      <p:cBhvr>
                                        <p:cTn id="12" dur="1" fill="hold"/>
                                        <p:tgtEl>
                                          <p:spTgt spid="2048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anim to="" calcmode="lin" valueType="num">
                                      <p:cBhvr>
                                        <p:cTn id="17" dur="1" fill="hold"/>
                                        <p:tgtEl>
                                          <p:spTgt spid="204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all_quiet_gho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4100" name="Picture 4" descr="Fig3-03_p69.jpg"/>
          <p:cNvPicPr>
            <a:picLocks noChangeAspect="1" noChangeArrowheads="1"/>
          </p:cNvPicPr>
          <p:nvPr/>
        </p:nvPicPr>
        <p:blipFill>
          <a:blip r:embed="rId3" cstate="print"/>
          <a:srcRect/>
          <a:stretch>
            <a:fillRect/>
          </a:stretch>
        </p:blipFill>
        <p:spPr bwMode="auto">
          <a:xfrm>
            <a:off x="457200" y="2057400"/>
            <a:ext cx="2994025" cy="3733800"/>
          </a:xfrm>
          <a:prstGeom prst="rect">
            <a:avLst/>
          </a:prstGeom>
          <a:noFill/>
        </p:spPr>
      </p:pic>
      <p:sp>
        <p:nvSpPr>
          <p:cNvPr id="4103" name="Text Box 7"/>
          <p:cNvSpPr txBox="1">
            <a:spLocks noChangeArrowheads="1"/>
          </p:cNvSpPr>
          <p:nvPr/>
        </p:nvSpPr>
        <p:spPr bwMode="auto">
          <a:xfrm>
            <a:off x="457200" y="5926138"/>
            <a:ext cx="3124200" cy="703262"/>
          </a:xfrm>
          <a:prstGeom prst="rect">
            <a:avLst/>
          </a:prstGeom>
          <a:noFill/>
          <a:ln w="9525">
            <a:noFill/>
            <a:miter lim="800000"/>
            <a:headEnd/>
            <a:tailEnd/>
          </a:ln>
          <a:effectLst/>
        </p:spPr>
        <p:txBody>
          <a:bodyPr>
            <a:spAutoFit/>
          </a:bodyPr>
          <a:lstStyle/>
          <a:p>
            <a:pPr algn="ctr">
              <a:spcBef>
                <a:spcPct val="50000"/>
              </a:spcBef>
            </a:pPr>
            <a:r>
              <a:rPr lang="en-US" sz="1600" b="1">
                <a:latin typeface="Times New Roman" pitchFamily="18" charset="0"/>
              </a:rPr>
              <a:t>Review the caption on page 69 </a:t>
            </a:r>
          </a:p>
          <a:p>
            <a:pPr algn="ctr">
              <a:spcBef>
                <a:spcPct val="50000"/>
              </a:spcBef>
            </a:pPr>
            <a:r>
              <a:rPr lang="en-US" sz="1600" b="1">
                <a:latin typeface="Times New Roman" pitchFamily="18" charset="0"/>
              </a:rPr>
              <a:t>Respond to the question</a:t>
            </a:r>
          </a:p>
        </p:txBody>
      </p:sp>
      <p:sp>
        <p:nvSpPr>
          <p:cNvPr id="4104" name="Rectangle 8"/>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chemeClr val="accent2"/>
                </a:solidFill>
                <a:latin typeface="Times New Roman" pitchFamily="18" charset="0"/>
              </a:rPr>
              <a:t>Loyalty</a:t>
            </a:r>
          </a:p>
        </p:txBody>
      </p:sp>
      <p:sp>
        <p:nvSpPr>
          <p:cNvPr id="4105" name="Text Box 9"/>
          <p:cNvSpPr txBox="1">
            <a:spLocks noChangeArrowheads="1"/>
          </p:cNvSpPr>
          <p:nvPr/>
        </p:nvSpPr>
        <p:spPr bwMode="auto">
          <a:xfrm>
            <a:off x="3810000" y="2209800"/>
            <a:ext cx="5105400" cy="3284538"/>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rPr>
              <a:t>Read page 69</a:t>
            </a:r>
          </a:p>
          <a:p>
            <a:pPr algn="ctr">
              <a:spcBef>
                <a:spcPct val="50000"/>
              </a:spcBef>
            </a:pPr>
            <a:endParaRPr lang="en-US" sz="2000" b="1">
              <a:latin typeface="Times New Roman" pitchFamily="18" charset="0"/>
            </a:endParaRPr>
          </a:p>
          <a:p>
            <a:pPr algn="ctr">
              <a:spcBef>
                <a:spcPct val="50000"/>
              </a:spcBef>
            </a:pPr>
            <a:endParaRPr lang="en-US" sz="1600" b="1">
              <a:latin typeface="Times New Roman" pitchFamily="18" charset="0"/>
            </a:endParaRPr>
          </a:p>
          <a:p>
            <a:pPr algn="ctr">
              <a:spcBef>
                <a:spcPct val="50000"/>
              </a:spcBef>
            </a:pPr>
            <a:r>
              <a:rPr lang="en-US" b="1">
                <a:latin typeface="Times New Roman" pitchFamily="18" charset="0"/>
              </a:rPr>
              <a:t>What is the link between patriotism and loyalty?</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do nationalist loyalties affect choices?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do contending loyalties affect choices?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4">
                                            <p:txEl>
                                              <p:pRg st="0" end="0"/>
                                            </p:txEl>
                                          </p:spTgt>
                                        </p:tgtEl>
                                        <p:attrNameLst>
                                          <p:attrName>style.visibility</p:attrName>
                                        </p:attrNameLst>
                                      </p:cBhvr>
                                      <p:to>
                                        <p:strVal val="visible"/>
                                      </p:to>
                                    </p:set>
                                    <p:anim to="" calcmode="lin" valueType="num">
                                      <p:cBhvr>
                                        <p:cTn id="13" dur="1" fill="hold"/>
                                        <p:tgtEl>
                                          <p:spTgt spid="410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3">
                                            <p:txEl>
                                              <p:pRg st="0" end="0"/>
                                            </p:txEl>
                                          </p:spTgt>
                                        </p:tgtEl>
                                        <p:attrNameLst>
                                          <p:attrName>style.visibility</p:attrName>
                                        </p:attrNameLst>
                                      </p:cBhvr>
                                      <p:to>
                                        <p:strVal val="visible"/>
                                      </p:to>
                                    </p:set>
                                    <p:anim to="" calcmode="lin" valueType="num">
                                      <p:cBhvr>
                                        <p:cTn id="16" dur="1" fill="hold"/>
                                        <p:tgtEl>
                                          <p:spTgt spid="4103">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103">
                                            <p:txEl>
                                              <p:pRg st="1" end="1"/>
                                            </p:txEl>
                                          </p:spTgt>
                                        </p:tgtEl>
                                        <p:attrNameLst>
                                          <p:attrName>style.visibility</p:attrName>
                                        </p:attrNameLst>
                                      </p:cBhvr>
                                      <p:to>
                                        <p:strVal val="visible"/>
                                      </p:to>
                                    </p:set>
                                    <p:anim to="" calcmode="lin" valueType="num">
                                      <p:cBhvr>
                                        <p:cTn id="19" dur="1" fill="hold"/>
                                        <p:tgtEl>
                                          <p:spTgt spid="410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4105">
                                            <p:txEl>
                                              <p:pRg st="0" end="0"/>
                                            </p:txEl>
                                          </p:spTgt>
                                        </p:tgtEl>
                                        <p:attrNameLst>
                                          <p:attrName>style.visibility</p:attrName>
                                        </p:attrNameLst>
                                      </p:cBhvr>
                                      <p:to>
                                        <p:strVal val="visible"/>
                                      </p:to>
                                    </p:set>
                                    <p:anim to="" calcmode="lin" valueType="num">
                                      <p:cBhvr>
                                        <p:cTn id="24" dur="1" fill="hold"/>
                                        <p:tgtEl>
                                          <p:spTgt spid="4105">
                                            <p:txEl>
                                              <p:pRg st="0" end="0"/>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105">
                                            <p:txEl>
                                              <p:pRg st="3" end="3"/>
                                            </p:txEl>
                                          </p:spTgt>
                                        </p:tgtEl>
                                        <p:attrNameLst>
                                          <p:attrName>style.visibility</p:attrName>
                                        </p:attrNameLst>
                                      </p:cBhvr>
                                      <p:to>
                                        <p:strVal val="visible"/>
                                      </p:to>
                                    </p:set>
                                    <p:anim to="" calcmode="lin" valueType="num">
                                      <p:cBhvr>
                                        <p:cTn id="29" dur="1" fill="hold"/>
                                        <p:tgtEl>
                                          <p:spTgt spid="4105">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4105">
                                            <p:txEl>
                                              <p:pRg st="5" end="5"/>
                                            </p:txEl>
                                          </p:spTgt>
                                        </p:tgtEl>
                                        <p:attrNameLst>
                                          <p:attrName>style.visibility</p:attrName>
                                        </p:attrNameLst>
                                      </p:cBhvr>
                                      <p:to>
                                        <p:strVal val="visible"/>
                                      </p:to>
                                    </p:set>
                                    <p:anim to="" calcmode="lin" valueType="num">
                                      <p:cBhvr>
                                        <p:cTn id="34" dur="1" fill="hold"/>
                                        <p:tgtEl>
                                          <p:spTgt spid="4105">
                                            <p:txEl>
                                              <p:pRg st="5" end="5"/>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4105">
                                            <p:txEl>
                                              <p:pRg st="7" end="7"/>
                                            </p:txEl>
                                          </p:spTgt>
                                        </p:tgtEl>
                                        <p:attrNameLst>
                                          <p:attrName>style.visibility</p:attrName>
                                        </p:attrNameLst>
                                      </p:cBhvr>
                                      <p:to>
                                        <p:strVal val="visible"/>
                                      </p:to>
                                    </p:set>
                                    <p:anim to="" calcmode="lin" valueType="num">
                                      <p:cBhvr>
                                        <p:cTn id="39" dur="1" fill="hold"/>
                                        <p:tgtEl>
                                          <p:spTgt spid="410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ll_quiet_ghosts"/>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4340" name="Rectangle 4"/>
          <p:cNvSpPr>
            <a:spLocks noChangeArrowheads="1"/>
          </p:cNvSpPr>
          <p:nvPr/>
        </p:nvSpPr>
        <p:spPr bwMode="auto">
          <a:xfrm>
            <a:off x="0" y="6262688"/>
            <a:ext cx="9144000" cy="595312"/>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Edmonton Troops Return Home</a:t>
            </a:r>
          </a:p>
          <a:p>
            <a:pPr algn="ctr">
              <a:spcBef>
                <a:spcPct val="50000"/>
              </a:spcBef>
            </a:pPr>
            <a:r>
              <a:rPr lang="en-US" sz="1000" b="1" dirty="0">
                <a:latin typeface="Times New Roman" pitchFamily="18" charset="0"/>
              </a:rPr>
              <a:t>September 18, 2008</a:t>
            </a:r>
          </a:p>
        </p:txBody>
      </p:sp>
      <p:pic>
        <p:nvPicPr>
          <p:cNvPr id="7" name="Returning Soldiers Sept 18 2008.wmv">
            <a:hlinkClick r:id="" action="ppaction://media"/>
          </p:cNvPr>
          <p:cNvPicPr>
            <a:picLocks noRot="1" noChangeAspect="1"/>
          </p:cNvPicPr>
          <p:nvPr>
            <a:videoFile r:link="rId1"/>
          </p:nvPr>
        </p:nvPicPr>
        <p:blipFill>
          <a:blip r:embed="rId4" cstate="print"/>
          <a:stretch>
            <a:fillRect/>
          </a:stretch>
        </p:blipFill>
        <p:spPr>
          <a:xfrm>
            <a:off x="3200400" y="4171950"/>
            <a:ext cx="2667000" cy="200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 to="" calcmode="lin" valueType="num">
                                      <p:cBhvr>
                                        <p:cTn id="13"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143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2291"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1229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 to="" calcmode="lin" valueType="num">
                                      <p:cBhvr>
                                        <p:cTn id="10" dur="1" fill="hold"/>
                                        <p:tgtEl>
                                          <p:spTgt spid="122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world-flag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Affirming Nationalist Loyalties</a:t>
            </a:r>
          </a:p>
        </p:txBody>
      </p:sp>
      <p:pic>
        <p:nvPicPr>
          <p:cNvPr id="5126" name="Picture 6"/>
          <p:cNvPicPr>
            <a:picLocks noChangeAspect="1" noChangeArrowheads="1"/>
          </p:cNvPicPr>
          <p:nvPr/>
        </p:nvPicPr>
        <p:blipFill>
          <a:blip r:embed="rId3" cstate="print"/>
          <a:srcRect/>
          <a:stretch>
            <a:fillRect/>
          </a:stretch>
        </p:blipFill>
        <p:spPr bwMode="auto">
          <a:xfrm>
            <a:off x="2286000" y="1219200"/>
            <a:ext cx="4481513" cy="5080000"/>
          </a:xfrm>
          <a:prstGeom prst="rect">
            <a:avLst/>
          </a:prstGeom>
          <a:noFill/>
          <a:ln w="9525">
            <a:noFill/>
            <a:miter lim="800000"/>
            <a:headEnd/>
            <a:tailEnd/>
          </a:ln>
          <a:effectLst/>
        </p:spPr>
      </p:pic>
      <p:sp>
        <p:nvSpPr>
          <p:cNvPr id="5127" name="Text Box 7"/>
          <p:cNvSpPr txBox="1">
            <a:spLocks noChangeArrowheads="1"/>
          </p:cNvSpPr>
          <p:nvPr/>
        </p:nvSpPr>
        <p:spPr bwMode="auto">
          <a:xfrm>
            <a:off x="228600" y="1447800"/>
            <a:ext cx="1905000" cy="47640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Complete the first section of this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page 70 and the top part of page 71, begin to fill out the rest of the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You will not be completing it until later on into the chapter</a:t>
            </a:r>
          </a:p>
        </p:txBody>
      </p:sp>
      <p:sp>
        <p:nvSpPr>
          <p:cNvPr id="5128" name="Text Box 8"/>
          <p:cNvSpPr txBox="1">
            <a:spLocks noChangeArrowheads="1"/>
          </p:cNvSpPr>
          <p:nvPr/>
        </p:nvSpPr>
        <p:spPr bwMode="auto">
          <a:xfrm>
            <a:off x="6858000" y="2209800"/>
            <a:ext cx="1905000" cy="32527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Was changing the name of the </a:t>
            </a:r>
            <a:r>
              <a:rPr lang="en-US" b="1" i="1">
                <a:solidFill>
                  <a:schemeClr val="accent2"/>
                </a:solidFill>
                <a:latin typeface="Times New Roman" pitchFamily="18" charset="0"/>
              </a:rPr>
              <a:t>National Indian Brotherhood</a:t>
            </a:r>
            <a:r>
              <a:rPr lang="en-US" b="1">
                <a:latin typeface="Times New Roman" pitchFamily="18" charset="0"/>
              </a:rPr>
              <a:t> </a:t>
            </a:r>
          </a:p>
          <a:p>
            <a:pPr algn="ctr">
              <a:spcBef>
                <a:spcPct val="50000"/>
              </a:spcBef>
            </a:pPr>
            <a:r>
              <a:rPr lang="en-US" b="1">
                <a:latin typeface="Times New Roman" pitchFamily="18" charset="0"/>
              </a:rPr>
              <a:t>to the </a:t>
            </a:r>
          </a:p>
          <a:p>
            <a:pPr algn="ctr">
              <a:spcBef>
                <a:spcPct val="50000"/>
              </a:spcBef>
            </a:pPr>
            <a:r>
              <a:rPr lang="en-US" b="1" i="1">
                <a:solidFill>
                  <a:schemeClr val="accent2"/>
                </a:solidFill>
                <a:latin typeface="Times New Roman" pitchFamily="18" charset="0"/>
              </a:rPr>
              <a:t>Assembly of First Nations</a:t>
            </a:r>
            <a:r>
              <a:rPr lang="en-US" b="1">
                <a:latin typeface="Times New Roman" pitchFamily="18" charset="0"/>
              </a:rPr>
              <a:t> </a:t>
            </a:r>
          </a:p>
          <a:p>
            <a:pPr algn="ctr">
              <a:spcBef>
                <a:spcPct val="50000"/>
              </a:spcBef>
            </a:pPr>
            <a:r>
              <a:rPr lang="en-US" b="1">
                <a:latin typeface="Times New Roman" pitchFamily="18" charset="0"/>
              </a:rPr>
              <a:t>really a significant action?</a:t>
            </a:r>
          </a:p>
        </p:txBody>
      </p:sp>
      <p:sp>
        <p:nvSpPr>
          <p:cNvPr id="5129" name="Rectangle 9"/>
          <p:cNvSpPr>
            <a:spLocks noChangeArrowheads="1"/>
          </p:cNvSpPr>
          <p:nvPr/>
        </p:nvSpPr>
        <p:spPr bwMode="auto">
          <a:xfrm>
            <a:off x="0" y="6096000"/>
            <a:ext cx="9144000" cy="762000"/>
          </a:xfrm>
          <a:prstGeom prst="rect">
            <a:avLst/>
          </a:prstGeom>
          <a:noFill/>
          <a:ln w="9525">
            <a:noFill/>
            <a:miter lim="800000"/>
            <a:headEnd/>
            <a:tailEnd/>
          </a:ln>
          <a:effectLst/>
        </p:spPr>
        <p:txBody>
          <a:bodyPr anchor="ctr"/>
          <a:lstStyle/>
          <a:p>
            <a:pPr algn="ctr"/>
            <a:r>
              <a:rPr lang="en-US" sz="2400" b="1">
                <a:solidFill>
                  <a:srgbClr val="FF3300"/>
                </a:solidFill>
                <a:latin typeface="Times New Roman" pitchFamily="18" charset="0"/>
              </a:rPr>
              <a:t>What Choices Have People Made To Affirm 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 to="" calcmode="lin" valueType="num">
                                      <p:cBhvr>
                                        <p:cTn id="13" dur="1" fill="hold"/>
                                        <p:tgtEl>
                                          <p:spTgt spid="512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7">
                                            <p:txEl>
                                              <p:pRg st="0" end="0"/>
                                            </p:txEl>
                                          </p:spTgt>
                                        </p:tgtEl>
                                        <p:attrNameLst>
                                          <p:attrName>style.visibility</p:attrName>
                                        </p:attrNameLst>
                                      </p:cBhvr>
                                      <p:to>
                                        <p:strVal val="visible"/>
                                      </p:to>
                                    </p:set>
                                    <p:anim to="" calcmode="lin" valueType="num">
                                      <p:cBhvr>
                                        <p:cTn id="16" dur="1" fill="hold"/>
                                        <p:tgtEl>
                                          <p:spTgt spid="5127">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129">
                                            <p:txEl>
                                              <p:pRg st="0" end="0"/>
                                            </p:txEl>
                                          </p:spTgt>
                                        </p:tgtEl>
                                        <p:attrNameLst>
                                          <p:attrName>style.visibility</p:attrName>
                                        </p:attrNameLst>
                                      </p:cBhvr>
                                      <p:to>
                                        <p:strVal val="visible"/>
                                      </p:to>
                                    </p:set>
                                    <p:anim to="" calcmode="lin" valueType="num">
                                      <p:cBhvr>
                                        <p:cTn id="19" dur="1" fill="hold"/>
                                        <p:tgtEl>
                                          <p:spTgt spid="5129">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127">
                                            <p:txEl>
                                              <p:pRg st="2" end="2"/>
                                            </p:txEl>
                                          </p:spTgt>
                                        </p:tgtEl>
                                        <p:attrNameLst>
                                          <p:attrName>style.visibility</p:attrName>
                                        </p:attrNameLst>
                                      </p:cBhvr>
                                      <p:to>
                                        <p:strVal val="visible"/>
                                      </p:to>
                                    </p:set>
                                    <p:anim to="" calcmode="lin" valueType="num">
                                      <p:cBhvr>
                                        <p:cTn id="24" dur="1" fill="hold"/>
                                        <p:tgtEl>
                                          <p:spTgt spid="5127">
                                            <p:txEl>
                                              <p:pRg st="2" end="2"/>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127">
                                            <p:txEl>
                                              <p:pRg st="4" end="4"/>
                                            </p:txEl>
                                          </p:spTgt>
                                        </p:tgtEl>
                                        <p:attrNameLst>
                                          <p:attrName>style.visibility</p:attrName>
                                        </p:attrNameLst>
                                      </p:cBhvr>
                                      <p:to>
                                        <p:strVal val="visible"/>
                                      </p:to>
                                    </p:set>
                                    <p:anim to="" calcmode="lin" valueType="num">
                                      <p:cBhvr>
                                        <p:cTn id="27" dur="1" fill="hold"/>
                                        <p:tgtEl>
                                          <p:spTgt spid="512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128">
                                            <p:txEl>
                                              <p:pRg st="0" end="0"/>
                                            </p:txEl>
                                          </p:spTgt>
                                        </p:tgtEl>
                                        <p:attrNameLst>
                                          <p:attrName>style.visibility</p:attrName>
                                        </p:attrNameLst>
                                      </p:cBhvr>
                                      <p:to>
                                        <p:strVal val="visible"/>
                                      </p:to>
                                    </p:set>
                                    <p:anim to="" calcmode="lin" valueType="num">
                                      <p:cBhvr>
                                        <p:cTn id="32" dur="1" fill="hold"/>
                                        <p:tgtEl>
                                          <p:spTgt spid="5128">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128">
                                            <p:txEl>
                                              <p:pRg st="1" end="1"/>
                                            </p:txEl>
                                          </p:spTgt>
                                        </p:tgtEl>
                                        <p:attrNameLst>
                                          <p:attrName>style.visibility</p:attrName>
                                        </p:attrNameLst>
                                      </p:cBhvr>
                                      <p:to>
                                        <p:strVal val="visible"/>
                                      </p:to>
                                    </p:set>
                                    <p:anim to="" calcmode="lin" valueType="num">
                                      <p:cBhvr>
                                        <p:cTn id="35" dur="1" fill="hold"/>
                                        <p:tgtEl>
                                          <p:spTgt spid="5128">
                                            <p:txEl>
                                              <p:pRg st="1" end="1"/>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128">
                                            <p:txEl>
                                              <p:pRg st="2" end="2"/>
                                            </p:txEl>
                                          </p:spTgt>
                                        </p:tgtEl>
                                        <p:attrNameLst>
                                          <p:attrName>style.visibility</p:attrName>
                                        </p:attrNameLst>
                                      </p:cBhvr>
                                      <p:to>
                                        <p:strVal val="visible"/>
                                      </p:to>
                                    </p:set>
                                    <p:anim to="" calcmode="lin" valueType="num">
                                      <p:cBhvr>
                                        <p:cTn id="38" dur="1" fill="hold"/>
                                        <p:tgtEl>
                                          <p:spTgt spid="5128">
                                            <p:txEl>
                                              <p:pRg st="2" end="2"/>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5128">
                                            <p:txEl>
                                              <p:pRg st="3" end="3"/>
                                            </p:txEl>
                                          </p:spTgt>
                                        </p:tgtEl>
                                        <p:attrNameLst>
                                          <p:attrName>style.visibility</p:attrName>
                                        </p:attrNameLst>
                                      </p:cBhvr>
                                      <p:to>
                                        <p:strVal val="visible"/>
                                      </p:to>
                                    </p:set>
                                    <p:anim to="" calcmode="lin" valueType="num">
                                      <p:cBhvr>
                                        <p:cTn id="41" dur="1" fill="hold"/>
                                        <p:tgtEl>
                                          <p:spTgt spid="512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3" name="Picture 5" descr="26names"/>
          <p:cNvPicPr>
            <a:picLocks noChangeAspect="1" noChangeArrowheads="1"/>
          </p:cNvPicPr>
          <p:nvPr/>
        </p:nvPicPr>
        <p:blipFill>
          <a:blip r:embed="rId2" cstate="print">
            <a:lum bright="90000" contrast="-70000"/>
          </a:blip>
          <a:srcRect/>
          <a:stretch>
            <a:fillRect/>
          </a:stretch>
        </p:blipFill>
        <p:spPr bwMode="auto">
          <a:xfrm>
            <a:off x="0" y="0"/>
            <a:ext cx="9144000" cy="6858000"/>
          </a:xfrm>
          <a:prstGeom prst="rect">
            <a:avLst/>
          </a:prstGeom>
          <a:noFill/>
          <a:ln w="9525">
            <a:noFill/>
            <a:miter lim="800000"/>
            <a:headEnd/>
            <a:tailEnd/>
          </a:ln>
        </p:spPr>
      </p:pic>
      <p:sp>
        <p:nvSpPr>
          <p:cNvPr id="7174" name="Rectangle 6"/>
          <p:cNvSpPr>
            <a:spLocks noChangeArrowheads="1"/>
          </p:cNvSpPr>
          <p:nvPr/>
        </p:nvSpPr>
        <p:spPr bwMode="auto">
          <a:xfrm>
            <a:off x="457200" y="76200"/>
            <a:ext cx="8229600" cy="1143000"/>
          </a:xfrm>
          <a:prstGeom prst="rect">
            <a:avLst/>
          </a:prstGeom>
          <a:noFill/>
          <a:ln w="9525">
            <a:noFill/>
            <a:miter lim="800000"/>
            <a:headEnd/>
            <a:tailEnd/>
          </a:ln>
          <a:effectLst/>
        </p:spPr>
        <p:txBody>
          <a:bodyPr anchor="ctr"/>
          <a:lstStyle/>
          <a:p>
            <a:pPr algn="ctr"/>
            <a:r>
              <a:rPr lang="en-US" sz="4400" b="1">
                <a:solidFill>
                  <a:schemeClr val="accent2"/>
                </a:solidFill>
                <a:latin typeface="Times New Roman" pitchFamily="18" charset="0"/>
              </a:rPr>
              <a:t>What’s In A Name?</a:t>
            </a:r>
          </a:p>
        </p:txBody>
      </p:sp>
      <p:sp>
        <p:nvSpPr>
          <p:cNvPr id="7175" name="Text Box 7"/>
          <p:cNvSpPr txBox="1">
            <a:spLocks noChangeArrowheads="1"/>
          </p:cNvSpPr>
          <p:nvPr/>
        </p:nvSpPr>
        <p:spPr bwMode="auto">
          <a:xfrm>
            <a:off x="0" y="1143000"/>
            <a:ext cx="9144000" cy="5364163"/>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How important is a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do you  feel when someone mispronounces your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would you feel if someone changed your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What is the difference between a number and a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What are some examples of situations where people are referred to by a number?</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would you feel if you were referred to by a number instead of a name?</a:t>
            </a:r>
          </a:p>
          <a:p>
            <a:pPr algn="ctr">
              <a:spcBef>
                <a:spcPct val="50000"/>
              </a:spcBef>
            </a:pPr>
            <a:endParaRPr lang="en-US" b="1" dirty="0">
              <a:latin typeface="Times New Roman" pitchFamily="18" charset="0"/>
            </a:endParaRPr>
          </a:p>
          <a:p>
            <a:pPr algn="ctr">
              <a:spcBef>
                <a:spcPct val="50000"/>
              </a:spcBef>
            </a:pPr>
            <a:r>
              <a:rPr lang="en-US" sz="2000" b="1" dirty="0">
                <a:solidFill>
                  <a:schemeClr val="accent2"/>
                </a:solidFill>
                <a:latin typeface="Times New Roman" pitchFamily="18" charset="0"/>
              </a:rPr>
              <a:t>Complete </a:t>
            </a:r>
            <a:r>
              <a:rPr lang="en-US" sz="2000" b="1" i="1" dirty="0">
                <a:solidFill>
                  <a:schemeClr val="accent2"/>
                </a:solidFill>
                <a:latin typeface="Times New Roman" pitchFamily="18" charset="0"/>
              </a:rPr>
              <a:t>Making a Difference</a:t>
            </a:r>
            <a:r>
              <a:rPr lang="en-US" sz="2000" b="1" dirty="0">
                <a:solidFill>
                  <a:schemeClr val="accent2"/>
                </a:solidFill>
                <a:latin typeface="Times New Roman" pitchFamily="18" charset="0"/>
              </a:rPr>
              <a:t> (Page 71</a:t>
            </a:r>
            <a:r>
              <a:rPr lang="en-US" sz="2000" b="1" dirty="0" smtClean="0">
                <a:solidFill>
                  <a:schemeClr val="accent2"/>
                </a:solidFill>
                <a:latin typeface="Times New Roman" pitchFamily="18" charset="0"/>
              </a:rPr>
              <a:t>)</a:t>
            </a:r>
            <a:endParaRPr lang="en-US" sz="2000" b="1" dirty="0">
              <a:solidFill>
                <a:schemeClr val="accent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to="" calcmode="lin" valueType="num">
                                      <p:cBhvr>
                                        <p:cTn id="7" dur="1" fill="hold"/>
                                        <p:tgtEl>
                                          <p:spTgt spid="71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5">
                                            <p:txEl>
                                              <p:pRg st="0" end="0"/>
                                            </p:txEl>
                                          </p:spTgt>
                                        </p:tgtEl>
                                        <p:attrNameLst>
                                          <p:attrName>style.visibility</p:attrName>
                                        </p:attrNameLst>
                                      </p:cBhvr>
                                      <p:to>
                                        <p:strVal val="visible"/>
                                      </p:to>
                                    </p:set>
                                    <p:anim to="" calcmode="lin" valueType="num">
                                      <p:cBhvr>
                                        <p:cTn id="10" dur="1" fill="hold"/>
                                        <p:tgtEl>
                                          <p:spTgt spid="717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175">
                                            <p:txEl>
                                              <p:pRg st="2" end="2"/>
                                            </p:txEl>
                                          </p:spTgt>
                                        </p:tgtEl>
                                        <p:attrNameLst>
                                          <p:attrName>style.visibility</p:attrName>
                                        </p:attrNameLst>
                                      </p:cBhvr>
                                      <p:to>
                                        <p:strVal val="visible"/>
                                      </p:to>
                                    </p:set>
                                    <p:anim to="" calcmode="lin" valueType="num">
                                      <p:cBhvr>
                                        <p:cTn id="15" dur="1" fill="hold"/>
                                        <p:tgtEl>
                                          <p:spTgt spid="717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175">
                                            <p:txEl>
                                              <p:pRg st="4" end="4"/>
                                            </p:txEl>
                                          </p:spTgt>
                                        </p:tgtEl>
                                        <p:attrNameLst>
                                          <p:attrName>style.visibility</p:attrName>
                                        </p:attrNameLst>
                                      </p:cBhvr>
                                      <p:to>
                                        <p:strVal val="visible"/>
                                      </p:to>
                                    </p:set>
                                    <p:anim to="" calcmode="lin" valueType="num">
                                      <p:cBhvr>
                                        <p:cTn id="20" dur="1" fill="hold"/>
                                        <p:tgtEl>
                                          <p:spTgt spid="717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175">
                                            <p:txEl>
                                              <p:pRg st="6" end="6"/>
                                            </p:txEl>
                                          </p:spTgt>
                                        </p:tgtEl>
                                        <p:attrNameLst>
                                          <p:attrName>style.visibility</p:attrName>
                                        </p:attrNameLst>
                                      </p:cBhvr>
                                      <p:to>
                                        <p:strVal val="visible"/>
                                      </p:to>
                                    </p:set>
                                    <p:anim to="" calcmode="lin" valueType="num">
                                      <p:cBhvr>
                                        <p:cTn id="25" dur="1" fill="hold"/>
                                        <p:tgtEl>
                                          <p:spTgt spid="7175">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175">
                                            <p:txEl>
                                              <p:pRg st="8" end="8"/>
                                            </p:txEl>
                                          </p:spTgt>
                                        </p:tgtEl>
                                        <p:attrNameLst>
                                          <p:attrName>style.visibility</p:attrName>
                                        </p:attrNameLst>
                                      </p:cBhvr>
                                      <p:to>
                                        <p:strVal val="visible"/>
                                      </p:to>
                                    </p:set>
                                    <p:anim to="" calcmode="lin" valueType="num">
                                      <p:cBhvr>
                                        <p:cTn id="30" dur="1" fill="hold"/>
                                        <p:tgtEl>
                                          <p:spTgt spid="7175">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7175">
                                            <p:txEl>
                                              <p:pRg st="10" end="10"/>
                                            </p:txEl>
                                          </p:spTgt>
                                        </p:tgtEl>
                                        <p:attrNameLst>
                                          <p:attrName>style.visibility</p:attrName>
                                        </p:attrNameLst>
                                      </p:cBhvr>
                                      <p:to>
                                        <p:strVal val="visible"/>
                                      </p:to>
                                    </p:set>
                                    <p:anim to="" calcmode="lin" valueType="num">
                                      <p:cBhvr>
                                        <p:cTn id="35" dur="1" fill="hold"/>
                                        <p:tgtEl>
                                          <p:spTgt spid="7175">
                                            <p:txEl>
                                              <p:pRg st="10" end="1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7175">
                                            <p:txEl>
                                              <p:pRg st="12" end="12"/>
                                            </p:txEl>
                                          </p:spTgt>
                                        </p:tgtEl>
                                        <p:attrNameLst>
                                          <p:attrName>style.visibility</p:attrName>
                                        </p:attrNameLst>
                                      </p:cBhvr>
                                      <p:to>
                                        <p:strVal val="visible"/>
                                      </p:to>
                                    </p:set>
                                    <p:anim to="" calcmode="lin" valueType="num">
                                      <p:cBhvr>
                                        <p:cTn id="40" dur="1" fill="hold"/>
                                        <p:tgtEl>
                                          <p:spTgt spid="7175">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1381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8196" name="Rectangle 4"/>
          <p:cNvSpPr>
            <a:spLocks noGrp="1" noChangeArrowheads="1"/>
          </p:cNvSpPr>
          <p:nvPr>
            <p:ph type="title"/>
          </p:nvPr>
        </p:nvSpPr>
        <p:spPr>
          <a:xfrm>
            <a:off x="0" y="76200"/>
            <a:ext cx="9144000" cy="1143000"/>
          </a:xfrm>
        </p:spPr>
        <p:txBody>
          <a:bodyPr/>
          <a:lstStyle/>
          <a:p>
            <a:r>
              <a:rPr lang="en-US" sz="4000" b="1">
                <a:solidFill>
                  <a:schemeClr val="accent2"/>
                </a:solidFill>
                <a:latin typeface="Times New Roman" pitchFamily="18" charset="0"/>
              </a:rPr>
              <a:t>National Loyalties in a Multicultural and</a:t>
            </a:r>
            <a:br>
              <a:rPr lang="en-US" sz="4000" b="1">
                <a:solidFill>
                  <a:schemeClr val="accent2"/>
                </a:solidFill>
                <a:latin typeface="Times New Roman" pitchFamily="18" charset="0"/>
              </a:rPr>
            </a:br>
            <a:r>
              <a:rPr lang="en-US" sz="4000" b="1">
                <a:solidFill>
                  <a:schemeClr val="accent2"/>
                </a:solidFill>
                <a:latin typeface="Times New Roman" pitchFamily="18" charset="0"/>
              </a:rPr>
              <a:t>Pluralistic Society</a:t>
            </a:r>
          </a:p>
        </p:txBody>
      </p:sp>
      <p:pic>
        <p:nvPicPr>
          <p:cNvPr id="8197" name="Picture 5"/>
          <p:cNvPicPr>
            <a:picLocks noChangeAspect="1" noChangeArrowheads="1"/>
          </p:cNvPicPr>
          <p:nvPr/>
        </p:nvPicPr>
        <p:blipFill>
          <a:blip r:embed="rId3" cstate="print"/>
          <a:srcRect/>
          <a:stretch>
            <a:fillRect/>
          </a:stretch>
        </p:blipFill>
        <p:spPr bwMode="auto">
          <a:xfrm>
            <a:off x="2209800" y="1371600"/>
            <a:ext cx="4572000" cy="5257800"/>
          </a:xfrm>
          <a:prstGeom prst="rect">
            <a:avLst/>
          </a:prstGeom>
          <a:noFill/>
          <a:ln w="9525">
            <a:noFill/>
            <a:miter lim="800000"/>
            <a:headEnd/>
            <a:tailEnd/>
          </a:ln>
          <a:effectLst/>
        </p:spPr>
      </p:pic>
      <p:sp>
        <p:nvSpPr>
          <p:cNvPr id="8200" name="Text Box 8"/>
          <p:cNvSpPr txBox="1">
            <a:spLocks noChangeArrowheads="1"/>
          </p:cNvSpPr>
          <p:nvPr/>
        </p:nvSpPr>
        <p:spPr bwMode="auto">
          <a:xfrm>
            <a:off x="152400" y="2971800"/>
            <a:ext cx="1905000" cy="146526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After making a similar chart, read page 72, making point form notes</a:t>
            </a:r>
          </a:p>
        </p:txBody>
      </p:sp>
      <p:sp>
        <p:nvSpPr>
          <p:cNvPr id="8201" name="Text Box 9"/>
          <p:cNvSpPr txBox="1">
            <a:spLocks noChangeArrowheads="1"/>
          </p:cNvSpPr>
          <p:nvPr/>
        </p:nvSpPr>
        <p:spPr bwMode="auto">
          <a:xfrm>
            <a:off x="2362200" y="5105400"/>
            <a:ext cx="4267200" cy="6413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Your summary statement should include two pieces of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 to="" calcmode="lin" valueType="num">
                                      <p:cBhvr>
                                        <p:cTn id="7" dur="1" fill="hold"/>
                                        <p:tgtEl>
                                          <p:spTgt spid="819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6"/>
                                        </p:tgtEl>
                                        <p:attrNameLst>
                                          <p:attrName>style.visibility</p:attrName>
                                        </p:attrNameLst>
                                      </p:cBhvr>
                                      <p:to>
                                        <p:strVal val="visible"/>
                                      </p:to>
                                    </p:set>
                                    <p:anim to="" calcmode="lin" valueType="num">
                                      <p:cBhvr>
                                        <p:cTn id="10" dur="1" fill="hold"/>
                                        <p:tgtEl>
                                          <p:spTgt spid="819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anim to="" calcmode="lin" valueType="num">
                                      <p:cBhvr>
                                        <p:cTn id="13" dur="1" fill="hold"/>
                                        <p:tgtEl>
                                          <p:spTgt spid="819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200">
                                            <p:txEl>
                                              <p:pRg st="0" end="0"/>
                                            </p:txEl>
                                          </p:spTgt>
                                        </p:tgtEl>
                                        <p:attrNameLst>
                                          <p:attrName>style.visibility</p:attrName>
                                        </p:attrNameLst>
                                      </p:cBhvr>
                                      <p:to>
                                        <p:strVal val="visible"/>
                                      </p:to>
                                    </p:set>
                                    <p:anim to="" calcmode="lin" valueType="num">
                                      <p:cBhvr>
                                        <p:cTn id="16" dur="1" fill="hold"/>
                                        <p:tgtEl>
                                          <p:spTgt spid="8200">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201">
                                            <p:txEl>
                                              <p:pRg st="0" end="0"/>
                                            </p:txEl>
                                          </p:spTgt>
                                        </p:tgtEl>
                                        <p:attrNameLst>
                                          <p:attrName>style.visibility</p:attrName>
                                        </p:attrNameLst>
                                      </p:cBhvr>
                                      <p:to>
                                        <p:strVal val="visible"/>
                                      </p:to>
                                    </p:set>
                                    <p:anim to="" calcmode="lin" valueType="num">
                                      <p:cBhvr>
                                        <p:cTn id="19" dur="1" fill="hold"/>
                                        <p:tgtEl>
                                          <p:spTgt spid="820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800px-Flags_of_Canada_and_the_United_State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0244" name="Picture 4"/>
          <p:cNvPicPr>
            <a:picLocks noChangeAspect="1" noChangeArrowheads="1"/>
          </p:cNvPicPr>
          <p:nvPr/>
        </p:nvPicPr>
        <p:blipFill>
          <a:blip r:embed="rId3" cstate="print"/>
          <a:srcRect/>
          <a:stretch>
            <a:fillRect/>
          </a:stretch>
        </p:blipFill>
        <p:spPr bwMode="auto">
          <a:xfrm>
            <a:off x="2286000" y="1031875"/>
            <a:ext cx="4397375" cy="5064125"/>
          </a:xfrm>
          <a:prstGeom prst="rect">
            <a:avLst/>
          </a:prstGeom>
          <a:noFill/>
          <a:ln w="9525">
            <a:noFill/>
            <a:miter lim="800000"/>
            <a:headEnd/>
            <a:tailEnd/>
          </a:ln>
          <a:effectLst/>
        </p:spPr>
      </p:pic>
      <p:sp>
        <p:nvSpPr>
          <p:cNvPr id="10250" name="Text Box 10"/>
          <p:cNvSpPr txBox="1">
            <a:spLocks noChangeArrowheads="1"/>
          </p:cNvSpPr>
          <p:nvPr/>
        </p:nvSpPr>
        <p:spPr bwMode="auto">
          <a:xfrm>
            <a:off x="0" y="5881688"/>
            <a:ext cx="9144000" cy="366712"/>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Read the handout and complete the questions</a:t>
            </a:r>
          </a:p>
        </p:txBody>
      </p:sp>
      <p:sp>
        <p:nvSpPr>
          <p:cNvPr id="10251" name="Rectangle 11"/>
          <p:cNvSpPr>
            <a:spLocks noChangeArrowheads="1"/>
          </p:cNvSpPr>
          <p:nvPr/>
        </p:nvSpPr>
        <p:spPr bwMode="auto">
          <a:xfrm>
            <a:off x="0" y="228600"/>
            <a:ext cx="9144000" cy="579438"/>
          </a:xfrm>
          <a:prstGeom prst="rect">
            <a:avLst/>
          </a:prstGeom>
          <a:noFill/>
          <a:ln w="9525">
            <a:noFill/>
            <a:miter lim="800000"/>
            <a:headEnd/>
            <a:tailEnd/>
          </a:ln>
          <a:effectLst/>
        </p:spPr>
        <p:txBody>
          <a:bodyPr>
            <a:spAutoFit/>
          </a:bodyPr>
          <a:lstStyle/>
          <a:p>
            <a:pPr algn="ctr"/>
            <a:r>
              <a:rPr lang="en-US" sz="3200" b="1">
                <a:latin typeface="Times New Roman" pitchFamily="18" charset="0"/>
              </a:rPr>
              <a:t>Oaths of Citizenship</a:t>
            </a:r>
          </a:p>
        </p:txBody>
      </p:sp>
      <p:sp>
        <p:nvSpPr>
          <p:cNvPr id="10252" name="Text Box 12"/>
          <p:cNvSpPr txBox="1">
            <a:spLocks noChangeArrowheads="1"/>
          </p:cNvSpPr>
          <p:nvPr/>
        </p:nvSpPr>
        <p:spPr bwMode="auto">
          <a:xfrm>
            <a:off x="0" y="2133600"/>
            <a:ext cx="22098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FF3300"/>
                </a:solidFill>
                <a:latin typeface="Times New Roman" pitchFamily="18" charset="0"/>
              </a:rPr>
              <a:t>Canada</a:t>
            </a:r>
          </a:p>
        </p:txBody>
      </p:sp>
      <p:sp>
        <p:nvSpPr>
          <p:cNvPr id="10254" name="Text Box 14"/>
          <p:cNvSpPr txBox="1">
            <a:spLocks noChangeArrowheads="1"/>
          </p:cNvSpPr>
          <p:nvPr/>
        </p:nvSpPr>
        <p:spPr bwMode="auto">
          <a:xfrm>
            <a:off x="6934200" y="1600200"/>
            <a:ext cx="1981200" cy="1554163"/>
          </a:xfrm>
          <a:prstGeom prst="rect">
            <a:avLst/>
          </a:prstGeom>
          <a:noFill/>
          <a:ln w="9525">
            <a:noFill/>
            <a:miter lim="800000"/>
            <a:headEnd/>
            <a:tailEnd/>
          </a:ln>
          <a:effectLst/>
        </p:spPr>
        <p:txBody>
          <a:bodyPr>
            <a:spAutoFit/>
          </a:bodyPr>
          <a:lstStyle/>
          <a:p>
            <a:pPr algn="ctr"/>
            <a:r>
              <a:rPr lang="en-US" sz="3200" b="1">
                <a:solidFill>
                  <a:srgbClr val="FF3300"/>
                </a:solidFill>
                <a:latin typeface="Times New Roman" pitchFamily="18" charset="0"/>
              </a:rPr>
              <a:t>The</a:t>
            </a:r>
            <a:r>
              <a:rPr lang="en-US" sz="3200" b="1">
                <a:solidFill>
                  <a:schemeClr val="accent2"/>
                </a:solidFill>
                <a:latin typeface="Times New Roman" pitchFamily="18" charset="0"/>
              </a:rPr>
              <a:t> </a:t>
            </a:r>
            <a:r>
              <a:rPr lang="en-US" sz="3200" b="1">
                <a:solidFill>
                  <a:schemeClr val="bg1"/>
                </a:solidFill>
                <a:latin typeface="Times New Roman" pitchFamily="18" charset="0"/>
              </a:rPr>
              <a:t>United</a:t>
            </a:r>
            <a:r>
              <a:rPr lang="en-US" sz="3200" b="1">
                <a:solidFill>
                  <a:schemeClr val="accent2"/>
                </a:solidFill>
                <a:latin typeface="Times New Roman" pitchFamily="18" charset="0"/>
              </a:rPr>
              <a:t> States</a:t>
            </a:r>
            <a:endParaRPr lang="en-US" sz="3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9"/>
                                        </p:tgtEl>
                                        <p:attrNameLst>
                                          <p:attrName>style.visibility</p:attrName>
                                        </p:attrNameLst>
                                      </p:cBhvr>
                                      <p:to>
                                        <p:strVal val="visible"/>
                                      </p:to>
                                    </p:set>
                                    <p:anim to="" calcmode="lin" valueType="num">
                                      <p:cBhvr>
                                        <p:cTn id="10" dur="1" fill="hold"/>
                                        <p:tgtEl>
                                          <p:spTgt spid="1024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50">
                                            <p:txEl>
                                              <p:pRg st="0" end="0"/>
                                            </p:txEl>
                                          </p:spTgt>
                                        </p:tgtEl>
                                        <p:attrNameLst>
                                          <p:attrName>style.visibility</p:attrName>
                                        </p:attrNameLst>
                                      </p:cBhvr>
                                      <p:to>
                                        <p:strVal val="visible"/>
                                      </p:to>
                                    </p:set>
                                    <p:anim to="" calcmode="lin" valueType="num">
                                      <p:cBhvr>
                                        <p:cTn id="13" dur="1" fill="hold"/>
                                        <p:tgtEl>
                                          <p:spTgt spid="10250">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0254"/>
                                        </p:tgtEl>
                                        <p:attrNameLst>
                                          <p:attrName>style.visibility</p:attrName>
                                        </p:attrNameLst>
                                      </p:cBhvr>
                                      <p:to>
                                        <p:strVal val="visible"/>
                                      </p:to>
                                    </p:set>
                                    <p:anim to="" calcmode="lin" valueType="num">
                                      <p:cBhvr>
                                        <p:cTn id="16" dur="1" fill="hold"/>
                                        <p:tgtEl>
                                          <p:spTgt spid="10254"/>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0252"/>
                                        </p:tgtEl>
                                        <p:attrNameLst>
                                          <p:attrName>style.visibility</p:attrName>
                                        </p:attrNameLst>
                                      </p:cBhvr>
                                      <p:to>
                                        <p:strVal val="visible"/>
                                      </p:to>
                                    </p:set>
                                    <p:anim to="" calcmode="lin" valueType="num">
                                      <p:cBhvr>
                                        <p:cTn id="19" dur="1" fill="hold"/>
                                        <p:tgtEl>
                                          <p:spTgt spid="102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1209</Words>
  <Application>Microsoft Office PowerPoint</Application>
  <PresentationFormat>On-screen Show (4:3)</PresentationFormat>
  <Paragraphs>197</Paragraphs>
  <Slides>25</Slides>
  <Notes>0</Notes>
  <HiddenSlides>1</HiddenSlides>
  <MMClips>3</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Slide 1</vt:lpstr>
      <vt:lpstr>Slide 2</vt:lpstr>
      <vt:lpstr>Slide 3</vt:lpstr>
      <vt:lpstr>Slide 4</vt:lpstr>
      <vt:lpstr>And Finally…</vt:lpstr>
      <vt:lpstr>Affirming Nationalist Loyalties</vt:lpstr>
      <vt:lpstr>Slide 7</vt:lpstr>
      <vt:lpstr>National Loyalties in a Multicultural and Pluralistic Society</vt:lpstr>
      <vt:lpstr>Slide 9</vt:lpstr>
      <vt:lpstr>Slide 10</vt:lpstr>
      <vt:lpstr>And Finally…</vt:lpstr>
      <vt:lpstr>How Can Nationalist Loyalties Create Conflict?</vt:lpstr>
      <vt:lpstr>Slide 13</vt:lpstr>
      <vt:lpstr>Slide 14</vt:lpstr>
      <vt:lpstr>Slide 15</vt:lpstr>
      <vt:lpstr>And Finally…</vt:lpstr>
      <vt:lpstr>Slide 17</vt:lpstr>
      <vt:lpstr>Slide 18</vt:lpstr>
      <vt:lpstr>Slide 19</vt:lpstr>
      <vt:lpstr>Slide 20</vt:lpstr>
      <vt:lpstr>And Finally…</vt:lpstr>
      <vt:lpstr>Slide 22</vt:lpstr>
      <vt:lpstr>Slide 23</vt:lpstr>
      <vt:lpstr>Slide 24</vt:lpstr>
      <vt:lpstr>Slide 25</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71</cp:revision>
  <dcterms:created xsi:type="dcterms:W3CDTF">2008-09-19T01:26:11Z</dcterms:created>
  <dcterms:modified xsi:type="dcterms:W3CDTF">2012-03-08T21:40:07Z</dcterms:modified>
</cp:coreProperties>
</file>