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78" r:id="rId2"/>
    <p:sldId id="276" r:id="rId3"/>
    <p:sldId id="277" r:id="rId4"/>
    <p:sldId id="256" r:id="rId5"/>
    <p:sldId id="258" r:id="rId6"/>
    <p:sldId id="259" r:id="rId7"/>
    <p:sldId id="266" r:id="rId8"/>
    <p:sldId id="260" r:id="rId9"/>
    <p:sldId id="261" r:id="rId10"/>
    <p:sldId id="262" r:id="rId11"/>
    <p:sldId id="267" r:id="rId12"/>
    <p:sldId id="265" r:id="rId13"/>
    <p:sldId id="272" r:id="rId14"/>
    <p:sldId id="264" r:id="rId15"/>
    <p:sldId id="268" r:id="rId16"/>
    <p:sldId id="269" r:id="rId17"/>
    <p:sldId id="270" r:id="rId18"/>
    <p:sldId id="257" r:id="rId19"/>
    <p:sldId id="271" r:id="rId20"/>
    <p:sldId id="273" r:id="rId21"/>
    <p:sldId id="274" r:id="rId22"/>
    <p:sldId id="275" r:id="rId23"/>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Times New Roman" pitchFamily="18" charset="0"/>
        <a:ea typeface="+mn-ea"/>
        <a:cs typeface="+mn-cs"/>
      </a:defRPr>
    </a:lvl1pPr>
    <a:lvl2pPr marL="457200" algn="l" rtl="0" fontAlgn="base">
      <a:spcBef>
        <a:spcPct val="0"/>
      </a:spcBef>
      <a:spcAft>
        <a:spcPct val="0"/>
      </a:spcAft>
      <a:defRPr b="1" kern="1200">
        <a:solidFill>
          <a:schemeClr val="tx1"/>
        </a:solidFill>
        <a:latin typeface="Times New Roman" pitchFamily="18" charset="0"/>
        <a:ea typeface="+mn-ea"/>
        <a:cs typeface="+mn-cs"/>
      </a:defRPr>
    </a:lvl2pPr>
    <a:lvl3pPr marL="914400" algn="l" rtl="0" fontAlgn="base">
      <a:spcBef>
        <a:spcPct val="0"/>
      </a:spcBef>
      <a:spcAft>
        <a:spcPct val="0"/>
      </a:spcAft>
      <a:defRPr b="1" kern="1200">
        <a:solidFill>
          <a:schemeClr val="tx1"/>
        </a:solidFill>
        <a:latin typeface="Times New Roman" pitchFamily="18" charset="0"/>
        <a:ea typeface="+mn-ea"/>
        <a:cs typeface="+mn-cs"/>
      </a:defRPr>
    </a:lvl3pPr>
    <a:lvl4pPr marL="1371600" algn="l" rtl="0" fontAlgn="base">
      <a:spcBef>
        <a:spcPct val="0"/>
      </a:spcBef>
      <a:spcAft>
        <a:spcPct val="0"/>
      </a:spcAft>
      <a:defRPr b="1" kern="1200">
        <a:solidFill>
          <a:schemeClr val="tx1"/>
        </a:solidFill>
        <a:latin typeface="Times New Roman" pitchFamily="18" charset="0"/>
        <a:ea typeface="+mn-ea"/>
        <a:cs typeface="+mn-cs"/>
      </a:defRPr>
    </a:lvl4pPr>
    <a:lvl5pPr marL="1828800" algn="l" rtl="0" fontAlgn="base">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9" autoAdjust="0"/>
    <p:restoredTop sz="94660"/>
  </p:normalViewPr>
  <p:slideViewPr>
    <p:cSldViewPr>
      <p:cViewPr varScale="1">
        <p:scale>
          <a:sx n="66" d="100"/>
          <a:sy n="66" d="100"/>
        </p:scale>
        <p:origin x="-57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0DCDA1-C05C-4F18-9EE4-589D321BC197}" type="datetimeFigureOut">
              <a:rPr lang="en-US" smtClean="0"/>
              <a:pPr/>
              <a:t>3/8/2012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4A5948-D842-4456-B19B-332A63524F5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B4BBE3-E216-4003-8696-4768A4A406B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5F84E9-C6D0-415C-A9F6-A0193BC9C1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59188-D092-4A04-A149-D62EF716B0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BF2991-2533-418B-9B5D-B792964E01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2336C-22C3-4F33-9803-7846A7B848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C1492-BBCC-4B4C-883F-06E5D2A4F4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1D5390-2AB2-4014-A581-CA7F35128E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07E560-95AE-4CCF-A024-534698838C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8464F1-09E7-4A36-81DF-0DBA7596E6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66F6F-E34B-466B-84E7-46917931B8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B4357E-9F97-4105-9D10-4FFC9CA44C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1A37832F-37D2-4093-B032-BB8EBBACE1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1\Chapter%204\Saddam%20Statue%20Media%20Hoax.wmv" TargetMode="External"/><Relationship Id="rId6" Type="http://schemas.openxmlformats.org/officeDocument/2006/relationships/image" Target="../media/image18.png"/><Relationship Id="rId5" Type="http://schemas.openxmlformats.org/officeDocument/2006/relationships/hyperlink" Target="http://www.youtube.com/watch?v=_9ITuaJUDkc&amp;feature=related"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Little%20Rock%20Nine.wmv" TargetMode="External"/><Relationship Id="rId5" Type="http://schemas.openxmlformats.org/officeDocument/2006/relationships/image" Target="../media/image25.png"/><Relationship Id="rId4" Type="http://schemas.openxmlformats.org/officeDocument/2006/relationships/hyperlink" Target="http://www.youtube.com/watch?v=VT9VRXwahz8&amp;feature=relat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Seal%20Ban%20in%20Europe_WMV%20V9.wmv"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1\Chapter%204\If%20I%20Had%20A%20Rocket%20Launcher.wmv" TargetMode="External"/><Relationship Id="rId6" Type="http://schemas.openxmlformats.org/officeDocument/2006/relationships/image" Target="../media/image12.png"/><Relationship Id="rId5" Type="http://schemas.openxmlformats.org/officeDocument/2006/relationships/hyperlink" Target="http://www.youtube.com/watch?v=N7vCww3j2-w"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quiz"/>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b="1" dirty="0">
                <a:solidFill>
                  <a:schemeClr val="accent2"/>
                </a:solidFill>
                <a:latin typeface="Times New Roman" pitchFamily="18" charset="0"/>
              </a:rPr>
              <a:t>Chapter </a:t>
            </a:r>
            <a:r>
              <a:rPr lang="en-US" sz="4400" b="1" dirty="0" smtClean="0">
                <a:solidFill>
                  <a:schemeClr val="accent2"/>
                </a:solidFill>
                <a:latin typeface="Times New Roman" pitchFamily="18" charset="0"/>
              </a:rPr>
              <a:t>Two/Three Quiz</a:t>
            </a:r>
            <a:endParaRPr lang="en-US" sz="4400" b="1" dirty="0">
              <a:solidFill>
                <a:schemeClr val="accent2"/>
              </a:solidFill>
              <a:latin typeface="Times New Roman" pitchFamily="18" charset="0"/>
            </a:endParaRPr>
          </a:p>
        </p:txBody>
      </p:sp>
      <p:sp>
        <p:nvSpPr>
          <p:cNvPr id="44036" name="Rectangle 4"/>
          <p:cNvSpPr>
            <a:spLocks noChangeArrowheads="1"/>
          </p:cNvSpPr>
          <p:nvPr/>
        </p:nvSpPr>
        <p:spPr bwMode="auto">
          <a:xfrm>
            <a:off x="0" y="2133600"/>
            <a:ext cx="9144000" cy="1569660"/>
          </a:xfrm>
          <a:prstGeom prst="rect">
            <a:avLst/>
          </a:prstGeom>
          <a:noFill/>
          <a:ln w="9525" algn="ctr">
            <a:noFill/>
            <a:miter lim="800000"/>
            <a:headEnd/>
            <a:tailEnd/>
          </a:ln>
        </p:spPr>
        <p:txBody>
          <a:bodyPr>
            <a:spAutoFit/>
          </a:bodyPr>
          <a:lstStyle/>
          <a:p>
            <a:pPr algn="ctr"/>
            <a:endParaRPr lang="en-US" sz="2400" b="1" dirty="0">
              <a:latin typeface="Times New Roman" pitchFamily="18" charset="0"/>
            </a:endParaRPr>
          </a:p>
          <a:p>
            <a:pPr algn="ctr"/>
            <a:r>
              <a:rPr lang="en-US" sz="2400" b="1" dirty="0">
                <a:latin typeface="Times New Roman" pitchFamily="18" charset="0"/>
              </a:rPr>
              <a:t>Review </a:t>
            </a:r>
            <a:r>
              <a:rPr lang="en-US" sz="2400" b="1" dirty="0" smtClean="0">
                <a:latin typeface="Times New Roman" pitchFamily="18" charset="0"/>
              </a:rPr>
              <a:t>both Chapters </a:t>
            </a:r>
            <a:r>
              <a:rPr lang="en-US" sz="2400" b="1" dirty="0">
                <a:latin typeface="Times New Roman" pitchFamily="18" charset="0"/>
              </a:rPr>
              <a:t>– Including the </a:t>
            </a:r>
            <a:r>
              <a:rPr lang="en-US" sz="2400" b="1" dirty="0" smtClean="0">
                <a:latin typeface="Times New Roman" pitchFamily="18" charset="0"/>
              </a:rPr>
              <a:t>Terms</a:t>
            </a:r>
          </a:p>
          <a:p>
            <a:pPr algn="ctr"/>
            <a:endParaRPr lang="en-US" sz="2400" b="1" dirty="0" smtClean="0">
              <a:latin typeface="Times New Roman" pitchFamily="18" charset="0"/>
            </a:endParaRPr>
          </a:p>
          <a:p>
            <a:pPr algn="ctr"/>
            <a:r>
              <a:rPr lang="en-US" sz="2400" b="1" dirty="0" smtClean="0">
                <a:latin typeface="Times New Roman" pitchFamily="18" charset="0"/>
              </a:rPr>
              <a:t>Details…</a:t>
            </a:r>
            <a:endParaRPr lang="en-U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4035"/>
                                        </p:tgtEl>
                                        <p:attrNameLst>
                                          <p:attrName>style.visibility</p:attrName>
                                        </p:attrNameLst>
                                      </p:cBhvr>
                                      <p:to>
                                        <p:strVal val="visible"/>
                                      </p:to>
                                    </p:set>
                                    <p:anim to="" calcmode="lin" valueType="num">
                                      <p:cBhvr>
                                        <p:cTn id="7" dur="1" fill="hold"/>
                                        <p:tgtEl>
                                          <p:spTgt spid="4403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4034"/>
                                        </p:tgtEl>
                                        <p:attrNameLst>
                                          <p:attrName>style.visibility</p:attrName>
                                        </p:attrNameLst>
                                      </p:cBhvr>
                                      <p:to>
                                        <p:strVal val="visible"/>
                                      </p:to>
                                    </p:set>
                                    <p:anim to="" calcmode="lin" valueType="num">
                                      <p:cBhvr>
                                        <p:cTn id="10" dur="1" fill="hold"/>
                                        <p:tgtEl>
                                          <p:spTgt spid="4403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4036">
                                            <p:txEl>
                                              <p:pRg st="1" end="1"/>
                                            </p:txEl>
                                          </p:spTgt>
                                        </p:tgtEl>
                                        <p:attrNameLst>
                                          <p:attrName>style.visibility</p:attrName>
                                        </p:attrNameLst>
                                      </p:cBhvr>
                                      <p:to>
                                        <p:strVal val="visible"/>
                                      </p:to>
                                    </p:set>
                                    <p:anim to="" calcmode="lin" valueType="num">
                                      <p:cBhvr>
                                        <p:cTn id="13" dur="1" fill="hold"/>
                                        <p:tgtEl>
                                          <p:spTgt spid="44036">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4036">
                                            <p:txEl>
                                              <p:pRg st="3" end="3"/>
                                            </p:txEl>
                                          </p:spTgt>
                                        </p:tgtEl>
                                        <p:attrNameLst>
                                          <p:attrName>style.visibility</p:attrName>
                                        </p:attrNameLst>
                                      </p:cBhvr>
                                      <p:to>
                                        <p:strVal val="visible"/>
                                      </p:to>
                                    </p:set>
                                    <p:anim to="" calcmode="lin" valueType="num">
                                      <p:cBhvr>
                                        <p:cTn id="18" dur="1" fill="hold"/>
                                        <p:tgtEl>
                                          <p:spTgt spid="4403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7" name="Picture 5" descr="saddam-statue2"/>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8198" name="Picture 6" descr="Fig4-08_p94.jpg"/>
          <p:cNvPicPr>
            <a:picLocks noChangeAspect="1" noChangeArrowheads="1"/>
          </p:cNvPicPr>
          <p:nvPr/>
        </p:nvPicPr>
        <p:blipFill>
          <a:blip r:embed="rId4" cstate="print"/>
          <a:srcRect/>
          <a:stretch>
            <a:fillRect/>
          </a:stretch>
        </p:blipFill>
        <p:spPr bwMode="auto">
          <a:xfrm>
            <a:off x="457200" y="695325"/>
            <a:ext cx="5791200" cy="4029075"/>
          </a:xfrm>
          <a:prstGeom prst="rect">
            <a:avLst/>
          </a:prstGeom>
          <a:noFill/>
          <a:ln w="9525">
            <a:noFill/>
            <a:miter lim="800000"/>
            <a:headEnd/>
            <a:tailEnd/>
          </a:ln>
        </p:spPr>
      </p:pic>
      <p:sp>
        <p:nvSpPr>
          <p:cNvPr id="8199" name="Text Box 7"/>
          <p:cNvSpPr txBox="1">
            <a:spLocks noChangeArrowheads="1"/>
          </p:cNvSpPr>
          <p:nvPr/>
        </p:nvSpPr>
        <p:spPr bwMode="auto">
          <a:xfrm>
            <a:off x="0" y="4826000"/>
            <a:ext cx="6553200" cy="1879600"/>
          </a:xfrm>
          <a:prstGeom prst="rect">
            <a:avLst/>
          </a:prstGeom>
          <a:noFill/>
          <a:ln w="9525">
            <a:noFill/>
            <a:miter lim="800000"/>
            <a:headEnd/>
            <a:tailEnd/>
          </a:ln>
        </p:spPr>
        <p:txBody>
          <a:bodyPr>
            <a:spAutoFit/>
          </a:bodyPr>
          <a:lstStyle/>
          <a:p>
            <a:pPr algn="ctr">
              <a:spcBef>
                <a:spcPct val="50000"/>
              </a:spcBef>
            </a:pPr>
            <a:r>
              <a:rPr lang="en-US"/>
              <a:t>What is happening in the photograph?</a:t>
            </a:r>
          </a:p>
          <a:p>
            <a:pPr algn="ctr">
              <a:spcBef>
                <a:spcPct val="50000"/>
              </a:spcBef>
            </a:pPr>
            <a:r>
              <a:rPr lang="en-US"/>
              <a:t>Where was the photograph taken?</a:t>
            </a:r>
          </a:p>
          <a:p>
            <a:pPr algn="ctr">
              <a:spcBef>
                <a:spcPct val="50000"/>
              </a:spcBef>
            </a:pPr>
            <a:r>
              <a:rPr lang="en-US"/>
              <a:t>Who was involved in this action?</a:t>
            </a:r>
          </a:p>
          <a:p>
            <a:pPr algn="ctr">
              <a:spcBef>
                <a:spcPct val="50000"/>
              </a:spcBef>
            </a:pPr>
            <a:r>
              <a:rPr lang="en-US"/>
              <a:t>Why was this event considered important enough to photograph?</a:t>
            </a:r>
          </a:p>
        </p:txBody>
      </p:sp>
      <p:sp>
        <p:nvSpPr>
          <p:cNvPr id="8200" name="Text Box 8"/>
          <p:cNvSpPr txBox="1">
            <a:spLocks noChangeArrowheads="1"/>
          </p:cNvSpPr>
          <p:nvPr/>
        </p:nvSpPr>
        <p:spPr bwMode="auto">
          <a:xfrm>
            <a:off x="6172200" y="1676400"/>
            <a:ext cx="2895600" cy="4801314"/>
          </a:xfrm>
          <a:prstGeom prst="rect">
            <a:avLst/>
          </a:prstGeom>
          <a:noFill/>
          <a:ln w="9525">
            <a:noFill/>
            <a:miter lim="800000"/>
            <a:headEnd/>
            <a:tailEnd/>
          </a:ln>
        </p:spPr>
        <p:txBody>
          <a:bodyPr>
            <a:spAutoFit/>
          </a:bodyPr>
          <a:lstStyle/>
          <a:p>
            <a:pPr algn="ctr">
              <a:spcBef>
                <a:spcPct val="50000"/>
              </a:spcBef>
            </a:pPr>
            <a:r>
              <a:rPr lang="en-US" dirty="0"/>
              <a:t>Read the introduction on page 94</a:t>
            </a:r>
          </a:p>
          <a:p>
            <a:pPr algn="ctr">
              <a:spcBef>
                <a:spcPct val="50000"/>
              </a:spcBef>
            </a:pPr>
            <a:endParaRPr lang="en-US" dirty="0"/>
          </a:p>
          <a:p>
            <a:pPr algn="ctr">
              <a:spcBef>
                <a:spcPct val="50000"/>
              </a:spcBef>
            </a:pPr>
            <a:r>
              <a:rPr lang="en-US" dirty="0"/>
              <a:t>Review the Steps and using the provided worksheet, and a partner, fill in the chart</a:t>
            </a:r>
          </a:p>
          <a:p>
            <a:pPr algn="ctr">
              <a:spcBef>
                <a:spcPct val="50000"/>
              </a:spcBef>
            </a:pPr>
            <a:endParaRPr lang="en-US" dirty="0" smtClean="0"/>
          </a:p>
          <a:p>
            <a:pPr algn="ctr">
              <a:spcBef>
                <a:spcPct val="50000"/>
              </a:spcBef>
            </a:pPr>
            <a:endParaRPr lang="en-US" dirty="0"/>
          </a:p>
          <a:p>
            <a:pPr algn="ctr">
              <a:spcBef>
                <a:spcPct val="50000"/>
              </a:spcBef>
            </a:pPr>
            <a:endParaRPr lang="en-US" dirty="0" smtClean="0"/>
          </a:p>
          <a:p>
            <a:pPr algn="ctr">
              <a:spcBef>
                <a:spcPct val="50000"/>
              </a:spcBef>
            </a:pPr>
            <a:endParaRPr lang="en-US" dirty="0"/>
          </a:p>
          <a:p>
            <a:pPr algn="ctr">
              <a:spcBef>
                <a:spcPct val="50000"/>
              </a:spcBef>
            </a:pPr>
            <a:endParaRPr lang="en-US" dirty="0"/>
          </a:p>
          <a:p>
            <a:pPr algn="ctr">
              <a:spcBef>
                <a:spcPct val="50000"/>
              </a:spcBef>
            </a:pPr>
            <a:r>
              <a:rPr lang="en-US" dirty="0">
                <a:hlinkClick r:id="rId5"/>
              </a:rPr>
              <a:t>Was it a Media Hoax?</a:t>
            </a:r>
            <a:endParaRPr lang="en-US" dirty="0"/>
          </a:p>
        </p:txBody>
      </p:sp>
      <p:sp>
        <p:nvSpPr>
          <p:cNvPr id="8201" name="Rectangle 9"/>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en-US" sz="3200">
                <a:solidFill>
                  <a:schemeClr val="accent2"/>
                </a:solidFill>
              </a:rPr>
              <a:t>Spinbuster</a:t>
            </a:r>
          </a:p>
        </p:txBody>
      </p:sp>
      <p:pic>
        <p:nvPicPr>
          <p:cNvPr id="7" name="Saddam Statue Media Hoax.wmv">
            <a:hlinkClick r:id="" action="ppaction://media"/>
          </p:cNvPr>
          <p:cNvPicPr>
            <a:picLocks noRot="1" noChangeAspect="1"/>
          </p:cNvPicPr>
          <p:nvPr>
            <a:videoFile r:link="rId1"/>
          </p:nvPr>
        </p:nvPicPr>
        <p:blipFill>
          <a:blip r:embed="rId6" cstate="print"/>
          <a:stretch>
            <a:fillRect/>
          </a:stretch>
        </p:blipFill>
        <p:spPr>
          <a:xfrm>
            <a:off x="6781800" y="4724400"/>
            <a:ext cx="1727200" cy="1295400"/>
          </a:xfrm>
          <a:prstGeom prst="rect">
            <a:avLst/>
          </a:prstGeom>
        </p:spPr>
      </p:pic>
      <p:sp>
        <p:nvSpPr>
          <p:cNvPr id="8" name="TextBox 7"/>
          <p:cNvSpPr txBox="1"/>
          <p:nvPr/>
        </p:nvSpPr>
        <p:spPr>
          <a:xfrm>
            <a:off x="6858000" y="6477000"/>
            <a:ext cx="1219200" cy="246221"/>
          </a:xfrm>
          <a:prstGeom prst="rect">
            <a:avLst/>
          </a:prstGeom>
          <a:noFill/>
        </p:spPr>
        <p:txBody>
          <a:bodyPr wrap="square" rtlCol="0">
            <a:spAutoFit/>
          </a:bodyPr>
          <a:lstStyle/>
          <a:p>
            <a:pPr algn="ctr"/>
            <a:r>
              <a:rPr lang="en-US" sz="1000" dirty="0" smtClean="0"/>
              <a:t>3:24</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 to="" calcmode="lin" valueType="num">
                                      <p:cBhvr>
                                        <p:cTn id="7" dur="1" fill="hold"/>
                                        <p:tgtEl>
                                          <p:spTgt spid="819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8"/>
                                        </p:tgtEl>
                                        <p:attrNameLst>
                                          <p:attrName>style.visibility</p:attrName>
                                        </p:attrNameLst>
                                      </p:cBhvr>
                                      <p:to>
                                        <p:strVal val="visible"/>
                                      </p:to>
                                    </p:set>
                                    <p:anim to="" calcmode="lin" valueType="num">
                                      <p:cBhvr>
                                        <p:cTn id="10" dur="1" fill="hold"/>
                                        <p:tgtEl>
                                          <p:spTgt spid="819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9">
                                            <p:txEl>
                                              <p:pRg st="0" end="0"/>
                                            </p:txEl>
                                          </p:spTgt>
                                        </p:tgtEl>
                                        <p:attrNameLst>
                                          <p:attrName>style.visibility</p:attrName>
                                        </p:attrNameLst>
                                      </p:cBhvr>
                                      <p:to>
                                        <p:strVal val="visible"/>
                                      </p:to>
                                    </p:set>
                                    <p:anim to="" calcmode="lin" valueType="num">
                                      <p:cBhvr>
                                        <p:cTn id="13" dur="1" fill="hold"/>
                                        <p:tgtEl>
                                          <p:spTgt spid="819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199">
                                            <p:txEl>
                                              <p:pRg st="1" end="1"/>
                                            </p:txEl>
                                          </p:spTgt>
                                        </p:tgtEl>
                                        <p:attrNameLst>
                                          <p:attrName>style.visibility</p:attrName>
                                        </p:attrNameLst>
                                      </p:cBhvr>
                                      <p:to>
                                        <p:strVal val="visible"/>
                                      </p:to>
                                    </p:set>
                                    <p:anim to="" calcmode="lin" valueType="num">
                                      <p:cBhvr>
                                        <p:cTn id="18" dur="1" fill="hold"/>
                                        <p:tgtEl>
                                          <p:spTgt spid="8199">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8199">
                                            <p:txEl>
                                              <p:pRg st="2" end="2"/>
                                            </p:txEl>
                                          </p:spTgt>
                                        </p:tgtEl>
                                        <p:attrNameLst>
                                          <p:attrName>style.visibility</p:attrName>
                                        </p:attrNameLst>
                                      </p:cBhvr>
                                      <p:to>
                                        <p:strVal val="visible"/>
                                      </p:to>
                                    </p:set>
                                    <p:anim to="" calcmode="lin" valueType="num">
                                      <p:cBhvr>
                                        <p:cTn id="23" dur="1" fill="hold"/>
                                        <p:tgtEl>
                                          <p:spTgt spid="8199">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199">
                                            <p:txEl>
                                              <p:pRg st="3" end="3"/>
                                            </p:txEl>
                                          </p:spTgt>
                                        </p:tgtEl>
                                        <p:attrNameLst>
                                          <p:attrName>style.visibility</p:attrName>
                                        </p:attrNameLst>
                                      </p:cBhvr>
                                      <p:to>
                                        <p:strVal val="visible"/>
                                      </p:to>
                                    </p:set>
                                    <p:anim to="" calcmode="lin" valueType="num">
                                      <p:cBhvr>
                                        <p:cTn id="28" dur="1" fill="hold"/>
                                        <p:tgtEl>
                                          <p:spTgt spid="8199">
                                            <p:txEl>
                                              <p:pRg st="3" end="3"/>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8200">
                                            <p:txEl>
                                              <p:pRg st="0" end="0"/>
                                            </p:txEl>
                                          </p:spTgt>
                                        </p:tgtEl>
                                        <p:attrNameLst>
                                          <p:attrName>style.visibility</p:attrName>
                                        </p:attrNameLst>
                                      </p:cBhvr>
                                      <p:to>
                                        <p:strVal val="visible"/>
                                      </p:to>
                                    </p:set>
                                    <p:anim to="" calcmode="lin" valueType="num">
                                      <p:cBhvr>
                                        <p:cTn id="33" dur="1" fill="hold"/>
                                        <p:tgtEl>
                                          <p:spTgt spid="8200">
                                            <p:txEl>
                                              <p:pRg st="0" end="0"/>
                                            </p:txEl>
                                          </p:spTgt>
                                        </p:tgtEl>
                                        <p:attrNameLst>
                                          <p:attrName/>
                                        </p:attrNameLst>
                                      </p:cBhvr>
                                    </p:anim>
                                  </p:childTnLst>
                                </p:cTn>
                              </p:par>
                              <p:par>
                                <p:cTn id="34" presetID="24" presetClass="entr" presetSubtype="0" fill="hold" grpId="1" nodeType="withEffect">
                                  <p:stCondLst>
                                    <p:cond delay="0"/>
                                  </p:stCondLst>
                                  <p:childTnLst>
                                    <p:set>
                                      <p:cBhvr>
                                        <p:cTn id="35" dur="1" fill="hold">
                                          <p:stCondLst>
                                            <p:cond delay="0"/>
                                          </p:stCondLst>
                                        </p:cTn>
                                        <p:tgtEl>
                                          <p:spTgt spid="8201"/>
                                        </p:tgtEl>
                                        <p:attrNameLst>
                                          <p:attrName>style.visibility</p:attrName>
                                        </p:attrNameLst>
                                      </p:cBhvr>
                                      <p:to>
                                        <p:strVal val="visible"/>
                                      </p:to>
                                    </p:set>
                                    <p:anim to="" calcmode="lin" valueType="num">
                                      <p:cBhvr>
                                        <p:cTn id="36" dur="1" fill="hold"/>
                                        <p:tgtEl>
                                          <p:spTgt spid="8201"/>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8200">
                                            <p:txEl>
                                              <p:pRg st="2" end="2"/>
                                            </p:txEl>
                                          </p:spTgt>
                                        </p:tgtEl>
                                        <p:attrNameLst>
                                          <p:attrName>style.visibility</p:attrName>
                                        </p:attrNameLst>
                                      </p:cBhvr>
                                      <p:to>
                                        <p:strVal val="visible"/>
                                      </p:to>
                                    </p:set>
                                    <p:anim to="" calcmode="lin" valueType="num">
                                      <p:cBhvr>
                                        <p:cTn id="41" dur="1" fill="hold"/>
                                        <p:tgtEl>
                                          <p:spTgt spid="8200">
                                            <p:txEl>
                                              <p:pRg st="2" end="2"/>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8200">
                                            <p:txEl>
                                              <p:pRg st="8" end="8"/>
                                            </p:txEl>
                                          </p:spTgt>
                                        </p:tgtEl>
                                        <p:attrNameLst>
                                          <p:attrName>style.visibility</p:attrName>
                                        </p:attrNameLst>
                                      </p:cBhvr>
                                      <p:to>
                                        <p:strVal val="visible"/>
                                      </p:to>
                                    </p:set>
                                    <p:anim to="" calcmode="lin" valueType="num">
                                      <p:cBhvr>
                                        <p:cTn id="46" dur="1" fill="hold"/>
                                        <p:tgtEl>
                                          <p:spTgt spid="8200">
                                            <p:txEl>
                                              <p:pRg st="8" end="8"/>
                                            </p:txEl>
                                          </p:spTgt>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8201"/>
                                        </p:tgtEl>
                                        <p:attrNameLst>
                                          <p:attrName>style.visibility</p:attrName>
                                        </p:attrNameLst>
                                      </p:cBhvr>
                                      <p:to>
                                        <p:strVal val="visible"/>
                                      </p:to>
                                    </p:set>
                                    <p:anim to="" calcmode="lin" valueType="num">
                                      <p:cBhvr>
                                        <p:cTn id="49" dur="1" fill="hold"/>
                                        <p:tgtEl>
                                          <p:spTgt spid="8201"/>
                                        </p:tgtEl>
                                        <p:attrNameLst>
                                          <p:attrName/>
                                        </p:attrNameLst>
                                      </p:cBhvr>
                                    </p:anim>
                                  </p:childTnLst>
                                </p:cTn>
                              </p:par>
                              <p:par>
                                <p:cTn id="50" presetID="24"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to="" calcmode="lin" valueType="num">
                                      <p:cBhvr>
                                        <p:cTn id="52" dur="1" fill="hold"/>
                                        <p:tgtEl>
                                          <p:spTgt spid="7"/>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to="" calcmode="lin" valueType="num">
                                      <p:cBhvr>
                                        <p:cTn id="55"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6"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8201" grpId="0"/>
      <p:bldP spid="8201" grpId="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13315"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3316"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a:t>Continue with your </a:t>
            </a:r>
            <a:r>
              <a:rPr lang="en-US" sz="2400">
                <a:solidFill>
                  <a:schemeClr val="accent2"/>
                </a:solidFill>
              </a:rPr>
              <a:t>list</a:t>
            </a:r>
            <a:r>
              <a:rPr lang="en-US" sz="2400"/>
              <a:t> of terms from this chapter, which include… </a:t>
            </a:r>
          </a:p>
          <a:p>
            <a:pPr algn="ctr"/>
            <a:endParaRPr lang="en-US" sz="2400"/>
          </a:p>
          <a:p>
            <a:pPr algn="ctr"/>
            <a:r>
              <a:rPr lang="en-US" sz="2400"/>
              <a:t>Any term/phrase/concept that would be considered important in helping you with your …</a:t>
            </a:r>
          </a:p>
          <a:p>
            <a:pPr algn="ctr"/>
            <a:endParaRPr lang="en-US" sz="2400"/>
          </a:p>
          <a:p>
            <a:pPr algn="ctr"/>
            <a:r>
              <a:rPr lang="en-US" sz="2400">
                <a:solidFill>
                  <a:schemeClr val="accent2"/>
                </a:solidFill>
              </a:rPr>
              <a:t>Coat of Arms</a:t>
            </a:r>
          </a:p>
          <a:p>
            <a:pPr algn="ctr"/>
            <a:endParaRPr lang="en-US" sz="2400">
              <a:solidFill>
                <a:schemeClr val="accent2"/>
              </a:solidFill>
            </a:endParaRPr>
          </a:p>
          <a:p>
            <a:pPr algn="ctr"/>
            <a:r>
              <a:rPr lang="en-US" sz="2400"/>
              <a:t>Any suggestions as to what you should include?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to="" calcmode="lin" valueType="num">
                                      <p:cBhvr>
                                        <p:cTn id="7" dur="1" fill="hold"/>
                                        <p:tgtEl>
                                          <p:spTgt spid="1331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refinery"/>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1895475"/>
            <a:ext cx="9144000" cy="4124325"/>
          </a:xfrm>
          <a:prstGeom prst="rect">
            <a:avLst/>
          </a:prstGeom>
          <a:noFill/>
          <a:ln w="9525">
            <a:noFill/>
            <a:miter lim="800000"/>
            <a:headEnd/>
            <a:tailEnd/>
          </a:ln>
        </p:spPr>
        <p:txBody>
          <a:bodyPr>
            <a:spAutoFit/>
          </a:bodyPr>
          <a:lstStyle/>
          <a:p>
            <a:pPr algn="ctr"/>
            <a:r>
              <a:rPr lang="en-US" sz="1600"/>
              <a:t>Momentarily, you will be numbered off </a:t>
            </a:r>
            <a:r>
              <a:rPr lang="en-US" sz="1600" i="1">
                <a:solidFill>
                  <a:schemeClr val="hlink"/>
                </a:solidFill>
              </a:rPr>
              <a:t>one</a:t>
            </a:r>
            <a:r>
              <a:rPr lang="en-US" sz="1600">
                <a:solidFill>
                  <a:schemeClr val="hlink"/>
                </a:solidFill>
              </a:rPr>
              <a:t> </a:t>
            </a:r>
            <a:r>
              <a:rPr lang="en-US" sz="1600" i="1">
                <a:solidFill>
                  <a:schemeClr val="hlink"/>
                </a:solidFill>
              </a:rPr>
              <a:t>through</a:t>
            </a:r>
            <a:r>
              <a:rPr lang="en-US" sz="1600">
                <a:solidFill>
                  <a:schemeClr val="hlink"/>
                </a:solidFill>
              </a:rPr>
              <a:t> </a:t>
            </a:r>
            <a:r>
              <a:rPr lang="en-US" sz="1600" i="1">
                <a:solidFill>
                  <a:schemeClr val="hlink"/>
                </a:solidFill>
              </a:rPr>
              <a:t>four</a:t>
            </a:r>
            <a:r>
              <a:rPr lang="en-US" sz="1600"/>
              <a:t>.  Each of you will go to one of the four assigned EXPERT groups and complete a brief summary. You will have approximately 15-20 minutes to do this.</a:t>
            </a:r>
          </a:p>
          <a:p>
            <a:pPr algn="ctr"/>
            <a:endParaRPr lang="en-US" sz="1600"/>
          </a:p>
          <a:p>
            <a:pPr algn="ctr"/>
            <a:endParaRPr lang="en-US" sz="1600"/>
          </a:p>
          <a:p>
            <a:pPr algn="ctr"/>
            <a:endParaRPr lang="en-US" sz="1600"/>
          </a:p>
          <a:p>
            <a:pPr lvl="1" algn="ctr"/>
            <a:r>
              <a:rPr lang="en-US" sz="1600"/>
              <a:t>#1 – </a:t>
            </a:r>
            <a:r>
              <a:rPr lang="en-US" i="1"/>
              <a:t>Oil, Gas and Regional Loyalty</a:t>
            </a:r>
            <a:r>
              <a:rPr lang="en-US" sz="1600" i="1"/>
              <a:t> (Page 95)</a:t>
            </a:r>
          </a:p>
          <a:p>
            <a:pPr lvl="1" algn="ctr"/>
            <a:r>
              <a:rPr lang="en-US" sz="1600"/>
              <a:t>#2 – </a:t>
            </a:r>
            <a:r>
              <a:rPr lang="en-US" i="1"/>
              <a:t>The Oil Sands and Loyalties</a:t>
            </a:r>
            <a:r>
              <a:rPr lang="en-US" sz="1600" i="1"/>
              <a:t> (Page 96)</a:t>
            </a:r>
          </a:p>
          <a:p>
            <a:pPr lvl="1" algn="ctr"/>
            <a:r>
              <a:rPr lang="en-US" sz="1600"/>
              <a:t>#3 – </a:t>
            </a:r>
            <a:r>
              <a:rPr lang="en-US" i="1"/>
              <a:t>The Oil Sands and Ideological Loyalties</a:t>
            </a:r>
            <a:r>
              <a:rPr lang="en-US"/>
              <a:t> </a:t>
            </a:r>
            <a:r>
              <a:rPr lang="en-US" sz="1600" i="1"/>
              <a:t>(Page 97)</a:t>
            </a:r>
          </a:p>
          <a:p>
            <a:pPr lvl="1" algn="ctr"/>
            <a:r>
              <a:rPr lang="en-US" sz="1600" i="1"/>
              <a:t>#4 – </a:t>
            </a:r>
            <a:r>
              <a:rPr lang="en-US" i="1"/>
              <a:t>The Oil Sands and Cultural Loyalties</a:t>
            </a:r>
            <a:r>
              <a:rPr lang="en-US"/>
              <a:t> </a:t>
            </a:r>
            <a:r>
              <a:rPr lang="en-US" sz="1600" i="1"/>
              <a:t>(Page 98)</a:t>
            </a:r>
          </a:p>
          <a:p>
            <a:pPr algn="ctr"/>
            <a:endParaRPr lang="en-US" sz="1600"/>
          </a:p>
          <a:p>
            <a:pPr algn="ctr"/>
            <a:endParaRPr lang="en-US" sz="1600"/>
          </a:p>
          <a:p>
            <a:pPr algn="ctr"/>
            <a:endParaRPr lang="en-US" sz="1600"/>
          </a:p>
          <a:p>
            <a:pPr algn="ctr"/>
            <a:r>
              <a:rPr lang="en-US" sz="1600"/>
              <a:t>When finished, return to your original group of four and share your EXPERTISE with your other three group members.  They will do the same for you.  When you are done, your chart WILL be filled in and complete.</a:t>
            </a:r>
          </a:p>
        </p:txBody>
      </p:sp>
      <p:sp>
        <p:nvSpPr>
          <p:cNvPr id="11268" name="Text Box 4"/>
          <p:cNvSpPr txBox="1">
            <a:spLocks noChangeArrowheads="1"/>
          </p:cNvSpPr>
          <p:nvPr/>
        </p:nvSpPr>
        <p:spPr bwMode="auto">
          <a:xfrm>
            <a:off x="3276600" y="1385888"/>
            <a:ext cx="3048000" cy="366712"/>
          </a:xfrm>
          <a:prstGeom prst="rect">
            <a:avLst/>
          </a:prstGeom>
          <a:noFill/>
          <a:ln w="9525">
            <a:noFill/>
            <a:miter lim="800000"/>
            <a:headEnd/>
            <a:tailEnd/>
          </a:ln>
        </p:spPr>
        <p:txBody>
          <a:bodyPr>
            <a:spAutoFit/>
          </a:bodyPr>
          <a:lstStyle/>
          <a:p>
            <a:pPr algn="ctr"/>
            <a:r>
              <a:rPr lang="en-US"/>
              <a:t>Get into groups of four…</a:t>
            </a:r>
          </a:p>
        </p:txBody>
      </p:sp>
      <p:sp>
        <p:nvSpPr>
          <p:cNvPr id="11269" name="Rectangle 5"/>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a:solidFill>
                  <a:schemeClr val="accent2"/>
                </a:solidFill>
              </a:rPr>
              <a:t>When Regional and Nationalist Loyalty Compete</a:t>
            </a:r>
            <a:endParaRPr lang="en-US" sz="3600" i="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71"/>
                                        </p:tgtEl>
                                        <p:attrNameLst>
                                          <p:attrName>style.visibility</p:attrName>
                                        </p:attrNameLst>
                                      </p:cBhvr>
                                      <p:to>
                                        <p:strVal val="visible"/>
                                      </p:to>
                                    </p:set>
                                    <p:anim to="" calcmode="lin" valueType="num">
                                      <p:cBhvr>
                                        <p:cTn id="7" dur="1" fill="hold"/>
                                        <p:tgtEl>
                                          <p:spTgt spid="1127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1269"/>
                                        </p:tgtEl>
                                        <p:attrNameLst>
                                          <p:attrName>style.visibility</p:attrName>
                                        </p:attrNameLst>
                                      </p:cBhvr>
                                      <p:to>
                                        <p:strVal val="visible"/>
                                      </p:to>
                                    </p:set>
                                    <p:anim to="" calcmode="lin" valueType="num">
                                      <p:cBhvr>
                                        <p:cTn id="13" dur="1" fill="hold"/>
                                        <p:tgtEl>
                                          <p:spTgt spid="1126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1267"/>
                                        </p:tgtEl>
                                        <p:attrNameLst>
                                          <p:attrName>style.visibility</p:attrName>
                                        </p:attrNameLst>
                                      </p:cBhvr>
                                      <p:to>
                                        <p:strVal val="visible"/>
                                      </p:to>
                                    </p:set>
                                    <p:anim to="" calcmode="lin" valueType="num">
                                      <p:cBhvr>
                                        <p:cTn id="18" dur="1" fill="hold"/>
                                        <p:tgtEl>
                                          <p:spTgt spid="112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finery"/>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8437" name="Rectangle 5"/>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a:solidFill>
                  <a:schemeClr val="accent2"/>
                </a:solidFill>
              </a:rPr>
              <a:t>When Regional and Nationalist Loyalty Compete</a:t>
            </a:r>
            <a:endParaRPr lang="en-US" sz="3600" i="1">
              <a:solidFill>
                <a:schemeClr val="accent2"/>
              </a:solidFill>
            </a:endParaRPr>
          </a:p>
        </p:txBody>
      </p:sp>
      <p:pic>
        <p:nvPicPr>
          <p:cNvPr id="18438" name="Picture 6"/>
          <p:cNvPicPr>
            <a:picLocks noChangeAspect="1" noChangeArrowheads="1"/>
          </p:cNvPicPr>
          <p:nvPr/>
        </p:nvPicPr>
        <p:blipFill>
          <a:blip r:embed="rId3" cstate="print"/>
          <a:srcRect/>
          <a:stretch>
            <a:fillRect/>
          </a:stretch>
        </p:blipFill>
        <p:spPr bwMode="auto">
          <a:xfrm>
            <a:off x="2311400" y="1447800"/>
            <a:ext cx="45466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 to="" calcmode="lin" valueType="num">
                                      <p:cBhvr>
                                        <p:cTn id="10" dur="1" fill="hold"/>
                                        <p:tgtEl>
                                          <p:spTgt spid="1843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 to="" calcmode="lin" valueType="num">
                                      <p:cBhvr>
                                        <p:cTn id="13" dur="1" fill="hold"/>
                                        <p:tgtEl>
                                          <p:spTgt spid="184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5" name="Picture 5" descr="oil-sand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6" name="Rectangle 6"/>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en-US" sz="3200">
                <a:solidFill>
                  <a:schemeClr val="accent2"/>
                </a:solidFill>
              </a:rPr>
              <a:t>Defending an Informed Position</a:t>
            </a:r>
          </a:p>
        </p:txBody>
      </p:sp>
      <p:sp>
        <p:nvSpPr>
          <p:cNvPr id="10247" name="Text Box 7"/>
          <p:cNvSpPr txBox="1">
            <a:spLocks noChangeArrowheads="1"/>
          </p:cNvSpPr>
          <p:nvPr/>
        </p:nvSpPr>
        <p:spPr bwMode="auto">
          <a:xfrm>
            <a:off x="0" y="1676400"/>
            <a:ext cx="9067800" cy="1192213"/>
          </a:xfrm>
          <a:prstGeom prst="rect">
            <a:avLst/>
          </a:prstGeom>
          <a:noFill/>
          <a:ln w="9525">
            <a:noFill/>
            <a:miter lim="800000"/>
            <a:headEnd/>
            <a:tailEnd/>
          </a:ln>
        </p:spPr>
        <p:txBody>
          <a:bodyPr>
            <a:spAutoFit/>
          </a:bodyPr>
          <a:lstStyle/>
          <a:p>
            <a:pPr algn="ctr">
              <a:spcBef>
                <a:spcPct val="50000"/>
              </a:spcBef>
            </a:pPr>
            <a:r>
              <a:rPr lang="en-US"/>
              <a:t>Read the introduction on page 100</a:t>
            </a:r>
          </a:p>
          <a:p>
            <a:pPr algn="ctr">
              <a:spcBef>
                <a:spcPct val="50000"/>
              </a:spcBef>
            </a:pPr>
            <a:endParaRPr lang="en-US"/>
          </a:p>
          <a:p>
            <a:pPr algn="ctr">
              <a:spcBef>
                <a:spcPct val="50000"/>
              </a:spcBef>
            </a:pPr>
            <a:r>
              <a:rPr lang="en-US"/>
              <a:t>Review the Steps and using the provided worksheet, and a partner, fill in the chart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 to="" calcmode="lin" valueType="num">
                                      <p:cBhvr>
                                        <p:cTn id="7" dur="1" fill="hold"/>
                                        <p:tgtEl>
                                          <p:spTgt spid="102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 to="" calcmode="lin" valueType="num">
                                      <p:cBhvr>
                                        <p:cTn id="10" dur="1" fill="hold"/>
                                        <p:tgtEl>
                                          <p:spTgt spid="1024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47">
                                            <p:txEl>
                                              <p:pRg st="0" end="0"/>
                                            </p:txEl>
                                          </p:spTgt>
                                        </p:tgtEl>
                                        <p:attrNameLst>
                                          <p:attrName>style.visibility</p:attrName>
                                        </p:attrNameLst>
                                      </p:cBhvr>
                                      <p:to>
                                        <p:strVal val="visible"/>
                                      </p:to>
                                    </p:set>
                                    <p:anim to="" calcmode="lin" valueType="num">
                                      <p:cBhvr>
                                        <p:cTn id="13" dur="1" fill="hold"/>
                                        <p:tgtEl>
                                          <p:spTgt spid="1024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0247">
                                            <p:txEl>
                                              <p:pRg st="2" end="2"/>
                                            </p:txEl>
                                          </p:spTgt>
                                        </p:tgtEl>
                                        <p:attrNameLst>
                                          <p:attrName>style.visibility</p:attrName>
                                        </p:attrNameLst>
                                      </p:cBhvr>
                                      <p:to>
                                        <p:strVal val="visible"/>
                                      </p:to>
                                    </p:set>
                                    <p:anim to="" calcmode="lin" valueType="num">
                                      <p:cBhvr>
                                        <p:cTn id="18" dur="1" fill="hold"/>
                                        <p:tgtEl>
                                          <p:spTgt spid="1024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14339"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4340"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a:t>Continue with your </a:t>
            </a:r>
            <a:r>
              <a:rPr lang="en-US" sz="2400">
                <a:solidFill>
                  <a:schemeClr val="accent2"/>
                </a:solidFill>
              </a:rPr>
              <a:t>list</a:t>
            </a:r>
            <a:r>
              <a:rPr lang="en-US" sz="2400"/>
              <a:t> of terms from this chapter, which include… </a:t>
            </a:r>
          </a:p>
          <a:p>
            <a:pPr algn="ctr"/>
            <a:endParaRPr lang="en-US" sz="2400"/>
          </a:p>
          <a:p>
            <a:pPr algn="ctr"/>
            <a:r>
              <a:rPr lang="en-US" sz="2400"/>
              <a:t>Any term/phrase/concept that would be considered important in helping you with your …</a:t>
            </a:r>
          </a:p>
          <a:p>
            <a:pPr algn="ctr"/>
            <a:endParaRPr lang="en-US" sz="2400"/>
          </a:p>
          <a:p>
            <a:pPr algn="ctr"/>
            <a:r>
              <a:rPr lang="en-US" sz="2400">
                <a:solidFill>
                  <a:schemeClr val="accent2"/>
                </a:solidFill>
              </a:rPr>
              <a:t>Coat of Arms</a:t>
            </a:r>
          </a:p>
          <a:p>
            <a:pPr algn="ctr"/>
            <a:endParaRPr lang="en-US" sz="2400">
              <a:solidFill>
                <a:schemeClr val="accent2"/>
              </a:solidFill>
            </a:endParaRPr>
          </a:p>
          <a:p>
            <a:pPr algn="ctr"/>
            <a:r>
              <a:rPr lang="en-US" sz="2400"/>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to="" calcmode="lin" valueType="num">
                                      <p:cBhvr>
                                        <p:cTn id="7" dur="1" fill="hold"/>
                                        <p:tgtEl>
                                          <p:spTgt spid="1433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4340"/>
                                        </p:tgtEl>
                                        <p:attrNameLst>
                                          <p:attrName>style.visibility</p:attrName>
                                        </p:attrNameLst>
                                      </p:cBhvr>
                                      <p:to>
                                        <p:strVal val="visible"/>
                                      </p:to>
                                    </p:set>
                                    <p:anim to="" calcmode="lin" valueType="num">
                                      <p:cBhvr>
                                        <p:cTn id="10" dur="1" fill="hold"/>
                                        <p:tgtEl>
                                          <p:spTgt spid="143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TianAnMenArr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4" name="Rectangle 4"/>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200">
                <a:solidFill>
                  <a:srgbClr val="FF3300"/>
                </a:solidFill>
              </a:rPr>
              <a:t>How Have People Reconciled Contending Nationalist and Non-Nationalist Loyalties?</a:t>
            </a:r>
          </a:p>
        </p:txBody>
      </p:sp>
      <p:sp>
        <p:nvSpPr>
          <p:cNvPr id="15367" name="Text Box 7"/>
          <p:cNvSpPr txBox="1">
            <a:spLocks noChangeArrowheads="1"/>
          </p:cNvSpPr>
          <p:nvPr/>
        </p:nvSpPr>
        <p:spPr bwMode="auto">
          <a:xfrm>
            <a:off x="0" y="1676400"/>
            <a:ext cx="9067800" cy="3943350"/>
          </a:xfrm>
          <a:prstGeom prst="rect">
            <a:avLst/>
          </a:prstGeom>
          <a:noFill/>
          <a:ln w="9525">
            <a:noFill/>
            <a:miter lim="800000"/>
            <a:headEnd/>
            <a:tailEnd/>
          </a:ln>
        </p:spPr>
        <p:txBody>
          <a:bodyPr>
            <a:spAutoFit/>
          </a:bodyPr>
          <a:lstStyle/>
          <a:p>
            <a:pPr algn="ctr">
              <a:spcBef>
                <a:spcPct val="50000"/>
              </a:spcBef>
            </a:pPr>
            <a:r>
              <a:rPr lang="en-US"/>
              <a:t>What are examples of occasions where you may have had to struggle with contending loyalties?</a:t>
            </a:r>
          </a:p>
          <a:p>
            <a:pPr algn="ctr">
              <a:spcBef>
                <a:spcPct val="50000"/>
              </a:spcBef>
            </a:pPr>
            <a:endParaRPr lang="en-US"/>
          </a:p>
          <a:p>
            <a:pPr algn="ctr">
              <a:spcBef>
                <a:spcPct val="50000"/>
              </a:spcBef>
            </a:pPr>
            <a:r>
              <a:rPr lang="en-US"/>
              <a:t>How did they turn out?</a:t>
            </a:r>
          </a:p>
          <a:p>
            <a:pPr algn="ctr">
              <a:spcBef>
                <a:spcPct val="50000"/>
              </a:spcBef>
            </a:pPr>
            <a:endParaRPr lang="en-US"/>
          </a:p>
          <a:p>
            <a:pPr algn="ctr">
              <a:spcBef>
                <a:spcPct val="50000"/>
              </a:spcBef>
            </a:pPr>
            <a:r>
              <a:rPr lang="en-US"/>
              <a:t>Did you feel good about how they were resolved?</a:t>
            </a:r>
          </a:p>
          <a:p>
            <a:pPr algn="ctr">
              <a:spcBef>
                <a:spcPct val="50000"/>
              </a:spcBef>
            </a:pPr>
            <a:endParaRPr lang="en-US"/>
          </a:p>
          <a:p>
            <a:pPr algn="ctr">
              <a:spcBef>
                <a:spcPct val="50000"/>
              </a:spcBef>
            </a:pPr>
            <a:r>
              <a:rPr lang="en-US"/>
              <a:t>What would you do differently, if anything, if you had to go through it again?</a:t>
            </a:r>
          </a:p>
          <a:p>
            <a:pPr algn="ctr">
              <a:spcBef>
                <a:spcPct val="50000"/>
              </a:spcBef>
            </a:pPr>
            <a:endParaRPr lang="en-US"/>
          </a:p>
          <a:p>
            <a:pPr algn="ct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 to="" calcmode="lin" valueType="num">
                                      <p:cBhvr>
                                        <p:cTn id="7" dur="1" fill="hold"/>
                                        <p:tgtEl>
                                          <p:spTgt spid="1536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 to="" calcmode="lin" valueType="num">
                                      <p:cBhvr>
                                        <p:cTn id="10" dur="1" fill="hold"/>
                                        <p:tgtEl>
                                          <p:spTgt spid="1536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5367">
                                            <p:txEl>
                                              <p:pRg st="0" end="0"/>
                                            </p:txEl>
                                          </p:spTgt>
                                        </p:tgtEl>
                                        <p:attrNameLst>
                                          <p:attrName>style.visibility</p:attrName>
                                        </p:attrNameLst>
                                      </p:cBhvr>
                                      <p:to>
                                        <p:strVal val="visible"/>
                                      </p:to>
                                    </p:set>
                                    <p:anim to="" calcmode="lin" valueType="num">
                                      <p:cBhvr>
                                        <p:cTn id="15" dur="1" fill="hold"/>
                                        <p:tgtEl>
                                          <p:spTgt spid="1536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5367">
                                            <p:txEl>
                                              <p:pRg st="2" end="2"/>
                                            </p:txEl>
                                          </p:spTgt>
                                        </p:tgtEl>
                                        <p:attrNameLst>
                                          <p:attrName>style.visibility</p:attrName>
                                        </p:attrNameLst>
                                      </p:cBhvr>
                                      <p:to>
                                        <p:strVal val="visible"/>
                                      </p:to>
                                    </p:set>
                                    <p:anim to="" calcmode="lin" valueType="num">
                                      <p:cBhvr>
                                        <p:cTn id="20" dur="1" fill="hold"/>
                                        <p:tgtEl>
                                          <p:spTgt spid="15367">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5367">
                                            <p:txEl>
                                              <p:pRg st="4" end="4"/>
                                            </p:txEl>
                                          </p:spTgt>
                                        </p:tgtEl>
                                        <p:attrNameLst>
                                          <p:attrName>style.visibility</p:attrName>
                                        </p:attrNameLst>
                                      </p:cBhvr>
                                      <p:to>
                                        <p:strVal val="visible"/>
                                      </p:to>
                                    </p:set>
                                    <p:anim to="" calcmode="lin" valueType="num">
                                      <p:cBhvr>
                                        <p:cTn id="25" dur="1" fill="hold"/>
                                        <p:tgtEl>
                                          <p:spTgt spid="15367">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5367">
                                            <p:txEl>
                                              <p:pRg st="6" end="6"/>
                                            </p:txEl>
                                          </p:spTgt>
                                        </p:tgtEl>
                                        <p:attrNameLst>
                                          <p:attrName>style.visibility</p:attrName>
                                        </p:attrNameLst>
                                      </p:cBhvr>
                                      <p:to>
                                        <p:strVal val="visible"/>
                                      </p:to>
                                    </p:set>
                                    <p:anim to="" calcmode="lin" valueType="num">
                                      <p:cBhvr>
                                        <p:cTn id="30" dur="1" fill="hold"/>
                                        <p:tgtEl>
                                          <p:spTgt spid="1536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TianAnMenArr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2057400" y="1127125"/>
            <a:ext cx="5160963" cy="5578475"/>
          </a:xfrm>
          <a:prstGeom prst="rect">
            <a:avLst/>
          </a:prstGeom>
          <a:noFill/>
          <a:ln w="9525">
            <a:noFill/>
            <a:miter lim="800000"/>
            <a:headEnd/>
            <a:tailEnd/>
          </a:ln>
        </p:spPr>
      </p:pic>
      <p:sp>
        <p:nvSpPr>
          <p:cNvPr id="16390" name="Rectangle 6"/>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200">
                <a:solidFill>
                  <a:srgbClr val="FF3300"/>
                </a:solidFill>
              </a:rPr>
              <a:t>How Have People Reconciled Contending Nationalist and Non-Nationalist Loyalties?</a:t>
            </a:r>
          </a:p>
        </p:txBody>
      </p:sp>
      <p:sp>
        <p:nvSpPr>
          <p:cNvPr id="16391" name="Text Box 7"/>
          <p:cNvSpPr txBox="1">
            <a:spLocks noChangeArrowheads="1"/>
          </p:cNvSpPr>
          <p:nvPr/>
        </p:nvSpPr>
        <p:spPr bwMode="auto">
          <a:xfrm>
            <a:off x="228600" y="2057400"/>
            <a:ext cx="1676400" cy="3389313"/>
          </a:xfrm>
          <a:prstGeom prst="rect">
            <a:avLst/>
          </a:prstGeom>
          <a:noFill/>
          <a:ln w="9525">
            <a:noFill/>
            <a:miter lim="800000"/>
            <a:headEnd/>
            <a:tailEnd/>
          </a:ln>
        </p:spPr>
        <p:txBody>
          <a:bodyPr>
            <a:spAutoFit/>
          </a:bodyPr>
          <a:lstStyle/>
          <a:p>
            <a:pPr algn="ctr">
              <a:spcBef>
                <a:spcPct val="50000"/>
              </a:spcBef>
            </a:pPr>
            <a:r>
              <a:rPr lang="en-US"/>
              <a:t>Read pages 102 and 103</a:t>
            </a:r>
          </a:p>
          <a:p>
            <a:pPr algn="ctr">
              <a:spcBef>
                <a:spcPct val="50000"/>
              </a:spcBef>
            </a:pPr>
            <a:endParaRPr lang="en-US"/>
          </a:p>
          <a:p>
            <a:pPr algn="ctr">
              <a:spcBef>
                <a:spcPct val="50000"/>
              </a:spcBef>
            </a:pPr>
            <a:r>
              <a:rPr lang="en-US"/>
              <a:t>As you read, fill in </a:t>
            </a:r>
            <a:r>
              <a:rPr lang="en-US">
                <a:solidFill>
                  <a:schemeClr val="accent2"/>
                </a:solidFill>
              </a:rPr>
              <a:t>Advantages</a:t>
            </a:r>
            <a:r>
              <a:rPr lang="en-US"/>
              <a:t> and </a:t>
            </a:r>
            <a:r>
              <a:rPr lang="en-US">
                <a:solidFill>
                  <a:schemeClr val="accent2"/>
                </a:solidFill>
              </a:rPr>
              <a:t>Disadvantages</a:t>
            </a:r>
            <a:r>
              <a:rPr lang="en-US"/>
              <a:t> of the strategies listed</a:t>
            </a:r>
          </a:p>
        </p:txBody>
      </p:sp>
      <p:sp>
        <p:nvSpPr>
          <p:cNvPr id="16392" name="Text Box 8"/>
          <p:cNvSpPr txBox="1">
            <a:spLocks noChangeArrowheads="1"/>
          </p:cNvSpPr>
          <p:nvPr/>
        </p:nvSpPr>
        <p:spPr bwMode="auto">
          <a:xfrm>
            <a:off x="7315200" y="2667000"/>
            <a:ext cx="1676400" cy="2014538"/>
          </a:xfrm>
          <a:prstGeom prst="rect">
            <a:avLst/>
          </a:prstGeom>
          <a:noFill/>
          <a:ln w="9525">
            <a:noFill/>
            <a:miter lim="800000"/>
            <a:headEnd/>
            <a:tailEnd/>
          </a:ln>
        </p:spPr>
        <p:txBody>
          <a:bodyPr>
            <a:spAutoFit/>
          </a:bodyPr>
          <a:lstStyle/>
          <a:p>
            <a:pPr algn="ctr">
              <a:spcBef>
                <a:spcPct val="50000"/>
              </a:spcBef>
            </a:pPr>
            <a:r>
              <a:rPr lang="en-US"/>
              <a:t>When done, grab a partner and fill in as many examples as you can think of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9"/>
                                        </p:tgtEl>
                                        <p:attrNameLst>
                                          <p:attrName>style.visibility</p:attrName>
                                        </p:attrNameLst>
                                      </p:cBhvr>
                                      <p:to>
                                        <p:strVal val="visible"/>
                                      </p:to>
                                    </p:set>
                                    <p:anim to="" calcmode="lin" valueType="num">
                                      <p:cBhvr>
                                        <p:cTn id="7" dur="1" fill="hold"/>
                                        <p:tgtEl>
                                          <p:spTgt spid="1638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90"/>
                                        </p:tgtEl>
                                        <p:attrNameLst>
                                          <p:attrName>style.visibility</p:attrName>
                                        </p:attrNameLst>
                                      </p:cBhvr>
                                      <p:to>
                                        <p:strVal val="visible"/>
                                      </p:to>
                                    </p:set>
                                    <p:anim to="" calcmode="lin" valueType="num">
                                      <p:cBhvr>
                                        <p:cTn id="10" dur="1" fill="hold"/>
                                        <p:tgtEl>
                                          <p:spTgt spid="1639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anim to="" calcmode="lin" valueType="num">
                                      <p:cBhvr>
                                        <p:cTn id="13" dur="1" fill="hold"/>
                                        <p:tgtEl>
                                          <p:spTgt spid="1638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91">
                                            <p:txEl>
                                              <p:pRg st="0" end="0"/>
                                            </p:txEl>
                                          </p:spTgt>
                                        </p:tgtEl>
                                        <p:attrNameLst>
                                          <p:attrName>style.visibility</p:attrName>
                                        </p:attrNameLst>
                                      </p:cBhvr>
                                      <p:to>
                                        <p:strVal val="visible"/>
                                      </p:to>
                                    </p:set>
                                    <p:anim to="" calcmode="lin" valueType="num">
                                      <p:cBhvr>
                                        <p:cTn id="16" dur="1" fill="hold"/>
                                        <p:tgtEl>
                                          <p:spTgt spid="16391">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6391">
                                            <p:txEl>
                                              <p:pRg st="2" end="2"/>
                                            </p:txEl>
                                          </p:spTgt>
                                        </p:tgtEl>
                                        <p:attrNameLst>
                                          <p:attrName>style.visibility</p:attrName>
                                        </p:attrNameLst>
                                      </p:cBhvr>
                                      <p:to>
                                        <p:strVal val="visible"/>
                                      </p:to>
                                    </p:set>
                                    <p:anim to="" calcmode="lin" valueType="num">
                                      <p:cBhvr>
                                        <p:cTn id="19" dur="1" fill="hold"/>
                                        <p:tgtEl>
                                          <p:spTgt spid="16391">
                                            <p:txEl>
                                              <p:pRg st="2" end="2"/>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6392">
                                            <p:txEl>
                                              <p:pRg st="0" end="0"/>
                                            </p:txEl>
                                          </p:spTgt>
                                        </p:tgtEl>
                                        <p:attrNameLst>
                                          <p:attrName>style.visibility</p:attrName>
                                        </p:attrNameLst>
                                      </p:cBhvr>
                                      <p:to>
                                        <p:strVal val="visible"/>
                                      </p:to>
                                    </p:set>
                                    <p:anim to="" calcmode="lin" valueType="num">
                                      <p:cBhvr>
                                        <p:cTn id="22" dur="1" fill="hold"/>
                                        <p:tgtEl>
                                          <p:spTgt spid="1639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conciliation"/>
          <p:cNvPicPr>
            <a:picLocks noChangeAspect="1" noChangeArrowheads="1"/>
          </p:cNvPicPr>
          <p:nvPr/>
        </p:nvPicPr>
        <p:blipFill>
          <a:blip r:embed="rId3" cstate="print">
            <a:lum bright="70000" contrast="-70000"/>
          </a:blip>
          <a:srcRect/>
          <a:stretch>
            <a:fillRect/>
          </a:stretch>
        </p:blipFill>
        <p:spPr bwMode="auto">
          <a:xfrm>
            <a:off x="-457200" y="-3175"/>
            <a:ext cx="9601200" cy="7207250"/>
          </a:xfrm>
          <a:prstGeom prst="rect">
            <a:avLst/>
          </a:prstGeom>
          <a:noFill/>
          <a:ln w="9525">
            <a:noFill/>
            <a:miter lim="800000"/>
            <a:headEnd/>
            <a:tailEnd/>
          </a:ln>
        </p:spPr>
      </p:pic>
      <p:sp>
        <p:nvSpPr>
          <p:cNvPr id="3078" name="Text Box 6"/>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accent2"/>
                </a:solidFill>
              </a:rPr>
              <a:t>Bringing About Change</a:t>
            </a:r>
          </a:p>
        </p:txBody>
      </p:sp>
      <p:sp>
        <p:nvSpPr>
          <p:cNvPr id="3079" name="Text Box 7"/>
          <p:cNvSpPr txBox="1">
            <a:spLocks noChangeArrowheads="1"/>
          </p:cNvSpPr>
          <p:nvPr/>
        </p:nvSpPr>
        <p:spPr bwMode="auto">
          <a:xfrm>
            <a:off x="0" y="2743200"/>
            <a:ext cx="9144000" cy="2554545"/>
          </a:xfrm>
          <a:prstGeom prst="rect">
            <a:avLst/>
          </a:prstGeom>
          <a:noFill/>
          <a:ln w="9525">
            <a:noFill/>
            <a:miter lim="800000"/>
            <a:headEnd/>
            <a:tailEnd/>
          </a:ln>
        </p:spPr>
        <p:txBody>
          <a:bodyPr wrap="square">
            <a:spAutoFit/>
          </a:bodyPr>
          <a:lstStyle/>
          <a:p>
            <a:pPr algn="ctr">
              <a:spcBef>
                <a:spcPct val="50000"/>
              </a:spcBef>
            </a:pPr>
            <a:r>
              <a:rPr lang="en-US" sz="2000" dirty="0"/>
              <a:t>In groups of 3 or 4, read the four sections from pages 104 – </a:t>
            </a:r>
            <a:r>
              <a:rPr lang="en-US" sz="2000" dirty="0" smtClean="0"/>
              <a:t>107</a:t>
            </a:r>
          </a:p>
          <a:p>
            <a:pPr algn="ctr">
              <a:spcBef>
                <a:spcPct val="50000"/>
              </a:spcBef>
            </a:pPr>
            <a:endParaRPr lang="en-US" sz="2000" dirty="0"/>
          </a:p>
          <a:p>
            <a:pPr algn="ctr">
              <a:spcBef>
                <a:spcPct val="50000"/>
              </a:spcBef>
            </a:pPr>
            <a:r>
              <a:rPr lang="en-US" sz="2000" dirty="0" smtClean="0"/>
              <a:t>Individually, </a:t>
            </a:r>
            <a:r>
              <a:rPr lang="en-US" sz="2000" dirty="0"/>
              <a:t>record the main points for one of the four </a:t>
            </a:r>
            <a:r>
              <a:rPr lang="en-US" sz="2000" dirty="0" smtClean="0"/>
              <a:t>sections</a:t>
            </a:r>
          </a:p>
          <a:p>
            <a:pPr algn="ctr">
              <a:spcBef>
                <a:spcPct val="50000"/>
              </a:spcBef>
            </a:pPr>
            <a:endParaRPr lang="en-US" sz="2000" dirty="0"/>
          </a:p>
          <a:p>
            <a:pPr algn="ctr">
              <a:spcBef>
                <a:spcPct val="50000"/>
              </a:spcBef>
            </a:pPr>
            <a:r>
              <a:rPr lang="en-US" sz="2000" dirty="0"/>
              <a:t> Be sure to title each section and </a:t>
            </a:r>
            <a:r>
              <a:rPr lang="en-US" sz="2000" dirty="0" smtClean="0"/>
              <a:t>share your work, being sure you have summaries for all four sections</a:t>
            </a:r>
            <a:endParaRPr lang="en-US" sz="2000" dirty="0"/>
          </a:p>
        </p:txBody>
      </p:sp>
      <p:sp>
        <p:nvSpPr>
          <p:cNvPr id="3080" name="Text Box 8"/>
          <p:cNvSpPr txBox="1">
            <a:spLocks noChangeArrowheads="1"/>
          </p:cNvSpPr>
          <p:nvPr/>
        </p:nvSpPr>
        <p:spPr bwMode="auto">
          <a:xfrm>
            <a:off x="0" y="1219200"/>
            <a:ext cx="9144000" cy="366713"/>
          </a:xfrm>
          <a:prstGeom prst="rect">
            <a:avLst/>
          </a:prstGeom>
          <a:noFill/>
          <a:ln w="9525">
            <a:noFill/>
            <a:miter lim="800000"/>
            <a:headEnd/>
            <a:tailEnd/>
          </a:ln>
        </p:spPr>
        <p:txBody>
          <a:bodyPr>
            <a:spAutoFit/>
          </a:bodyPr>
          <a:lstStyle/>
          <a:p>
            <a:pPr algn="ctr">
              <a:spcBef>
                <a:spcPct val="50000"/>
              </a:spcBef>
            </a:pPr>
            <a:r>
              <a:rPr lang="en-US">
                <a:hlinkClick r:id="rId4"/>
              </a:rPr>
              <a:t>Little Rock Nine </a:t>
            </a:r>
            <a:endParaRPr lang="en-US"/>
          </a:p>
        </p:txBody>
      </p:sp>
      <p:pic>
        <p:nvPicPr>
          <p:cNvPr id="7" name="Little Rock Nine.wmv">
            <a:hlinkClick r:id="" action="ppaction://media"/>
          </p:cNvPr>
          <p:cNvPicPr>
            <a:picLocks noRot="1" noChangeAspect="1"/>
          </p:cNvPicPr>
          <p:nvPr>
            <a:videoFile r:link="rId1"/>
          </p:nvPr>
        </p:nvPicPr>
        <p:blipFill>
          <a:blip r:embed="rId5" cstate="print"/>
          <a:stretch>
            <a:fillRect/>
          </a:stretch>
        </p:blipFill>
        <p:spPr>
          <a:xfrm>
            <a:off x="7010400" y="457200"/>
            <a:ext cx="1828800" cy="1371600"/>
          </a:xfrm>
          <a:prstGeom prst="rect">
            <a:avLst/>
          </a:prstGeom>
        </p:spPr>
      </p:pic>
      <p:sp>
        <p:nvSpPr>
          <p:cNvPr id="8" name="TextBox 7"/>
          <p:cNvSpPr txBox="1"/>
          <p:nvPr/>
        </p:nvSpPr>
        <p:spPr>
          <a:xfrm>
            <a:off x="7315200" y="1905000"/>
            <a:ext cx="1143000" cy="307777"/>
          </a:xfrm>
          <a:prstGeom prst="rect">
            <a:avLst/>
          </a:prstGeom>
          <a:noFill/>
        </p:spPr>
        <p:txBody>
          <a:bodyPr wrap="square" rtlCol="0">
            <a:spAutoFit/>
          </a:bodyPr>
          <a:lstStyle/>
          <a:p>
            <a:pPr algn="ctr"/>
            <a:r>
              <a:rPr lang="en-US" sz="1400" dirty="0" smtClean="0"/>
              <a:t>2:45</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8">
                                            <p:txEl>
                                              <p:pRg st="0" end="0"/>
                                            </p:txEl>
                                          </p:spTgt>
                                        </p:tgtEl>
                                        <p:attrNameLst>
                                          <p:attrName>style.visibility</p:attrName>
                                        </p:attrNameLst>
                                      </p:cBhvr>
                                      <p:to>
                                        <p:strVal val="visible"/>
                                      </p:to>
                                    </p:set>
                                    <p:anim to="" calcmode="lin" valueType="num">
                                      <p:cBhvr>
                                        <p:cTn id="10" dur="1" fill="hold"/>
                                        <p:tgtEl>
                                          <p:spTgt spid="307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9">
                                            <p:txEl>
                                              <p:pRg st="0" end="0"/>
                                            </p:txEl>
                                          </p:spTgt>
                                        </p:tgtEl>
                                        <p:attrNameLst>
                                          <p:attrName>style.visibility</p:attrName>
                                        </p:attrNameLst>
                                      </p:cBhvr>
                                      <p:to>
                                        <p:strVal val="visible"/>
                                      </p:to>
                                    </p:set>
                                    <p:anim to="" calcmode="lin" valueType="num">
                                      <p:cBhvr>
                                        <p:cTn id="13" dur="1" fill="hold"/>
                                        <p:tgtEl>
                                          <p:spTgt spid="307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9">
                                            <p:txEl>
                                              <p:pRg st="2" end="2"/>
                                            </p:txEl>
                                          </p:spTgt>
                                        </p:tgtEl>
                                        <p:attrNameLst>
                                          <p:attrName>style.visibility</p:attrName>
                                        </p:attrNameLst>
                                      </p:cBhvr>
                                      <p:to>
                                        <p:strVal val="visible"/>
                                      </p:to>
                                    </p:set>
                                    <p:anim to="" calcmode="lin" valueType="num">
                                      <p:cBhvr>
                                        <p:cTn id="18" dur="1" fill="hold"/>
                                        <p:tgtEl>
                                          <p:spTgt spid="3079">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79">
                                            <p:txEl>
                                              <p:pRg st="4" end="4"/>
                                            </p:txEl>
                                          </p:spTgt>
                                        </p:tgtEl>
                                        <p:attrNameLst>
                                          <p:attrName>style.visibility</p:attrName>
                                        </p:attrNameLst>
                                      </p:cBhvr>
                                      <p:to>
                                        <p:strVal val="visible"/>
                                      </p:to>
                                    </p:set>
                                    <p:anim to="" calcmode="lin" valueType="num">
                                      <p:cBhvr>
                                        <p:cTn id="23" dur="1" fill="hold"/>
                                        <p:tgtEl>
                                          <p:spTgt spid="3079">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080">
                                            <p:txEl>
                                              <p:pRg st="0" end="0"/>
                                            </p:txEl>
                                          </p:spTgt>
                                        </p:tgtEl>
                                        <p:attrNameLst>
                                          <p:attrName>style.visibility</p:attrName>
                                        </p:attrNameLst>
                                      </p:cBhvr>
                                      <p:to>
                                        <p:strVal val="visible"/>
                                      </p:to>
                                    </p:set>
                                    <p:anim to="" calcmode="lin" valueType="num">
                                      <p:cBhvr>
                                        <p:cTn id="28" dur="1" fill="hold"/>
                                        <p:tgtEl>
                                          <p:spTgt spid="3080">
                                            <p:txEl>
                                              <p:pRg st="0" end="0"/>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to="" calcmode="lin" valueType="num">
                                      <p:cBhvr>
                                        <p:cTn id="34"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5"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17411"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7412"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a:t>Complete your </a:t>
            </a:r>
            <a:r>
              <a:rPr lang="en-US" sz="2400">
                <a:solidFill>
                  <a:schemeClr val="accent2"/>
                </a:solidFill>
              </a:rPr>
              <a:t>list</a:t>
            </a:r>
            <a:r>
              <a:rPr lang="en-US" sz="2400"/>
              <a:t> of terms from this chapter, which include… </a:t>
            </a:r>
          </a:p>
          <a:p>
            <a:pPr algn="ctr"/>
            <a:endParaRPr lang="en-US" sz="2400"/>
          </a:p>
          <a:p>
            <a:pPr algn="ctr"/>
            <a:r>
              <a:rPr lang="en-US" sz="2400"/>
              <a:t>Any term/phrase/concept that would be considered important in helping you with your …</a:t>
            </a:r>
          </a:p>
          <a:p>
            <a:pPr algn="ctr"/>
            <a:endParaRPr lang="en-US" sz="2400"/>
          </a:p>
          <a:p>
            <a:pPr algn="ctr"/>
            <a:r>
              <a:rPr lang="en-US" sz="2400">
                <a:solidFill>
                  <a:schemeClr val="accent2"/>
                </a:solidFill>
              </a:rPr>
              <a:t>Coat of Arms</a:t>
            </a:r>
          </a:p>
          <a:p>
            <a:pPr algn="ctr"/>
            <a:endParaRPr lang="en-US" sz="2400">
              <a:solidFill>
                <a:schemeClr val="accent2"/>
              </a:solidFill>
            </a:endParaRPr>
          </a:p>
          <a:p>
            <a:pPr algn="ctr"/>
            <a:r>
              <a:rPr lang="en-US" sz="2400"/>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 to="" calcmode="lin" valueType="num">
                                      <p:cBhvr>
                                        <p:cTn id="10" dur="1" fill="hold"/>
                                        <p:tgtEl>
                                          <p:spTgt spid="174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1510" name="Text Box 6"/>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8" charset="0"/>
                <a:cs typeface="Times New Roman" pitchFamily="18" charset="0"/>
              </a:rPr>
              <a:t>Related Issue #1 Exam</a:t>
            </a:r>
          </a:p>
        </p:txBody>
      </p:sp>
      <p:sp>
        <p:nvSpPr>
          <p:cNvPr id="21511" name="Text Box 7"/>
          <p:cNvSpPr txBox="1">
            <a:spLocks noChangeArrowheads="1"/>
          </p:cNvSpPr>
          <p:nvPr/>
        </p:nvSpPr>
        <p:spPr bwMode="auto">
          <a:xfrm>
            <a:off x="0" y="1173163"/>
            <a:ext cx="9144000" cy="5493812"/>
          </a:xfrm>
          <a:prstGeom prst="rect">
            <a:avLst/>
          </a:prstGeom>
          <a:noFill/>
          <a:ln w="9525">
            <a:noFill/>
            <a:miter lim="800000"/>
            <a:headEnd/>
            <a:tailEnd/>
          </a:ln>
        </p:spPr>
        <p:txBody>
          <a:bodyPr>
            <a:spAutoFit/>
          </a:bodyPr>
          <a:lstStyle/>
          <a:p>
            <a:pPr algn="ctr">
              <a:spcBef>
                <a:spcPct val="50000"/>
              </a:spcBef>
            </a:pPr>
            <a:r>
              <a:rPr lang="en-US" b="1" dirty="0" smtClean="0">
                <a:latin typeface="Times New Roman" pitchFamily="18" charset="0"/>
                <a:cs typeface="Times New Roman" pitchFamily="18" charset="0"/>
              </a:rPr>
              <a:t>Part of your </a:t>
            </a:r>
            <a:r>
              <a:rPr lang="en-US" b="1" dirty="0">
                <a:latin typeface="Times New Roman" pitchFamily="18" charset="0"/>
                <a:cs typeface="Times New Roman" pitchFamily="18" charset="0"/>
              </a:rPr>
              <a:t>exam for Related Issue One is an analysis and interpretation of three </a:t>
            </a:r>
            <a:r>
              <a:rPr lang="en-US" b="1" dirty="0" smtClean="0">
                <a:latin typeface="Times New Roman" pitchFamily="18" charset="0"/>
                <a:cs typeface="Times New Roman" pitchFamily="18" charset="0"/>
              </a:rPr>
              <a:t>sources</a:t>
            </a:r>
          </a:p>
          <a:p>
            <a:pPr algn="ctr">
              <a:spcBef>
                <a:spcPct val="50000"/>
              </a:spcBef>
            </a:pPr>
            <a:r>
              <a:rPr lang="en-US" b="1" dirty="0" smtClean="0">
                <a:latin typeface="Times New Roman" pitchFamily="18" charset="0"/>
                <a:cs typeface="Times New Roman" pitchFamily="18" charset="0"/>
              </a:rPr>
              <a:t>And 27 multiple questions</a:t>
            </a:r>
            <a:endParaRPr lang="en-US" b="1" dirty="0">
              <a:latin typeface="Times New Roman" pitchFamily="18" charset="0"/>
              <a:cs typeface="Times New Roman" pitchFamily="18" charset="0"/>
            </a:endParaRPr>
          </a:p>
          <a:p>
            <a:pPr algn="ctr">
              <a:spcBef>
                <a:spcPct val="50000"/>
              </a:spcBef>
            </a:pPr>
            <a:endParaRPr lang="en-US" b="1" dirty="0">
              <a:latin typeface="Times New Roman" pitchFamily="18" charset="0"/>
              <a:cs typeface="Times New Roman" pitchFamily="18" charset="0"/>
            </a:endParaRPr>
          </a:p>
          <a:p>
            <a:pPr algn="ctr">
              <a:spcBef>
                <a:spcPct val="50000"/>
              </a:spcBef>
            </a:pPr>
            <a:r>
              <a:rPr lang="en-US" b="1" dirty="0">
                <a:latin typeface="Times New Roman" pitchFamily="18" charset="0"/>
                <a:cs typeface="Times New Roman" pitchFamily="18" charset="0"/>
              </a:rPr>
              <a:t>It will be marked according to the rubric provided to you (Writing Assignment I)</a:t>
            </a:r>
          </a:p>
          <a:p>
            <a:pPr algn="ctr">
              <a:spcBef>
                <a:spcPct val="50000"/>
              </a:spcBef>
            </a:pPr>
            <a:endParaRPr lang="en-US" b="1" dirty="0">
              <a:latin typeface="Times New Roman" pitchFamily="18" charset="0"/>
              <a:cs typeface="Times New Roman" pitchFamily="18" charset="0"/>
            </a:endParaRPr>
          </a:p>
          <a:p>
            <a:pPr algn="ctr">
              <a:spcBef>
                <a:spcPct val="50000"/>
              </a:spcBef>
            </a:pPr>
            <a:r>
              <a:rPr lang="en-US" b="1" dirty="0">
                <a:latin typeface="Times New Roman" pitchFamily="18" charset="0"/>
                <a:cs typeface="Times New Roman" pitchFamily="18" charset="0"/>
              </a:rPr>
              <a:t>You will have the entire class to complete the exam</a:t>
            </a:r>
          </a:p>
          <a:p>
            <a:pPr algn="ctr">
              <a:spcBef>
                <a:spcPct val="50000"/>
              </a:spcBef>
            </a:pPr>
            <a:endParaRPr lang="en-US" b="1" dirty="0">
              <a:latin typeface="Times New Roman" pitchFamily="18" charset="0"/>
              <a:cs typeface="Times New Roman" pitchFamily="18" charset="0"/>
            </a:endParaRPr>
          </a:p>
          <a:p>
            <a:pPr algn="ctr">
              <a:spcBef>
                <a:spcPct val="50000"/>
              </a:spcBef>
            </a:pPr>
            <a:r>
              <a:rPr lang="en-US" b="1" dirty="0">
                <a:latin typeface="Times New Roman" pitchFamily="18" charset="0"/>
                <a:cs typeface="Times New Roman" pitchFamily="18" charset="0"/>
              </a:rPr>
              <a:t>The three sources will be used to answer </a:t>
            </a: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following questions:</a:t>
            </a:r>
          </a:p>
          <a:p>
            <a:pPr algn="ctr">
              <a:spcBef>
                <a:spcPct val="50000"/>
              </a:spcBef>
            </a:pPr>
            <a:endParaRPr lang="en-US" b="1" dirty="0">
              <a:latin typeface="Times New Roman" pitchFamily="18" charset="0"/>
              <a:cs typeface="Times New Roman" pitchFamily="18" charset="0"/>
            </a:endParaRPr>
          </a:p>
          <a:p>
            <a:pPr algn="ctr"/>
            <a:r>
              <a:rPr lang="en-US" b="1" dirty="0">
                <a:solidFill>
                  <a:srgbClr val="C00000"/>
                </a:solidFill>
                <a:latin typeface="Times New Roman" pitchFamily="18" charset="0"/>
                <a:cs typeface="Times New Roman" pitchFamily="18" charset="0"/>
              </a:rPr>
              <a:t>What perspectives do each of the three sources present on the concept of </a:t>
            </a:r>
            <a:r>
              <a:rPr lang="en-US" b="1" dirty="0" smtClean="0">
                <a:solidFill>
                  <a:srgbClr val="C00000"/>
                </a:solidFill>
                <a:latin typeface="Times New Roman" pitchFamily="18" charset="0"/>
                <a:cs typeface="Times New Roman" pitchFamily="18" charset="0"/>
              </a:rPr>
              <a:t>national </a:t>
            </a:r>
            <a:r>
              <a:rPr lang="en-US" b="1" dirty="0" smtClean="0">
                <a:solidFill>
                  <a:srgbClr val="C00000"/>
                </a:solidFill>
                <a:latin typeface="Times New Roman" pitchFamily="18" charset="0"/>
                <a:cs typeface="Times New Roman" pitchFamily="18" charset="0"/>
              </a:rPr>
              <a:t>identity? </a:t>
            </a:r>
          </a:p>
          <a:p>
            <a:pPr algn="ctr"/>
            <a:endParaRPr lang="en-US" b="1" dirty="0">
              <a:solidFill>
                <a:srgbClr val="C0000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and </a:t>
            </a:r>
          </a:p>
          <a:p>
            <a:pPr algn="ctr"/>
            <a:endParaRPr lang="en-US" b="1" dirty="0">
              <a:solidFill>
                <a:srgbClr val="C00000"/>
              </a:solidFill>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What </a:t>
            </a:r>
            <a:r>
              <a:rPr lang="en-US" b="1" dirty="0">
                <a:solidFill>
                  <a:srgbClr val="C00000"/>
                </a:solidFill>
                <a:latin typeface="Times New Roman" pitchFamily="18" charset="0"/>
                <a:cs typeface="Times New Roman" pitchFamily="18" charset="0"/>
              </a:rPr>
              <a:t>relationships exist between the sources?</a:t>
            </a:r>
            <a:endParaRPr lang="en-US" dirty="0">
              <a:solidFill>
                <a:srgbClr val="C00000"/>
              </a:solidFill>
              <a:latin typeface="Times New Roman" pitchFamily="18" charset="0"/>
              <a:cs typeface="Times New Roman" pitchFamily="18" charset="0"/>
            </a:endParaRPr>
          </a:p>
          <a:p>
            <a:pPr algn="ctr">
              <a:spcBef>
                <a:spcPct val="50000"/>
              </a:spcBef>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 to="" calcmode="lin" valueType="num">
                                      <p:cBhvr>
                                        <p:cTn id="7" dur="1" fill="hold"/>
                                        <p:tgtEl>
                                          <p:spTgt spid="2150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 to="" calcmode="lin" valueType="num">
                                      <p:cBhvr>
                                        <p:cTn id="10" dur="1" fill="hold"/>
                                        <p:tgtEl>
                                          <p:spTgt spid="215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1511">
                                            <p:txEl>
                                              <p:pRg st="0" end="0"/>
                                            </p:txEl>
                                          </p:spTgt>
                                        </p:tgtEl>
                                        <p:attrNameLst>
                                          <p:attrName>style.visibility</p:attrName>
                                        </p:attrNameLst>
                                      </p:cBhvr>
                                      <p:to>
                                        <p:strVal val="visible"/>
                                      </p:to>
                                    </p:set>
                                    <p:anim to="" calcmode="lin" valueType="num">
                                      <p:cBhvr>
                                        <p:cTn id="15" dur="1" fill="hold"/>
                                        <p:tgtEl>
                                          <p:spTgt spid="2151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1511">
                                            <p:txEl>
                                              <p:pRg st="1" end="1"/>
                                            </p:txEl>
                                          </p:spTgt>
                                        </p:tgtEl>
                                        <p:attrNameLst>
                                          <p:attrName>style.visibility</p:attrName>
                                        </p:attrNameLst>
                                      </p:cBhvr>
                                      <p:to>
                                        <p:strVal val="visible"/>
                                      </p:to>
                                    </p:set>
                                    <p:anim to="" calcmode="lin" valueType="num">
                                      <p:cBhvr>
                                        <p:cTn id="20" dur="1" fill="hold"/>
                                        <p:tgtEl>
                                          <p:spTgt spid="21511">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1511">
                                            <p:txEl>
                                              <p:pRg st="3" end="3"/>
                                            </p:txEl>
                                          </p:spTgt>
                                        </p:tgtEl>
                                        <p:attrNameLst>
                                          <p:attrName>style.visibility</p:attrName>
                                        </p:attrNameLst>
                                      </p:cBhvr>
                                      <p:to>
                                        <p:strVal val="visible"/>
                                      </p:to>
                                    </p:set>
                                    <p:anim to="" calcmode="lin" valueType="num">
                                      <p:cBhvr>
                                        <p:cTn id="25" dur="1" fill="hold"/>
                                        <p:tgtEl>
                                          <p:spTgt spid="21511">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1511">
                                            <p:txEl>
                                              <p:pRg st="5" end="5"/>
                                            </p:txEl>
                                          </p:spTgt>
                                        </p:tgtEl>
                                        <p:attrNameLst>
                                          <p:attrName>style.visibility</p:attrName>
                                        </p:attrNameLst>
                                      </p:cBhvr>
                                      <p:to>
                                        <p:strVal val="visible"/>
                                      </p:to>
                                    </p:set>
                                    <p:anim to="" calcmode="lin" valueType="num">
                                      <p:cBhvr>
                                        <p:cTn id="30" dur="1" fill="hold"/>
                                        <p:tgtEl>
                                          <p:spTgt spid="21511">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1511">
                                            <p:txEl>
                                              <p:pRg st="7" end="7"/>
                                            </p:txEl>
                                          </p:spTgt>
                                        </p:tgtEl>
                                        <p:attrNameLst>
                                          <p:attrName>style.visibility</p:attrName>
                                        </p:attrNameLst>
                                      </p:cBhvr>
                                      <p:to>
                                        <p:strVal val="visible"/>
                                      </p:to>
                                    </p:set>
                                    <p:anim to="" calcmode="lin" valueType="num">
                                      <p:cBhvr>
                                        <p:cTn id="35" dur="1" fill="hold"/>
                                        <p:tgtEl>
                                          <p:spTgt spid="21511">
                                            <p:txEl>
                                              <p:pRg st="7" end="7"/>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1511">
                                            <p:txEl>
                                              <p:pRg st="9" end="9"/>
                                            </p:txEl>
                                          </p:spTgt>
                                        </p:tgtEl>
                                        <p:attrNameLst>
                                          <p:attrName>style.visibility</p:attrName>
                                        </p:attrNameLst>
                                      </p:cBhvr>
                                      <p:to>
                                        <p:strVal val="visible"/>
                                      </p:to>
                                    </p:set>
                                    <p:anim to="" calcmode="lin" valueType="num">
                                      <p:cBhvr>
                                        <p:cTn id="40" dur="1" fill="hold"/>
                                        <p:tgtEl>
                                          <p:spTgt spid="21511">
                                            <p:txEl>
                                              <p:pRg st="9" end="9"/>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21511">
                                            <p:txEl>
                                              <p:pRg st="11" end="11"/>
                                            </p:txEl>
                                          </p:spTgt>
                                        </p:tgtEl>
                                        <p:attrNameLst>
                                          <p:attrName>style.visibility</p:attrName>
                                        </p:attrNameLst>
                                      </p:cBhvr>
                                      <p:to>
                                        <p:strVal val="visible"/>
                                      </p:to>
                                    </p:set>
                                    <p:anim to="" calcmode="lin" valueType="num">
                                      <p:cBhvr>
                                        <p:cTn id="45" dur="1" fill="hold"/>
                                        <p:tgtEl>
                                          <p:spTgt spid="21511">
                                            <p:txEl>
                                              <p:pRg st="11" end="11"/>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21511">
                                            <p:txEl>
                                              <p:pRg st="13" end="13"/>
                                            </p:txEl>
                                          </p:spTgt>
                                        </p:tgtEl>
                                        <p:attrNameLst>
                                          <p:attrName>style.visibility</p:attrName>
                                        </p:attrNameLst>
                                      </p:cBhvr>
                                      <p:to>
                                        <p:strVal val="visible"/>
                                      </p:to>
                                    </p:set>
                                    <p:anim to="" calcmode="lin" valueType="num">
                                      <p:cBhvr>
                                        <p:cTn id="50" dur="1" fill="hold"/>
                                        <p:tgtEl>
                                          <p:spTgt spid="21511">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DON'T%20FORG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8" name="Rectangle 8"/>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200">
                <a:solidFill>
                  <a:srgbClr val="FF3300"/>
                </a:solidFill>
              </a:rPr>
              <a:t>Your Challenges…</a:t>
            </a:r>
          </a:p>
        </p:txBody>
      </p:sp>
      <p:sp>
        <p:nvSpPr>
          <p:cNvPr id="18436" name="Rectangle 9"/>
          <p:cNvSpPr>
            <a:spLocks noChangeArrowheads="1"/>
          </p:cNvSpPr>
          <p:nvPr/>
        </p:nvSpPr>
        <p:spPr bwMode="auto">
          <a:xfrm>
            <a:off x="0" y="3048000"/>
            <a:ext cx="9144000" cy="3657600"/>
          </a:xfrm>
          <a:prstGeom prst="rect">
            <a:avLst/>
          </a:prstGeom>
          <a:noFill/>
          <a:ln w="9525">
            <a:noFill/>
            <a:miter lim="800000"/>
            <a:headEnd/>
            <a:tailEnd/>
          </a:ln>
        </p:spPr>
        <p:txBody>
          <a:bodyPr anchor="ctr"/>
          <a:lstStyle/>
          <a:p>
            <a:pPr algn="ctr"/>
            <a:endParaRPr lang="en-US" sz="3200">
              <a:solidFill>
                <a:schemeClr val="accent2"/>
              </a:solidFill>
            </a:endParaRPr>
          </a:p>
        </p:txBody>
      </p:sp>
      <p:sp>
        <p:nvSpPr>
          <p:cNvPr id="20490" name="Text Box 10"/>
          <p:cNvSpPr txBox="1">
            <a:spLocks noChangeArrowheads="1"/>
          </p:cNvSpPr>
          <p:nvPr/>
        </p:nvSpPr>
        <p:spPr bwMode="auto">
          <a:xfrm>
            <a:off x="0" y="2633663"/>
            <a:ext cx="9144000" cy="3386137"/>
          </a:xfrm>
          <a:prstGeom prst="rect">
            <a:avLst/>
          </a:prstGeom>
          <a:noFill/>
          <a:ln w="9525">
            <a:noFill/>
            <a:miter lim="800000"/>
            <a:headEnd/>
            <a:tailEnd/>
          </a:ln>
        </p:spPr>
        <p:txBody>
          <a:bodyPr>
            <a:spAutoFit/>
          </a:bodyPr>
          <a:lstStyle/>
          <a:p>
            <a:pPr algn="ctr">
              <a:spcBef>
                <a:spcPct val="50000"/>
              </a:spcBef>
            </a:pPr>
            <a:r>
              <a:rPr lang="en-US" sz="3200" dirty="0">
                <a:solidFill>
                  <a:schemeClr val="accent2"/>
                </a:solidFill>
              </a:rPr>
              <a:t>Are Due on </a:t>
            </a:r>
            <a:r>
              <a:rPr lang="en-US" sz="3200" dirty="0" smtClean="0">
                <a:solidFill>
                  <a:schemeClr val="accent2"/>
                </a:solidFill>
              </a:rPr>
              <a:t>Thursday</a:t>
            </a:r>
            <a:endParaRPr lang="en-US" sz="3200" dirty="0">
              <a:solidFill>
                <a:schemeClr val="accent2"/>
              </a:solidFill>
            </a:endParaRPr>
          </a:p>
          <a:p>
            <a:pPr algn="ctr">
              <a:spcBef>
                <a:spcPct val="50000"/>
              </a:spcBef>
            </a:pPr>
            <a:r>
              <a:rPr lang="en-US" sz="3200" dirty="0">
                <a:solidFill>
                  <a:schemeClr val="accent2"/>
                </a:solidFill>
              </a:rPr>
              <a:t/>
            </a:r>
            <a:br>
              <a:rPr lang="en-US" sz="3200" dirty="0">
                <a:solidFill>
                  <a:schemeClr val="accent2"/>
                </a:solidFill>
              </a:rPr>
            </a:br>
            <a:r>
              <a:rPr lang="en-US" sz="3200" dirty="0">
                <a:solidFill>
                  <a:schemeClr val="accent2"/>
                </a:solidFill>
              </a:rPr>
              <a:t>Looked at the Rubric</a:t>
            </a:r>
            <a:r>
              <a:rPr lang="en-US" sz="3200" dirty="0" smtClean="0">
                <a:solidFill>
                  <a:schemeClr val="accent2"/>
                </a:solidFill>
              </a:rPr>
              <a:t>?</a:t>
            </a:r>
            <a:endParaRPr lang="en-US" sz="800" dirty="0">
              <a:solidFill>
                <a:schemeClr val="accent2"/>
              </a:solidFill>
            </a:endParaRPr>
          </a:p>
          <a:p>
            <a:pPr algn="ctr">
              <a:spcBef>
                <a:spcPct val="50000"/>
              </a:spcBef>
            </a:pPr>
            <a:endParaRPr lang="en-US" sz="800" dirty="0">
              <a:solidFill>
                <a:schemeClr val="accent2"/>
              </a:solidFill>
            </a:endParaRPr>
          </a:p>
          <a:p>
            <a:pPr algn="ctr">
              <a:spcBef>
                <a:spcPct val="50000"/>
              </a:spcBef>
            </a:pPr>
            <a:r>
              <a:rPr lang="en-US" sz="3200" dirty="0">
                <a:solidFill>
                  <a:srgbClr val="FF0000"/>
                </a:solidFill>
              </a:rPr>
              <a:t>Your Related Issue #1 Exam…</a:t>
            </a:r>
            <a:endParaRPr lang="en-US" sz="800" dirty="0">
              <a:solidFill>
                <a:srgbClr val="FF0000"/>
              </a:solidFill>
            </a:endParaRPr>
          </a:p>
          <a:p>
            <a:pPr algn="ctr">
              <a:spcBef>
                <a:spcPct val="50000"/>
              </a:spcBef>
            </a:pPr>
            <a:endParaRPr lang="en-US" sz="800" dirty="0">
              <a:solidFill>
                <a:srgbClr val="FF0000"/>
              </a:solidFill>
            </a:endParaRPr>
          </a:p>
          <a:p>
            <a:pPr algn="ctr"/>
            <a:r>
              <a:rPr lang="en-US" sz="3200" dirty="0">
                <a:solidFill>
                  <a:schemeClr val="accent2"/>
                </a:solidFill>
              </a:rPr>
              <a:t>Is </a:t>
            </a:r>
            <a:r>
              <a:rPr lang="en-US" sz="3200" dirty="0" smtClean="0">
                <a:solidFill>
                  <a:schemeClr val="accent2"/>
                </a:solidFill>
              </a:rPr>
              <a:t>on Wednesday</a:t>
            </a:r>
            <a:endParaRPr lang="en-US" dirty="0">
              <a:solidFill>
                <a:schemeClr val="accent2"/>
              </a:solidFill>
            </a:endParaRPr>
          </a:p>
        </p:txBody>
      </p:sp>
      <p:pic>
        <p:nvPicPr>
          <p:cNvPr id="20492" name="Picture 12" descr="copycats"/>
          <p:cNvPicPr>
            <a:picLocks noChangeAspect="1" noChangeArrowheads="1"/>
          </p:cNvPicPr>
          <p:nvPr/>
        </p:nvPicPr>
        <p:blipFill>
          <a:blip r:embed="rId3" cstate="print"/>
          <a:srcRect/>
          <a:stretch>
            <a:fillRect/>
          </a:stretch>
        </p:blipFill>
        <p:spPr bwMode="auto">
          <a:xfrm>
            <a:off x="152400" y="0"/>
            <a:ext cx="2286000"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20488"/>
                                        </p:tgtEl>
                                        <p:attrNameLst>
                                          <p:attrName>style.visibility</p:attrName>
                                        </p:attrNameLst>
                                      </p:cBhvr>
                                      <p:to>
                                        <p:strVal val="visible"/>
                                      </p:to>
                                    </p:set>
                                    <p:anim to="" calcmode="lin" valueType="num">
                                      <p:cBhvr>
                                        <p:cTn id="7" dur="1" fill="hold"/>
                                        <p:tgtEl>
                                          <p:spTgt spid="2048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0490"/>
                                        </p:tgtEl>
                                        <p:attrNameLst>
                                          <p:attrName>style.visibility</p:attrName>
                                        </p:attrNameLst>
                                      </p:cBhvr>
                                      <p:to>
                                        <p:strVal val="visible"/>
                                      </p:to>
                                    </p:set>
                                    <p:anim to="" calcmode="lin" valueType="num">
                                      <p:cBhvr>
                                        <p:cTn id="12" dur="1" fill="hold"/>
                                        <p:tgtEl>
                                          <p:spTgt spid="20490"/>
                                        </p:tgtEl>
                                        <p:attrNameLst>
                                          <p:attrName/>
                                        </p:attrNameLst>
                                      </p:cBhvr>
                                    </p:anim>
                                  </p:childTnLst>
                                </p:cTn>
                              </p:par>
                            </p:childTnLst>
                          </p:cTn>
                        </p:par>
                        <p:par>
                          <p:cTn id="13" fill="hold">
                            <p:stCondLst>
                              <p:cond delay="500"/>
                            </p:stCondLst>
                            <p:childTnLst>
                              <p:par>
                                <p:cTn id="14" presetID="24" presetClass="entr" presetSubtype="0" fill="hold" nodeType="afterEffect">
                                  <p:stCondLst>
                                    <p:cond delay="0"/>
                                  </p:stCondLst>
                                  <p:childTnLst>
                                    <p:set>
                                      <p:cBhvr>
                                        <p:cTn id="15" dur="1" fill="hold">
                                          <p:stCondLst>
                                            <p:cond delay="499"/>
                                          </p:stCondLst>
                                        </p:cTn>
                                        <p:tgtEl>
                                          <p:spTgt spid="20492"/>
                                        </p:tgtEl>
                                        <p:attrNameLst>
                                          <p:attrName>style.visibility</p:attrName>
                                        </p:attrNameLst>
                                      </p:cBhvr>
                                      <p:to>
                                        <p:strVal val="visible"/>
                                      </p:to>
                                    </p:set>
                                    <p:anim to="" calcmode="lin" valueType="num">
                                      <p:cBhvr>
                                        <p:cTn id="16" dur="1" fill="hold"/>
                                        <p:tgtEl>
                                          <p:spTgt spid="204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utoUpdateAnimBg="0"/>
      <p:bldP spid="2049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1510" name="Text Box 6"/>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spcBef>
                <a:spcPct val="50000"/>
              </a:spcBef>
            </a:pPr>
            <a:r>
              <a:rPr lang="en-US" sz="3200"/>
              <a:t>Related Issue #1 Exam</a:t>
            </a:r>
          </a:p>
        </p:txBody>
      </p:sp>
      <p:sp>
        <p:nvSpPr>
          <p:cNvPr id="21511" name="Text Box 7"/>
          <p:cNvSpPr txBox="1">
            <a:spLocks noChangeArrowheads="1"/>
          </p:cNvSpPr>
          <p:nvPr/>
        </p:nvSpPr>
        <p:spPr bwMode="auto">
          <a:xfrm>
            <a:off x="0" y="1173163"/>
            <a:ext cx="9144000" cy="5909310"/>
          </a:xfrm>
          <a:prstGeom prst="rect">
            <a:avLst/>
          </a:prstGeom>
          <a:noFill/>
          <a:ln w="9525">
            <a:noFill/>
            <a:miter lim="800000"/>
            <a:headEnd/>
            <a:tailEnd/>
          </a:ln>
        </p:spPr>
        <p:txBody>
          <a:bodyPr>
            <a:spAutoFit/>
          </a:bodyPr>
          <a:lstStyle/>
          <a:p>
            <a:pPr algn="ctr">
              <a:spcBef>
                <a:spcPct val="50000"/>
              </a:spcBef>
            </a:pPr>
            <a:r>
              <a:rPr lang="en-US" dirty="0"/>
              <a:t>Your exam for Related Issue One </a:t>
            </a:r>
            <a:r>
              <a:rPr lang="en-US"/>
              <a:t>is </a:t>
            </a:r>
            <a:r>
              <a:rPr lang="en-US" smtClean="0"/>
              <a:t>27 </a:t>
            </a:r>
            <a:r>
              <a:rPr lang="en-US" dirty="0" smtClean="0"/>
              <a:t>Multiple Choice Questions and…</a:t>
            </a:r>
          </a:p>
          <a:p>
            <a:pPr algn="ctr">
              <a:spcBef>
                <a:spcPct val="50000"/>
              </a:spcBef>
            </a:pPr>
            <a:r>
              <a:rPr lang="en-US" dirty="0" smtClean="0"/>
              <a:t>An </a:t>
            </a:r>
            <a:r>
              <a:rPr lang="en-US" dirty="0"/>
              <a:t>analysis and interpretation of three </a:t>
            </a:r>
            <a:r>
              <a:rPr lang="en-US" dirty="0" smtClean="0"/>
              <a:t>sources</a:t>
            </a:r>
          </a:p>
          <a:p>
            <a:pPr algn="ctr">
              <a:spcBef>
                <a:spcPct val="50000"/>
              </a:spcBef>
            </a:pPr>
            <a:endParaRPr lang="en-US" dirty="0" smtClean="0"/>
          </a:p>
          <a:p>
            <a:pPr algn="ctr">
              <a:spcBef>
                <a:spcPct val="50000"/>
              </a:spcBef>
            </a:pPr>
            <a:r>
              <a:rPr lang="en-US" dirty="0" smtClean="0"/>
              <a:t>It </a:t>
            </a:r>
            <a:r>
              <a:rPr lang="en-US" dirty="0"/>
              <a:t>will be marked according to the rubric provided to you (Writing Assignment I)</a:t>
            </a:r>
          </a:p>
          <a:p>
            <a:pPr algn="ctr">
              <a:spcBef>
                <a:spcPct val="50000"/>
              </a:spcBef>
            </a:pPr>
            <a:endParaRPr lang="en-US" dirty="0"/>
          </a:p>
          <a:p>
            <a:pPr algn="ctr">
              <a:spcBef>
                <a:spcPct val="50000"/>
              </a:spcBef>
            </a:pPr>
            <a:r>
              <a:rPr lang="en-US" dirty="0"/>
              <a:t>You will have the entire class to complete the exam</a:t>
            </a:r>
          </a:p>
          <a:p>
            <a:pPr algn="ctr">
              <a:spcBef>
                <a:spcPct val="50000"/>
              </a:spcBef>
            </a:pPr>
            <a:endParaRPr lang="en-US" dirty="0"/>
          </a:p>
          <a:p>
            <a:pPr algn="ctr">
              <a:spcBef>
                <a:spcPct val="50000"/>
              </a:spcBef>
            </a:pPr>
            <a:r>
              <a:rPr lang="en-US" dirty="0"/>
              <a:t>The three sources will be used to answer one of the following questions:</a:t>
            </a:r>
          </a:p>
          <a:p>
            <a:pPr algn="ctr">
              <a:spcBef>
                <a:spcPct val="50000"/>
              </a:spcBef>
            </a:pPr>
            <a:endParaRPr lang="en-US" dirty="0"/>
          </a:p>
          <a:p>
            <a:pPr algn="ctr">
              <a:spcBef>
                <a:spcPct val="50000"/>
              </a:spcBef>
            </a:pPr>
            <a:r>
              <a:rPr lang="en-US" dirty="0">
                <a:solidFill>
                  <a:srgbClr val="FF0000"/>
                </a:solidFill>
              </a:rPr>
              <a:t>What perspectives do each of the three sources present on national identity and what relationships exist between the sources?</a:t>
            </a:r>
          </a:p>
          <a:p>
            <a:pPr algn="ctr">
              <a:spcBef>
                <a:spcPct val="50000"/>
              </a:spcBef>
            </a:pPr>
            <a:r>
              <a:rPr lang="en-US" dirty="0"/>
              <a:t>OR</a:t>
            </a:r>
          </a:p>
          <a:p>
            <a:pPr algn="ctr">
              <a:spcBef>
                <a:spcPct val="50000"/>
              </a:spcBef>
            </a:pPr>
            <a:r>
              <a:rPr lang="en-US" dirty="0">
                <a:solidFill>
                  <a:srgbClr val="FF0000"/>
                </a:solidFill>
              </a:rPr>
              <a:t>What perspectives do each of the three sources present on contending loyalties and what relationships exist between the sources?</a:t>
            </a:r>
          </a:p>
          <a:p>
            <a:pPr algn="ctr">
              <a:spcBef>
                <a:spcPct val="50000"/>
              </a:spcBef>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 to="" calcmode="lin" valueType="num">
                                      <p:cBhvr>
                                        <p:cTn id="7" dur="1" fill="hold"/>
                                        <p:tgtEl>
                                          <p:spTgt spid="2150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 to="" calcmode="lin" valueType="num">
                                      <p:cBhvr>
                                        <p:cTn id="10" dur="1" fill="hold"/>
                                        <p:tgtEl>
                                          <p:spTgt spid="215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1511">
                                            <p:txEl>
                                              <p:pRg st="0" end="0"/>
                                            </p:txEl>
                                          </p:spTgt>
                                        </p:tgtEl>
                                        <p:attrNameLst>
                                          <p:attrName>style.visibility</p:attrName>
                                        </p:attrNameLst>
                                      </p:cBhvr>
                                      <p:to>
                                        <p:strVal val="visible"/>
                                      </p:to>
                                    </p:set>
                                    <p:anim to="" calcmode="lin" valueType="num">
                                      <p:cBhvr>
                                        <p:cTn id="15" dur="1" fill="hold"/>
                                        <p:tgtEl>
                                          <p:spTgt spid="2151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1511">
                                            <p:txEl>
                                              <p:pRg st="1" end="1"/>
                                            </p:txEl>
                                          </p:spTgt>
                                        </p:tgtEl>
                                        <p:attrNameLst>
                                          <p:attrName>style.visibility</p:attrName>
                                        </p:attrNameLst>
                                      </p:cBhvr>
                                      <p:to>
                                        <p:strVal val="visible"/>
                                      </p:to>
                                    </p:set>
                                    <p:anim to="" calcmode="lin" valueType="num">
                                      <p:cBhvr>
                                        <p:cTn id="20" dur="1" fill="hold"/>
                                        <p:tgtEl>
                                          <p:spTgt spid="21511">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1511">
                                            <p:txEl>
                                              <p:pRg st="3" end="3"/>
                                            </p:txEl>
                                          </p:spTgt>
                                        </p:tgtEl>
                                        <p:attrNameLst>
                                          <p:attrName>style.visibility</p:attrName>
                                        </p:attrNameLst>
                                      </p:cBhvr>
                                      <p:to>
                                        <p:strVal val="visible"/>
                                      </p:to>
                                    </p:set>
                                    <p:anim to="" calcmode="lin" valueType="num">
                                      <p:cBhvr>
                                        <p:cTn id="25" dur="1" fill="hold"/>
                                        <p:tgtEl>
                                          <p:spTgt spid="21511">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1511">
                                            <p:txEl>
                                              <p:pRg st="5" end="5"/>
                                            </p:txEl>
                                          </p:spTgt>
                                        </p:tgtEl>
                                        <p:attrNameLst>
                                          <p:attrName>style.visibility</p:attrName>
                                        </p:attrNameLst>
                                      </p:cBhvr>
                                      <p:to>
                                        <p:strVal val="visible"/>
                                      </p:to>
                                    </p:set>
                                    <p:anim to="" calcmode="lin" valueType="num">
                                      <p:cBhvr>
                                        <p:cTn id="30" dur="1" fill="hold"/>
                                        <p:tgtEl>
                                          <p:spTgt spid="21511">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1511">
                                            <p:txEl>
                                              <p:pRg st="7" end="7"/>
                                            </p:txEl>
                                          </p:spTgt>
                                        </p:tgtEl>
                                        <p:attrNameLst>
                                          <p:attrName>style.visibility</p:attrName>
                                        </p:attrNameLst>
                                      </p:cBhvr>
                                      <p:to>
                                        <p:strVal val="visible"/>
                                      </p:to>
                                    </p:set>
                                    <p:anim to="" calcmode="lin" valueType="num">
                                      <p:cBhvr>
                                        <p:cTn id="35" dur="1" fill="hold"/>
                                        <p:tgtEl>
                                          <p:spTgt spid="21511">
                                            <p:txEl>
                                              <p:pRg st="7" end="7"/>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1511">
                                            <p:txEl>
                                              <p:pRg st="9" end="9"/>
                                            </p:txEl>
                                          </p:spTgt>
                                        </p:tgtEl>
                                        <p:attrNameLst>
                                          <p:attrName>style.visibility</p:attrName>
                                        </p:attrNameLst>
                                      </p:cBhvr>
                                      <p:to>
                                        <p:strVal val="visible"/>
                                      </p:to>
                                    </p:set>
                                    <p:anim to="" calcmode="lin" valueType="num">
                                      <p:cBhvr>
                                        <p:cTn id="40" dur="1" fill="hold"/>
                                        <p:tgtEl>
                                          <p:spTgt spid="21511">
                                            <p:txEl>
                                              <p:pRg st="9" end="9"/>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21511">
                                            <p:txEl>
                                              <p:pRg st="10" end="10"/>
                                            </p:txEl>
                                          </p:spTgt>
                                        </p:tgtEl>
                                        <p:attrNameLst>
                                          <p:attrName>style.visibility</p:attrName>
                                        </p:attrNameLst>
                                      </p:cBhvr>
                                      <p:to>
                                        <p:strVal val="visible"/>
                                      </p:to>
                                    </p:set>
                                    <p:anim to="" calcmode="lin" valueType="num">
                                      <p:cBhvr>
                                        <p:cTn id="45" dur="1" fill="hold"/>
                                        <p:tgtEl>
                                          <p:spTgt spid="21511">
                                            <p:txEl>
                                              <p:pRg st="10" end="10"/>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21511">
                                            <p:txEl>
                                              <p:pRg st="11" end="11"/>
                                            </p:txEl>
                                          </p:spTgt>
                                        </p:tgtEl>
                                        <p:attrNameLst>
                                          <p:attrName>style.visibility</p:attrName>
                                        </p:attrNameLst>
                                      </p:cBhvr>
                                      <p:to>
                                        <p:strVal val="visible"/>
                                      </p:to>
                                    </p:set>
                                    <p:anim to="" calcmode="lin" valueType="num">
                                      <p:cBhvr>
                                        <p:cTn id="50" dur="1" fill="hold"/>
                                        <p:tgtEl>
                                          <p:spTgt spid="21511">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Text Box 6"/>
          <p:cNvSpPr txBox="1">
            <a:spLocks noChangeArrowheads="1"/>
          </p:cNvSpPr>
          <p:nvPr/>
        </p:nvSpPr>
        <p:spPr bwMode="auto">
          <a:xfrm>
            <a:off x="0" y="304800"/>
            <a:ext cx="9144000" cy="457200"/>
          </a:xfrm>
          <a:prstGeom prst="rect">
            <a:avLst/>
          </a:prstGeom>
          <a:noFill/>
          <a:ln w="9525">
            <a:noFill/>
            <a:miter lim="800000"/>
            <a:headEnd/>
            <a:tailEnd/>
          </a:ln>
        </p:spPr>
        <p:txBody>
          <a:bodyPr>
            <a:spAutoFit/>
          </a:bodyPr>
          <a:lstStyle/>
          <a:p>
            <a:pPr algn="ctr">
              <a:spcBef>
                <a:spcPct val="50000"/>
              </a:spcBef>
            </a:pPr>
            <a:r>
              <a:rPr lang="en-US" sz="2400"/>
              <a:t>The Question: Specifics</a:t>
            </a:r>
          </a:p>
        </p:txBody>
      </p:sp>
      <p:sp>
        <p:nvSpPr>
          <p:cNvPr id="20484" name="Text Box 7"/>
          <p:cNvSpPr txBox="1">
            <a:spLocks noChangeArrowheads="1"/>
          </p:cNvSpPr>
          <p:nvPr/>
        </p:nvSpPr>
        <p:spPr bwMode="auto">
          <a:xfrm>
            <a:off x="0" y="1600200"/>
            <a:ext cx="9144000" cy="4495800"/>
          </a:xfrm>
          <a:prstGeom prst="rect">
            <a:avLst/>
          </a:prstGeom>
          <a:noFill/>
          <a:ln w="9525">
            <a:solidFill>
              <a:srgbClr val="000000"/>
            </a:solidFill>
            <a:miter lim="800000"/>
            <a:headEnd/>
            <a:tailEnd/>
          </a:ln>
        </p:spPr>
        <p:txBody>
          <a:bodyPr/>
          <a:lstStyle/>
          <a:p>
            <a:pPr algn="ctr"/>
            <a:r>
              <a:rPr lang="en-US" sz="2000" dirty="0">
                <a:solidFill>
                  <a:srgbClr val="FF0000"/>
                </a:solidFill>
              </a:rPr>
              <a:t>What perspectives do each of the three sources present on </a:t>
            </a:r>
            <a:r>
              <a:rPr lang="en-US" sz="2000" i="1" dirty="0">
                <a:solidFill>
                  <a:srgbClr val="FF0000"/>
                </a:solidFill>
              </a:rPr>
              <a:t>national identity</a:t>
            </a:r>
            <a:r>
              <a:rPr lang="en-US" sz="2000" dirty="0">
                <a:solidFill>
                  <a:srgbClr val="FF0000"/>
                </a:solidFill>
              </a:rPr>
              <a:t>, and what relationships exist between the sources? </a:t>
            </a:r>
          </a:p>
          <a:p>
            <a:pPr algn="ctr"/>
            <a:r>
              <a:rPr lang="en-US" sz="2000" dirty="0"/>
              <a:t>OR</a:t>
            </a:r>
          </a:p>
          <a:p>
            <a:pPr algn="ctr"/>
            <a:r>
              <a:rPr lang="en-US" sz="2000" dirty="0">
                <a:solidFill>
                  <a:srgbClr val="FF0000"/>
                </a:solidFill>
              </a:rPr>
              <a:t>What perspectives do each of the three sources present on </a:t>
            </a:r>
            <a:r>
              <a:rPr lang="en-US" sz="2000" i="1" dirty="0">
                <a:solidFill>
                  <a:srgbClr val="FF0000"/>
                </a:solidFill>
              </a:rPr>
              <a:t>contending loyalties</a:t>
            </a:r>
            <a:r>
              <a:rPr lang="en-US" sz="2000" dirty="0">
                <a:solidFill>
                  <a:srgbClr val="FF0000"/>
                </a:solidFill>
              </a:rPr>
              <a:t>, and what relationships exist between the sources?</a:t>
            </a:r>
          </a:p>
          <a:p>
            <a:endParaRPr lang="en-US" sz="2000" dirty="0">
              <a:solidFill>
                <a:srgbClr val="FF0000"/>
              </a:solidFill>
            </a:endParaRPr>
          </a:p>
          <a:p>
            <a:endParaRPr lang="en-US" sz="2000" dirty="0"/>
          </a:p>
          <a:p>
            <a:r>
              <a:rPr lang="en-US" sz="1600" i="1" dirty="0"/>
              <a:t>Examine each source. Write a response in paragraph form in which you:</a:t>
            </a:r>
          </a:p>
          <a:p>
            <a:endParaRPr lang="en-US" sz="1600" i="1" dirty="0"/>
          </a:p>
          <a:p>
            <a:r>
              <a:rPr lang="en-US" sz="1600" dirty="0"/>
              <a:t>&gt;Interpret</a:t>
            </a:r>
            <a:r>
              <a:rPr lang="en-US" sz="1600" b="0" dirty="0"/>
              <a:t> each source to identify and explain the perspective on national identity/contending loyalties; </a:t>
            </a:r>
            <a:r>
              <a:rPr lang="en-US" sz="1600" dirty="0"/>
              <a:t>explain</a:t>
            </a:r>
            <a:r>
              <a:rPr lang="en-US" sz="1600" b="0" dirty="0"/>
              <a:t> the links between the principles of nationalism and each source</a:t>
            </a:r>
          </a:p>
          <a:p>
            <a:endParaRPr lang="en-US" sz="1600" b="0" dirty="0"/>
          </a:p>
          <a:p>
            <a:r>
              <a:rPr lang="en-US" sz="1600" b="0" dirty="0"/>
              <a:t>&gt;</a:t>
            </a:r>
            <a:r>
              <a:rPr lang="en-US" sz="1600" dirty="0"/>
              <a:t>Identify and explain</a:t>
            </a:r>
            <a:r>
              <a:rPr lang="en-US" sz="1600" b="0" dirty="0"/>
              <a:t> one or more of the relationships that exist among the sources; </a:t>
            </a:r>
            <a:r>
              <a:rPr lang="en-US" sz="1600" dirty="0"/>
              <a:t>support </a:t>
            </a:r>
            <a:r>
              <a:rPr lang="en-US" sz="1600" b="0" dirty="0"/>
              <a:t>your response with evidence drawn from the sources and knowledge of social studies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 to="" calcmode="lin" valueType="num">
                                      <p:cBhvr>
                                        <p:cTn id="7" dur="1" fill="hold"/>
                                        <p:tgtEl>
                                          <p:spTgt spid="225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Text Box 6"/>
          <p:cNvSpPr txBox="1">
            <a:spLocks noChangeArrowheads="1"/>
          </p:cNvSpPr>
          <p:nvPr/>
        </p:nvSpPr>
        <p:spPr bwMode="auto">
          <a:xfrm>
            <a:off x="0" y="304800"/>
            <a:ext cx="9144000" cy="45720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cs typeface="Times New Roman" pitchFamily="18" charset="0"/>
              </a:rPr>
              <a:t>The Question: Specifics</a:t>
            </a:r>
          </a:p>
        </p:txBody>
      </p:sp>
      <p:sp>
        <p:nvSpPr>
          <p:cNvPr id="20484" name="Text Box 7"/>
          <p:cNvSpPr txBox="1">
            <a:spLocks noChangeArrowheads="1"/>
          </p:cNvSpPr>
          <p:nvPr/>
        </p:nvSpPr>
        <p:spPr bwMode="auto">
          <a:xfrm>
            <a:off x="0" y="1600200"/>
            <a:ext cx="9144000" cy="3733800"/>
          </a:xfrm>
          <a:prstGeom prst="rect">
            <a:avLst/>
          </a:prstGeom>
          <a:noFill/>
          <a:ln w="9525">
            <a:solidFill>
              <a:srgbClr val="000000"/>
            </a:solidFill>
            <a:miter lim="800000"/>
            <a:headEnd/>
            <a:tailEnd/>
          </a:ln>
        </p:spPr>
        <p:txBody>
          <a:bodyPr/>
          <a:lstStyle/>
          <a:p>
            <a:pPr algn="ctr"/>
            <a:r>
              <a:rPr lang="en-US" sz="2400" b="1" dirty="0">
                <a:solidFill>
                  <a:srgbClr val="C00000"/>
                </a:solidFill>
                <a:latin typeface="Times New Roman" pitchFamily="18" charset="0"/>
                <a:cs typeface="Times New Roman" pitchFamily="18" charset="0"/>
              </a:rPr>
              <a:t>What perspectives do each of the three sources present on the concept of </a:t>
            </a:r>
            <a:r>
              <a:rPr lang="en-US" sz="2400" b="1" dirty="0" smtClean="0">
                <a:solidFill>
                  <a:srgbClr val="C00000"/>
                </a:solidFill>
                <a:latin typeface="Times New Roman" pitchFamily="18" charset="0"/>
                <a:cs typeface="Times New Roman" pitchFamily="18" charset="0"/>
              </a:rPr>
              <a:t>national </a:t>
            </a:r>
            <a:r>
              <a:rPr lang="en-US" sz="2400" b="1" dirty="0">
                <a:solidFill>
                  <a:srgbClr val="C00000"/>
                </a:solidFill>
                <a:latin typeface="Times New Roman" pitchFamily="18" charset="0"/>
                <a:cs typeface="Times New Roman" pitchFamily="18" charset="0"/>
              </a:rPr>
              <a:t>identity, and what relationships exist between the sources?</a:t>
            </a:r>
            <a:endParaRPr lang="en-US" sz="2400" dirty="0">
              <a:solidFill>
                <a:srgbClr val="C00000"/>
              </a:solidFill>
              <a:latin typeface="Times New Roman" pitchFamily="18" charset="0"/>
              <a:cs typeface="Times New Roman" pitchFamily="18" charset="0"/>
            </a:endParaRPr>
          </a:p>
          <a:p>
            <a:endParaRPr lang="en-US" sz="2000" b="1" dirty="0">
              <a:solidFill>
                <a:srgbClr val="FF0000"/>
              </a:solidFill>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r>
              <a:rPr lang="en-US" sz="1600" b="1" i="1" dirty="0">
                <a:latin typeface="Times New Roman" pitchFamily="18" charset="0"/>
                <a:cs typeface="Times New Roman" pitchFamily="18" charset="0"/>
              </a:rPr>
              <a:t>Examine each source. Write a response in paragraph form in which you:</a:t>
            </a:r>
            <a:endParaRPr lang="en-US" sz="1600" dirty="0">
              <a:latin typeface="Times New Roman" pitchFamily="18" charset="0"/>
              <a:cs typeface="Times New Roman" pitchFamily="18" charset="0"/>
            </a:endParaRPr>
          </a:p>
          <a:p>
            <a:r>
              <a:rPr lang="en-US" sz="1600" b="1" i="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r>
              <a:rPr lang="en-US" sz="1600" b="1" dirty="0">
                <a:latin typeface="Times New Roman" pitchFamily="18" charset="0"/>
                <a:cs typeface="Times New Roman" pitchFamily="18" charset="0"/>
              </a:rPr>
              <a:t>&gt;Interpret</a:t>
            </a:r>
            <a:r>
              <a:rPr lang="en-US" sz="1600" dirty="0">
                <a:latin typeface="Times New Roman" pitchFamily="18" charset="0"/>
                <a:cs typeface="Times New Roman" pitchFamily="18" charset="0"/>
              </a:rPr>
              <a:t> each source to identify and explain the perspective on </a:t>
            </a:r>
            <a:r>
              <a:rPr lang="en-US" sz="1600" dirty="0" smtClean="0">
                <a:latin typeface="Times New Roman" pitchFamily="18" charset="0"/>
                <a:cs typeface="Times New Roman" pitchFamily="18" charset="0"/>
              </a:rPr>
              <a:t>nationalism and </a:t>
            </a:r>
            <a:r>
              <a:rPr lang="en-US" sz="1600" dirty="0">
                <a:latin typeface="Times New Roman" pitchFamily="18" charset="0"/>
                <a:cs typeface="Times New Roman" pitchFamily="18" charset="0"/>
              </a:rPr>
              <a:t>identity; </a:t>
            </a:r>
            <a:r>
              <a:rPr lang="en-US" sz="1600" b="1" dirty="0">
                <a:latin typeface="Times New Roman" pitchFamily="18" charset="0"/>
                <a:cs typeface="Times New Roman" pitchFamily="18" charset="0"/>
              </a:rPr>
              <a:t>explain</a:t>
            </a:r>
            <a:r>
              <a:rPr lang="en-US" sz="1600" dirty="0">
                <a:latin typeface="Times New Roman" pitchFamily="18" charset="0"/>
                <a:cs typeface="Times New Roman" pitchFamily="18" charset="0"/>
              </a:rPr>
              <a:t> the links between the principles of </a:t>
            </a:r>
            <a:r>
              <a:rPr lang="en-US" sz="1600" dirty="0" smtClean="0">
                <a:latin typeface="Times New Roman" pitchFamily="18" charset="0"/>
                <a:cs typeface="Times New Roman" pitchFamily="18" charset="0"/>
              </a:rPr>
              <a:t>nationalism and </a:t>
            </a:r>
            <a:r>
              <a:rPr lang="en-US" sz="1600" dirty="0">
                <a:latin typeface="Times New Roman" pitchFamily="18" charset="0"/>
                <a:cs typeface="Times New Roman" pitchFamily="18" charset="0"/>
              </a:rPr>
              <a:t>identity and each source</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&gt;</a:t>
            </a:r>
            <a:r>
              <a:rPr lang="en-US" sz="1600" b="1" dirty="0">
                <a:latin typeface="Times New Roman" pitchFamily="18" charset="0"/>
                <a:cs typeface="Times New Roman" pitchFamily="18" charset="0"/>
              </a:rPr>
              <a:t>Identify and explain</a:t>
            </a:r>
            <a:r>
              <a:rPr lang="en-US" sz="1600" dirty="0">
                <a:latin typeface="Times New Roman" pitchFamily="18" charset="0"/>
                <a:cs typeface="Times New Roman" pitchFamily="18" charset="0"/>
              </a:rPr>
              <a:t> one or more of the relationships that exist among the sources; </a:t>
            </a:r>
            <a:r>
              <a:rPr lang="en-US" sz="1600" b="1" dirty="0">
                <a:latin typeface="Times New Roman" pitchFamily="18" charset="0"/>
                <a:cs typeface="Times New Roman" pitchFamily="18" charset="0"/>
              </a:rPr>
              <a:t>support </a:t>
            </a:r>
            <a:r>
              <a:rPr lang="en-US" sz="1600" dirty="0">
                <a:latin typeface="Times New Roman" pitchFamily="18" charset="0"/>
                <a:cs typeface="Times New Roman" pitchFamily="18" charset="0"/>
              </a:rPr>
              <a:t>your response with evidence drawn from the sources and knowledge of social studies</a:t>
            </a:r>
          </a:p>
          <a:p>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 to="" calcmode="lin" valueType="num">
                                      <p:cBhvr>
                                        <p:cTn id="7" dur="1" fill="hold"/>
                                        <p:tgtEl>
                                          <p:spTgt spid="2253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 to="" calcmode="lin" valueType="num">
                                      <p:cBhvr>
                                        <p:cTn id="12" dur="1" fill="hold"/>
                                        <p:tgtEl>
                                          <p:spTgt spid="2048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484"/>
                                        </p:tgtEl>
                                        <p:attrNameLst>
                                          <p:attrName>style.visibility</p:attrName>
                                        </p:attrNameLst>
                                      </p:cBhvr>
                                      <p:to>
                                        <p:strVal val="visible"/>
                                      </p:to>
                                    </p:set>
                                    <p:anim to="" calcmode="lin" valueType="num">
                                      <p:cBhvr>
                                        <p:cTn id="17" dur="1" fill="hold"/>
                                        <p:tgtEl>
                                          <p:spTgt spid="2048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interditfourruretorturexj9"/>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052" name="Picture 4" descr="Fig4-01_p88.jpg"/>
          <p:cNvPicPr>
            <a:picLocks noChangeAspect="1" noChangeArrowheads="1"/>
          </p:cNvPicPr>
          <p:nvPr/>
        </p:nvPicPr>
        <p:blipFill>
          <a:blip r:embed="rId4" cstate="print"/>
          <a:srcRect/>
          <a:stretch>
            <a:fillRect/>
          </a:stretch>
        </p:blipFill>
        <p:spPr bwMode="auto">
          <a:xfrm>
            <a:off x="3962400" y="1219200"/>
            <a:ext cx="4953000" cy="3702050"/>
          </a:xfrm>
          <a:prstGeom prst="rect">
            <a:avLst/>
          </a:prstGeom>
          <a:noFill/>
          <a:ln w="9525">
            <a:noFill/>
            <a:miter lim="800000"/>
            <a:headEnd/>
            <a:tailEnd/>
          </a:ln>
        </p:spPr>
      </p:pic>
      <p:sp>
        <p:nvSpPr>
          <p:cNvPr id="2055" name="Text Box 7"/>
          <p:cNvSpPr txBox="1">
            <a:spLocks noChangeArrowheads="1"/>
          </p:cNvSpPr>
          <p:nvPr/>
        </p:nvSpPr>
        <p:spPr bwMode="auto">
          <a:xfrm>
            <a:off x="4343400" y="5029200"/>
            <a:ext cx="4343400" cy="366713"/>
          </a:xfrm>
          <a:prstGeom prst="rect">
            <a:avLst/>
          </a:prstGeom>
          <a:noFill/>
          <a:ln w="9525">
            <a:noFill/>
            <a:miter lim="800000"/>
            <a:headEnd/>
            <a:tailEnd/>
          </a:ln>
        </p:spPr>
        <p:txBody>
          <a:bodyPr>
            <a:spAutoFit/>
          </a:bodyPr>
          <a:lstStyle/>
          <a:p>
            <a:pPr algn="ctr">
              <a:spcBef>
                <a:spcPct val="50000"/>
              </a:spcBef>
            </a:pPr>
            <a:r>
              <a:rPr lang="en-US"/>
              <a:t>What is the picture on page 88 displaying?</a:t>
            </a:r>
          </a:p>
        </p:txBody>
      </p:sp>
      <p:sp>
        <p:nvSpPr>
          <p:cNvPr id="2056" name="Text Box 8"/>
          <p:cNvSpPr txBox="1">
            <a:spLocks noChangeArrowheads="1"/>
          </p:cNvSpPr>
          <p:nvPr/>
        </p:nvSpPr>
        <p:spPr bwMode="auto">
          <a:xfrm>
            <a:off x="0" y="1981200"/>
            <a:ext cx="3886200" cy="4630738"/>
          </a:xfrm>
          <a:prstGeom prst="rect">
            <a:avLst/>
          </a:prstGeom>
          <a:noFill/>
          <a:ln w="9525">
            <a:noFill/>
            <a:miter lim="800000"/>
            <a:headEnd/>
            <a:tailEnd/>
          </a:ln>
        </p:spPr>
        <p:txBody>
          <a:bodyPr>
            <a:spAutoFit/>
          </a:bodyPr>
          <a:lstStyle/>
          <a:p>
            <a:pPr algn="ctr">
              <a:spcBef>
                <a:spcPct val="50000"/>
              </a:spcBef>
            </a:pPr>
            <a:r>
              <a:rPr lang="en-US"/>
              <a:t>What are the some of the pros and cons of the seal hunt?</a:t>
            </a:r>
          </a:p>
          <a:p>
            <a:pPr algn="ctr">
              <a:spcBef>
                <a:spcPct val="50000"/>
              </a:spcBef>
            </a:pPr>
            <a:endParaRPr lang="en-US"/>
          </a:p>
          <a:p>
            <a:pPr algn="ctr">
              <a:spcBef>
                <a:spcPct val="50000"/>
              </a:spcBef>
            </a:pPr>
            <a:r>
              <a:rPr lang="en-US">
                <a:solidFill>
                  <a:schemeClr val="accent2"/>
                </a:solidFill>
              </a:rPr>
              <a:t>Pros:</a:t>
            </a:r>
          </a:p>
          <a:p>
            <a:pPr algn="ctr">
              <a:spcBef>
                <a:spcPct val="50000"/>
              </a:spcBef>
            </a:pPr>
            <a:r>
              <a:rPr lang="en-US"/>
              <a:t>Provide an income for Canadians</a:t>
            </a:r>
          </a:p>
          <a:p>
            <a:pPr algn="ctr">
              <a:spcBef>
                <a:spcPct val="50000"/>
              </a:spcBef>
            </a:pPr>
            <a:r>
              <a:rPr lang="en-US"/>
              <a:t>Preserves traditions ways of life</a:t>
            </a:r>
          </a:p>
          <a:p>
            <a:pPr algn="ctr">
              <a:spcBef>
                <a:spcPct val="50000"/>
              </a:spcBef>
            </a:pPr>
            <a:r>
              <a:rPr lang="en-US"/>
              <a:t>Controls seal population</a:t>
            </a:r>
          </a:p>
          <a:p>
            <a:pPr algn="ctr">
              <a:spcBef>
                <a:spcPct val="50000"/>
              </a:spcBef>
            </a:pPr>
            <a:endParaRPr lang="en-US"/>
          </a:p>
          <a:p>
            <a:pPr algn="ctr">
              <a:spcBef>
                <a:spcPct val="50000"/>
              </a:spcBef>
            </a:pPr>
            <a:r>
              <a:rPr lang="en-US">
                <a:solidFill>
                  <a:schemeClr val="accent2"/>
                </a:solidFill>
              </a:rPr>
              <a:t>Cons:</a:t>
            </a:r>
          </a:p>
          <a:p>
            <a:pPr algn="ctr">
              <a:spcBef>
                <a:spcPct val="50000"/>
              </a:spcBef>
            </a:pPr>
            <a:r>
              <a:rPr lang="en-US"/>
              <a:t>Killing innocent animals</a:t>
            </a:r>
          </a:p>
          <a:p>
            <a:pPr algn="ctr">
              <a:spcBef>
                <a:spcPct val="50000"/>
              </a:spcBef>
            </a:pPr>
            <a:r>
              <a:rPr lang="en-US"/>
              <a:t>Provokes international condemnation of Canada – Bad reputation!</a:t>
            </a:r>
          </a:p>
        </p:txBody>
      </p:sp>
      <p:sp>
        <p:nvSpPr>
          <p:cNvPr id="2057" name="Text Box 9"/>
          <p:cNvSpPr txBox="1">
            <a:spLocks noChangeArrowheads="1"/>
          </p:cNvSpPr>
          <p:nvPr/>
        </p:nvSpPr>
        <p:spPr bwMode="auto">
          <a:xfrm>
            <a:off x="0" y="304800"/>
            <a:ext cx="9144000" cy="549275"/>
          </a:xfrm>
          <a:prstGeom prst="rect">
            <a:avLst/>
          </a:prstGeom>
          <a:noFill/>
          <a:ln w="9525">
            <a:noFill/>
            <a:miter lim="800000"/>
            <a:headEnd/>
            <a:tailEnd/>
          </a:ln>
        </p:spPr>
        <p:txBody>
          <a:bodyPr>
            <a:spAutoFit/>
          </a:bodyPr>
          <a:lstStyle/>
          <a:p>
            <a:pPr algn="ctr">
              <a:spcBef>
                <a:spcPct val="50000"/>
              </a:spcBef>
            </a:pPr>
            <a:r>
              <a:rPr lang="en-US" sz="3000">
                <a:solidFill>
                  <a:schemeClr val="accent2"/>
                </a:solidFill>
              </a:rPr>
              <a:t>Reconciling Nationalist and Non-Nationalist Loyalties</a:t>
            </a:r>
          </a:p>
        </p:txBody>
      </p:sp>
      <p:sp>
        <p:nvSpPr>
          <p:cNvPr id="2059" name="Text Box 11"/>
          <p:cNvSpPr txBox="1">
            <a:spLocks noChangeArrowheads="1"/>
          </p:cNvSpPr>
          <p:nvPr/>
        </p:nvSpPr>
        <p:spPr bwMode="auto">
          <a:xfrm>
            <a:off x="4343400" y="5881688"/>
            <a:ext cx="4343400" cy="366712"/>
          </a:xfrm>
          <a:prstGeom prst="rect">
            <a:avLst/>
          </a:prstGeom>
          <a:noFill/>
          <a:ln w="9525">
            <a:noFill/>
            <a:miter lim="800000"/>
            <a:headEnd/>
            <a:tailEnd/>
          </a:ln>
        </p:spPr>
        <p:txBody>
          <a:bodyPr>
            <a:spAutoFit/>
          </a:bodyPr>
          <a:lstStyle/>
          <a:p>
            <a:pPr algn="ctr">
              <a:spcBef>
                <a:spcPct val="50000"/>
              </a:spcBef>
            </a:pPr>
            <a:r>
              <a:rPr lang="en-US"/>
              <a:t>Read page 89, completing all the questions</a:t>
            </a:r>
          </a:p>
        </p:txBody>
      </p:sp>
      <p:sp>
        <p:nvSpPr>
          <p:cNvPr id="11" name="TextBox 10"/>
          <p:cNvSpPr txBox="1">
            <a:spLocks noChangeArrowheads="1"/>
          </p:cNvSpPr>
          <p:nvPr/>
        </p:nvSpPr>
        <p:spPr bwMode="auto">
          <a:xfrm>
            <a:off x="838200" y="1676400"/>
            <a:ext cx="2362200" cy="276225"/>
          </a:xfrm>
          <a:prstGeom prst="rect">
            <a:avLst/>
          </a:prstGeom>
          <a:noFill/>
          <a:ln w="9525">
            <a:noFill/>
            <a:miter lim="800000"/>
            <a:headEnd/>
            <a:tailEnd/>
          </a:ln>
        </p:spPr>
        <p:txBody>
          <a:bodyPr>
            <a:spAutoFit/>
          </a:bodyPr>
          <a:lstStyle/>
          <a:p>
            <a:pPr algn="ctr"/>
            <a:r>
              <a:rPr lang="en-US" sz="1200">
                <a:cs typeface="Times New Roman" pitchFamily="18" charset="0"/>
              </a:rPr>
              <a:t>European Seal Ban – May 2009</a:t>
            </a:r>
          </a:p>
        </p:txBody>
      </p:sp>
      <p:pic>
        <p:nvPicPr>
          <p:cNvPr id="12" name="Seal Ban in Europe_WMV V9.wmv">
            <a:hlinkClick r:id="" action="ppaction://media"/>
          </p:cNvPr>
          <p:cNvPicPr>
            <a:picLocks noRot="1" noChangeAspect="1"/>
          </p:cNvPicPr>
          <p:nvPr>
            <a:videoFile r:link="rId1"/>
          </p:nvPr>
        </p:nvPicPr>
        <p:blipFill>
          <a:blip r:embed="rId5" cstate="print"/>
          <a:stretch>
            <a:fillRect/>
          </a:stretch>
        </p:blipFill>
        <p:spPr>
          <a:xfrm>
            <a:off x="1447800" y="990600"/>
            <a:ext cx="990600" cy="742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to="" calcmode="lin" valueType="num">
                                      <p:cBhvr>
                                        <p:cTn id="7" dur="1" fill="hold"/>
                                        <p:tgtEl>
                                          <p:spTgt spid="205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5">
                                            <p:txEl>
                                              <p:pRg st="0" end="0"/>
                                            </p:txEl>
                                          </p:spTgt>
                                        </p:tgtEl>
                                        <p:attrNameLst>
                                          <p:attrName>style.visibility</p:attrName>
                                        </p:attrNameLst>
                                      </p:cBhvr>
                                      <p:to>
                                        <p:strVal val="visible"/>
                                      </p:to>
                                    </p:set>
                                    <p:anim to="" calcmode="lin" valueType="num">
                                      <p:cBhvr>
                                        <p:cTn id="10" dur="1" fill="hold"/>
                                        <p:tgtEl>
                                          <p:spTgt spid="205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64"/>
                                        </p:tgtEl>
                                        <p:attrNameLst>
                                          <p:attrName>style.visibility</p:attrName>
                                        </p:attrNameLst>
                                      </p:cBhvr>
                                      <p:to>
                                        <p:strVal val="visible"/>
                                      </p:to>
                                    </p:set>
                                    <p:anim to="" calcmode="lin" valueType="num">
                                      <p:cBhvr>
                                        <p:cTn id="13" dur="1" fill="hold"/>
                                        <p:tgtEl>
                                          <p:spTgt spid="206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056">
                                            <p:txEl>
                                              <p:pRg st="0" end="0"/>
                                            </p:txEl>
                                          </p:spTgt>
                                        </p:tgtEl>
                                        <p:attrNameLst>
                                          <p:attrName>style.visibility</p:attrName>
                                        </p:attrNameLst>
                                      </p:cBhvr>
                                      <p:to>
                                        <p:strVal val="visible"/>
                                      </p:to>
                                    </p:set>
                                    <p:anim to="" calcmode="lin" valueType="num">
                                      <p:cBhvr>
                                        <p:cTn id="18" dur="1" fill="hold"/>
                                        <p:tgtEl>
                                          <p:spTgt spid="2056">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056">
                                            <p:txEl>
                                              <p:pRg st="2" end="2"/>
                                            </p:txEl>
                                          </p:spTgt>
                                        </p:tgtEl>
                                        <p:attrNameLst>
                                          <p:attrName>style.visibility</p:attrName>
                                        </p:attrNameLst>
                                      </p:cBhvr>
                                      <p:to>
                                        <p:strVal val="visible"/>
                                      </p:to>
                                    </p:set>
                                    <p:anim to="" calcmode="lin" valueType="num">
                                      <p:cBhvr>
                                        <p:cTn id="21" dur="1" fill="hold"/>
                                        <p:tgtEl>
                                          <p:spTgt spid="2056">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056">
                                            <p:txEl>
                                              <p:pRg st="3" end="3"/>
                                            </p:txEl>
                                          </p:spTgt>
                                        </p:tgtEl>
                                        <p:attrNameLst>
                                          <p:attrName>style.visibility</p:attrName>
                                        </p:attrNameLst>
                                      </p:cBhvr>
                                      <p:to>
                                        <p:strVal val="visible"/>
                                      </p:to>
                                    </p:set>
                                    <p:anim to="" calcmode="lin" valueType="num">
                                      <p:cBhvr>
                                        <p:cTn id="26" dur="1" fill="hold"/>
                                        <p:tgtEl>
                                          <p:spTgt spid="2056">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056">
                                            <p:txEl>
                                              <p:pRg st="4" end="4"/>
                                            </p:txEl>
                                          </p:spTgt>
                                        </p:tgtEl>
                                        <p:attrNameLst>
                                          <p:attrName>style.visibility</p:attrName>
                                        </p:attrNameLst>
                                      </p:cBhvr>
                                      <p:to>
                                        <p:strVal val="visible"/>
                                      </p:to>
                                    </p:set>
                                    <p:anim to="" calcmode="lin" valueType="num">
                                      <p:cBhvr>
                                        <p:cTn id="31" dur="1" fill="hold"/>
                                        <p:tgtEl>
                                          <p:spTgt spid="2056">
                                            <p:txEl>
                                              <p:pRg st="4" end="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056">
                                            <p:txEl>
                                              <p:pRg st="5" end="5"/>
                                            </p:txEl>
                                          </p:spTgt>
                                        </p:tgtEl>
                                        <p:attrNameLst>
                                          <p:attrName>style.visibility</p:attrName>
                                        </p:attrNameLst>
                                      </p:cBhvr>
                                      <p:to>
                                        <p:strVal val="visible"/>
                                      </p:to>
                                    </p:set>
                                    <p:anim to="" calcmode="lin" valueType="num">
                                      <p:cBhvr>
                                        <p:cTn id="36" dur="1" fill="hold"/>
                                        <p:tgtEl>
                                          <p:spTgt spid="2056">
                                            <p:txEl>
                                              <p:pRg st="5" end="5"/>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2056">
                                            <p:txEl>
                                              <p:pRg st="7" end="7"/>
                                            </p:txEl>
                                          </p:spTgt>
                                        </p:tgtEl>
                                        <p:attrNameLst>
                                          <p:attrName>style.visibility</p:attrName>
                                        </p:attrNameLst>
                                      </p:cBhvr>
                                      <p:to>
                                        <p:strVal val="visible"/>
                                      </p:to>
                                    </p:set>
                                    <p:anim to="" calcmode="lin" valueType="num">
                                      <p:cBhvr>
                                        <p:cTn id="41" dur="1" fill="hold"/>
                                        <p:tgtEl>
                                          <p:spTgt spid="2056">
                                            <p:txEl>
                                              <p:pRg st="7" end="7"/>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2056">
                                            <p:txEl>
                                              <p:pRg st="8" end="8"/>
                                            </p:txEl>
                                          </p:spTgt>
                                        </p:tgtEl>
                                        <p:attrNameLst>
                                          <p:attrName>style.visibility</p:attrName>
                                        </p:attrNameLst>
                                      </p:cBhvr>
                                      <p:to>
                                        <p:strVal val="visible"/>
                                      </p:to>
                                    </p:set>
                                    <p:anim to="" calcmode="lin" valueType="num">
                                      <p:cBhvr>
                                        <p:cTn id="46" dur="1" fill="hold"/>
                                        <p:tgtEl>
                                          <p:spTgt spid="2056">
                                            <p:txEl>
                                              <p:pRg st="8" end="8"/>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2056">
                                            <p:txEl>
                                              <p:pRg st="9" end="9"/>
                                            </p:txEl>
                                          </p:spTgt>
                                        </p:tgtEl>
                                        <p:attrNameLst>
                                          <p:attrName>style.visibility</p:attrName>
                                        </p:attrNameLst>
                                      </p:cBhvr>
                                      <p:to>
                                        <p:strVal val="visible"/>
                                      </p:to>
                                    </p:set>
                                    <p:anim to="" calcmode="lin" valueType="num">
                                      <p:cBhvr>
                                        <p:cTn id="51" dur="1" fill="hold"/>
                                        <p:tgtEl>
                                          <p:spTgt spid="2056">
                                            <p:txEl>
                                              <p:pRg st="9" end="9"/>
                                            </p:txEl>
                                          </p:spTgt>
                                        </p:tgtEl>
                                        <p:attrNameLst>
                                          <p:attrName/>
                                        </p:attrNameLst>
                                      </p:cBhvr>
                                    </p:anim>
                                  </p:childTnLst>
                                </p:cTn>
                              </p:par>
                              <p:par>
                                <p:cTn id="52" presetID="24"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to="" calcmode="lin" valueType="num">
                                      <p:cBhvr>
                                        <p:cTn id="54" dur="1" fill="hold"/>
                                        <p:tgtEl>
                                          <p:spTgt spid="11"/>
                                        </p:tgtEl>
                                        <p:attrNameLst>
                                          <p:attrName/>
                                        </p:attrNameLst>
                                      </p:cBhvr>
                                    </p:anim>
                                  </p:childTnLst>
                                </p:cTn>
                              </p:par>
                              <p:par>
                                <p:cTn id="55" presetID="24"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to="" calcmode="lin" valueType="num">
                                      <p:cBhvr>
                                        <p:cTn id="57" dur="1" fill="hold"/>
                                        <p:tgtEl>
                                          <p:spTgt spid="12"/>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2059">
                                            <p:txEl>
                                              <p:pRg st="0" end="0"/>
                                            </p:txEl>
                                          </p:spTgt>
                                        </p:tgtEl>
                                        <p:attrNameLst>
                                          <p:attrName>style.visibility</p:attrName>
                                        </p:attrNameLst>
                                      </p:cBhvr>
                                      <p:to>
                                        <p:strVal val="visible"/>
                                      </p:to>
                                    </p:set>
                                    <p:anim to="" calcmode="lin" valueType="num">
                                      <p:cBhvr>
                                        <p:cTn id="62" dur="1" fill="hold"/>
                                        <p:tgtEl>
                                          <p:spTgt spid="2059">
                                            <p:txEl>
                                              <p:pRg st="0" end="0"/>
                                            </p:txEl>
                                          </p:spTgt>
                                        </p:tgtEl>
                                        <p:attrNameLst>
                                          <p:attrName/>
                                        </p:attrNameLst>
                                      </p:cBhvr>
                                    </p:anim>
                                  </p:childTnLst>
                                </p:cTn>
                              </p:par>
                              <p:par>
                                <p:cTn id="63" presetID="24" presetClass="entr" presetSubtype="0" fill="hold" grpId="0" nodeType="withEffect">
                                  <p:stCondLst>
                                    <p:cond delay="0"/>
                                  </p:stCondLst>
                                  <p:childTnLst>
                                    <p:set>
                                      <p:cBhvr>
                                        <p:cTn id="64" dur="1" fill="hold">
                                          <p:stCondLst>
                                            <p:cond delay="0"/>
                                          </p:stCondLst>
                                        </p:cTn>
                                        <p:tgtEl>
                                          <p:spTgt spid="2057"/>
                                        </p:tgtEl>
                                        <p:attrNameLst>
                                          <p:attrName>style.visibility</p:attrName>
                                        </p:attrNameLst>
                                      </p:cBhvr>
                                      <p:to>
                                        <p:strVal val="visible"/>
                                      </p:to>
                                    </p:set>
                                    <p:anim to="" calcmode="lin" valueType="num">
                                      <p:cBhvr>
                                        <p:cTn id="65" dur="1" fill="hold"/>
                                        <p:tgtEl>
                                          <p:spTgt spid="20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66"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205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arpse003p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0000"/>
                </a:solidFill>
              </a:rPr>
              <a:t>The Canadian Seal Hunt</a:t>
            </a:r>
          </a:p>
        </p:txBody>
      </p:sp>
      <p:sp>
        <p:nvSpPr>
          <p:cNvPr id="4100" name="Text Box 4"/>
          <p:cNvSpPr txBox="1">
            <a:spLocks noChangeArrowheads="1"/>
          </p:cNvSpPr>
          <p:nvPr/>
        </p:nvSpPr>
        <p:spPr bwMode="auto">
          <a:xfrm>
            <a:off x="0" y="1371600"/>
            <a:ext cx="9144000" cy="4613275"/>
          </a:xfrm>
          <a:prstGeom prst="rect">
            <a:avLst/>
          </a:prstGeom>
          <a:noFill/>
          <a:ln w="9525">
            <a:noFill/>
            <a:miter lim="800000"/>
            <a:headEnd/>
            <a:tailEnd/>
          </a:ln>
        </p:spPr>
        <p:txBody>
          <a:bodyPr>
            <a:spAutoFit/>
          </a:bodyPr>
          <a:lstStyle/>
          <a:p>
            <a:pPr algn="ctr">
              <a:spcBef>
                <a:spcPct val="50000"/>
              </a:spcBef>
            </a:pPr>
            <a:r>
              <a:rPr lang="en-US" sz="2000"/>
              <a:t>The left-hand side of the class will take the </a:t>
            </a:r>
            <a:r>
              <a:rPr lang="en-US" sz="2000" i="1"/>
              <a:t>For</a:t>
            </a:r>
            <a:r>
              <a:rPr lang="en-US" sz="2000"/>
              <a:t> side</a:t>
            </a:r>
          </a:p>
          <a:p>
            <a:pPr algn="ctr">
              <a:spcBef>
                <a:spcPct val="50000"/>
              </a:spcBef>
            </a:pPr>
            <a:r>
              <a:rPr lang="en-US" sz="2000"/>
              <a:t>The right-hand side of the class will take the </a:t>
            </a:r>
            <a:r>
              <a:rPr lang="en-US" sz="2000" i="1"/>
              <a:t>Against</a:t>
            </a:r>
            <a:r>
              <a:rPr lang="en-US" sz="2000"/>
              <a:t> side.</a:t>
            </a:r>
          </a:p>
          <a:p>
            <a:pPr algn="ctr">
              <a:spcBef>
                <a:spcPct val="50000"/>
              </a:spcBef>
            </a:pPr>
            <a:endParaRPr lang="en-US" sz="2000"/>
          </a:p>
          <a:p>
            <a:pPr algn="ctr">
              <a:spcBef>
                <a:spcPct val="50000"/>
              </a:spcBef>
            </a:pPr>
            <a:r>
              <a:rPr lang="en-US"/>
              <a:t>Each side will prepare up to five arguments</a:t>
            </a:r>
          </a:p>
          <a:p>
            <a:pPr algn="ctr">
              <a:spcBef>
                <a:spcPct val="50000"/>
              </a:spcBef>
            </a:pPr>
            <a:endParaRPr lang="en-US"/>
          </a:p>
          <a:p>
            <a:pPr algn="ctr">
              <a:spcBef>
                <a:spcPct val="50000"/>
              </a:spcBef>
            </a:pPr>
            <a:endParaRPr lang="en-US"/>
          </a:p>
          <a:p>
            <a:pPr algn="ctr">
              <a:spcBef>
                <a:spcPct val="50000"/>
              </a:spcBef>
            </a:pPr>
            <a:r>
              <a:rPr lang="en-US"/>
              <a:t>Discuss</a:t>
            </a:r>
          </a:p>
          <a:p>
            <a:pPr algn="ctr">
              <a:spcBef>
                <a:spcPct val="50000"/>
              </a:spcBef>
            </a:pPr>
            <a:endParaRPr lang="en-US"/>
          </a:p>
          <a:p>
            <a:pPr algn="ctr">
              <a:spcBef>
                <a:spcPct val="50000"/>
              </a:spcBef>
            </a:pPr>
            <a:r>
              <a:rPr lang="en-US"/>
              <a:t>Can this conflict ever be resolved?</a:t>
            </a:r>
          </a:p>
          <a:p>
            <a:pPr algn="ctr">
              <a:spcBef>
                <a:spcPct val="50000"/>
              </a:spcBef>
            </a:pPr>
            <a:endParaRPr lang="en-US"/>
          </a:p>
          <a:p>
            <a:pPr algn="ctr">
              <a:spcBef>
                <a:spcPct val="50000"/>
              </a:spcBef>
            </a:pPr>
            <a:r>
              <a:rPr lang="en-US"/>
              <a:t>Read </a:t>
            </a:r>
            <a:r>
              <a:rPr lang="en-US" i="1"/>
              <a:t>Looking Ahead</a:t>
            </a:r>
            <a:r>
              <a:rPr lang="en-US"/>
              <a:t> on page 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to="" calcmode="lin" valueType="num">
                                      <p:cBhvr>
                                        <p:cTn id="7" dur="1" fill="hold"/>
                                        <p:tgtEl>
                                          <p:spTgt spid="4100">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 to="" calcmode="lin" valueType="num">
                                      <p:cBhvr>
                                        <p:cTn id="10" dur="1" fill="hold"/>
                                        <p:tgtEl>
                                          <p:spTgt spid="409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to="" calcmode="lin" valueType="num">
                                      <p:cBhvr>
                                        <p:cTn id="13" dur="1" fill="hold"/>
                                        <p:tgtEl>
                                          <p:spTgt spid="4100">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 to="" calcmode="lin" valueType="num">
                                      <p:cBhvr>
                                        <p:cTn id="16" dur="1" fill="hold"/>
                                        <p:tgtEl>
                                          <p:spTgt spid="4100">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100">
                                            <p:txEl>
                                              <p:pRg st="6" end="6"/>
                                            </p:txEl>
                                          </p:spTgt>
                                        </p:tgtEl>
                                        <p:attrNameLst>
                                          <p:attrName>style.visibility</p:attrName>
                                        </p:attrNameLst>
                                      </p:cBhvr>
                                      <p:to>
                                        <p:strVal val="visible"/>
                                      </p:to>
                                    </p:set>
                                    <p:anim to="" calcmode="lin" valueType="num">
                                      <p:cBhvr>
                                        <p:cTn id="19" dur="1" fill="hold"/>
                                        <p:tgtEl>
                                          <p:spTgt spid="4100">
                                            <p:txEl>
                                              <p:pRg st="6" end="6"/>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 to="" calcmode="lin" valueType="num">
                                      <p:cBhvr>
                                        <p:cTn id="22" dur="1" fill="hold"/>
                                        <p:tgtEl>
                                          <p:spTgt spid="4102"/>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100">
                                            <p:txEl>
                                              <p:pRg st="8" end="8"/>
                                            </p:txEl>
                                          </p:spTgt>
                                        </p:tgtEl>
                                        <p:attrNameLst>
                                          <p:attrName>style.visibility</p:attrName>
                                        </p:attrNameLst>
                                      </p:cBhvr>
                                      <p:to>
                                        <p:strVal val="visible"/>
                                      </p:to>
                                    </p:set>
                                    <p:anim to="" calcmode="lin" valueType="num">
                                      <p:cBhvr>
                                        <p:cTn id="27" dur="1" fill="hold"/>
                                        <p:tgtEl>
                                          <p:spTgt spid="4100">
                                            <p:txEl>
                                              <p:pRg st="8" end="8"/>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100">
                                            <p:txEl>
                                              <p:pRg st="10" end="10"/>
                                            </p:txEl>
                                          </p:spTgt>
                                        </p:tgtEl>
                                        <p:attrNameLst>
                                          <p:attrName>style.visibility</p:attrName>
                                        </p:attrNameLst>
                                      </p:cBhvr>
                                      <p:to>
                                        <p:strVal val="visible"/>
                                      </p:to>
                                    </p:set>
                                    <p:anim to="" calcmode="lin" valueType="num">
                                      <p:cBhvr>
                                        <p:cTn id="32" dur="1" fill="hold"/>
                                        <p:tgtEl>
                                          <p:spTgt spid="4100">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algary%20Flames"/>
          <p:cNvPicPr>
            <a:picLocks noChangeAspect="1" noChangeArrowheads="1"/>
          </p:cNvPicPr>
          <p:nvPr/>
        </p:nvPicPr>
        <p:blipFill>
          <a:blip r:embed="rId2" cstate="print">
            <a:lum bright="70000" contrast="-70000"/>
          </a:blip>
          <a:srcRect/>
          <a:stretch>
            <a:fillRect/>
          </a:stretch>
        </p:blipFill>
        <p:spPr bwMode="auto">
          <a:xfrm>
            <a:off x="0" y="11113"/>
            <a:ext cx="9144000" cy="6897687"/>
          </a:xfrm>
          <a:prstGeom prst="rect">
            <a:avLst/>
          </a:prstGeom>
          <a:noFill/>
          <a:ln w="9525">
            <a:noFill/>
            <a:miter lim="800000"/>
            <a:headEnd/>
            <a:tailEnd/>
          </a:ln>
        </p:spPr>
      </p:pic>
      <p:pic>
        <p:nvPicPr>
          <p:cNvPr id="5126" name="Picture 6" descr="Fig4-02_p90.jpg"/>
          <p:cNvPicPr>
            <a:picLocks noChangeAspect="1" noChangeArrowheads="1"/>
          </p:cNvPicPr>
          <p:nvPr/>
        </p:nvPicPr>
        <p:blipFill>
          <a:blip r:embed="rId3" cstate="print"/>
          <a:srcRect/>
          <a:stretch>
            <a:fillRect/>
          </a:stretch>
        </p:blipFill>
        <p:spPr bwMode="auto">
          <a:xfrm>
            <a:off x="914400" y="1143000"/>
            <a:ext cx="2473325" cy="4429125"/>
          </a:xfrm>
          <a:prstGeom prst="rect">
            <a:avLst/>
          </a:prstGeom>
          <a:noFill/>
          <a:ln w="9525">
            <a:noFill/>
            <a:miter lim="800000"/>
            <a:headEnd/>
            <a:tailEnd/>
          </a:ln>
        </p:spPr>
      </p:pic>
      <p:sp>
        <p:nvSpPr>
          <p:cNvPr id="5127" name="Text Box 7"/>
          <p:cNvSpPr txBox="1">
            <a:spLocks noChangeArrowheads="1"/>
          </p:cNvSpPr>
          <p:nvPr/>
        </p:nvSpPr>
        <p:spPr bwMode="auto">
          <a:xfrm>
            <a:off x="0" y="5562600"/>
            <a:ext cx="4419600" cy="1054100"/>
          </a:xfrm>
          <a:prstGeom prst="rect">
            <a:avLst/>
          </a:prstGeom>
          <a:noFill/>
          <a:ln w="9525">
            <a:noFill/>
            <a:miter lim="800000"/>
            <a:headEnd/>
            <a:tailEnd/>
          </a:ln>
        </p:spPr>
        <p:txBody>
          <a:bodyPr>
            <a:spAutoFit/>
          </a:bodyPr>
          <a:lstStyle/>
          <a:p>
            <a:pPr algn="ctr">
              <a:spcBef>
                <a:spcPct val="50000"/>
              </a:spcBef>
            </a:pPr>
            <a:r>
              <a:rPr lang="en-US"/>
              <a:t>Read the caption to this picture on page 90</a:t>
            </a:r>
          </a:p>
          <a:p>
            <a:pPr algn="ctr">
              <a:spcBef>
                <a:spcPct val="50000"/>
              </a:spcBef>
            </a:pPr>
            <a:r>
              <a:rPr lang="en-US"/>
              <a:t>What contending loyalties do you think Ryan Smyth had during this game?</a:t>
            </a:r>
          </a:p>
        </p:txBody>
      </p:sp>
      <p:sp>
        <p:nvSpPr>
          <p:cNvPr id="5128" name="Rectangle 8"/>
          <p:cNvSpPr>
            <a:spLocks noChangeArrowheads="1"/>
          </p:cNvSpPr>
          <p:nvPr/>
        </p:nvSpPr>
        <p:spPr bwMode="auto">
          <a:xfrm>
            <a:off x="0" y="76200"/>
            <a:ext cx="9144000" cy="762000"/>
          </a:xfrm>
          <a:prstGeom prst="rect">
            <a:avLst/>
          </a:prstGeom>
          <a:noFill/>
          <a:ln w="9525">
            <a:noFill/>
            <a:miter lim="800000"/>
            <a:headEnd/>
            <a:tailEnd/>
          </a:ln>
        </p:spPr>
        <p:txBody>
          <a:bodyPr anchor="ctr"/>
          <a:lstStyle/>
          <a:p>
            <a:pPr algn="ctr"/>
            <a:r>
              <a:rPr lang="en-US" sz="4000">
                <a:solidFill>
                  <a:srgbClr val="FF3300"/>
                </a:solidFill>
              </a:rPr>
              <a:t>What Are Non-Nationalist Loyalties?</a:t>
            </a:r>
          </a:p>
        </p:txBody>
      </p:sp>
      <p:sp>
        <p:nvSpPr>
          <p:cNvPr id="5129" name="Text Box 9"/>
          <p:cNvSpPr txBox="1">
            <a:spLocks noChangeArrowheads="1"/>
          </p:cNvSpPr>
          <p:nvPr/>
        </p:nvSpPr>
        <p:spPr bwMode="auto">
          <a:xfrm>
            <a:off x="4114800" y="1905000"/>
            <a:ext cx="4724400" cy="2979738"/>
          </a:xfrm>
          <a:prstGeom prst="rect">
            <a:avLst/>
          </a:prstGeom>
          <a:noFill/>
          <a:ln w="9525">
            <a:noFill/>
            <a:miter lim="800000"/>
            <a:headEnd/>
            <a:tailEnd/>
          </a:ln>
        </p:spPr>
        <p:txBody>
          <a:bodyPr>
            <a:spAutoFit/>
          </a:bodyPr>
          <a:lstStyle/>
          <a:p>
            <a:pPr algn="ctr">
              <a:spcBef>
                <a:spcPct val="50000"/>
              </a:spcBef>
            </a:pPr>
            <a:r>
              <a:rPr lang="en-US"/>
              <a:t>Read the first half of page 90                Respond to the questions</a:t>
            </a:r>
          </a:p>
          <a:p>
            <a:pPr algn="ctr">
              <a:spcBef>
                <a:spcPct val="50000"/>
              </a:spcBef>
            </a:pPr>
            <a:endParaRPr lang="en-US"/>
          </a:p>
          <a:p>
            <a:pPr algn="ctr">
              <a:spcBef>
                <a:spcPct val="50000"/>
              </a:spcBef>
            </a:pPr>
            <a:r>
              <a:rPr lang="en-US"/>
              <a:t>Individually, make a list of at least 10 of your loyalties, such as your family, friends…</a:t>
            </a:r>
          </a:p>
          <a:p>
            <a:pPr algn="ctr">
              <a:spcBef>
                <a:spcPct val="50000"/>
              </a:spcBef>
            </a:pPr>
            <a:endParaRPr lang="en-US"/>
          </a:p>
          <a:p>
            <a:pPr algn="ctr">
              <a:spcBef>
                <a:spcPct val="50000"/>
              </a:spcBef>
            </a:pPr>
            <a:r>
              <a:rPr lang="en-US"/>
              <a:t>Read the rest of page 90 and page 91</a:t>
            </a:r>
          </a:p>
          <a:p>
            <a:pPr algn="ctr">
              <a:spcBef>
                <a:spcPct val="50000"/>
              </a:spcBef>
            </a:pPr>
            <a:r>
              <a:rPr lang="en-US"/>
              <a:t>Complete the </a:t>
            </a:r>
            <a:r>
              <a:rPr lang="en-US" i="1"/>
              <a:t>Activity</a:t>
            </a:r>
            <a:r>
              <a:rPr lang="en-US"/>
              <a:t> on page 91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6"/>
                                        </p:tgtEl>
                                        <p:attrNameLst>
                                          <p:attrName>style.visibility</p:attrName>
                                        </p:attrNameLst>
                                      </p:cBhvr>
                                      <p:to>
                                        <p:strVal val="visible"/>
                                      </p:to>
                                    </p:set>
                                    <p:anim to="" calcmode="lin" valueType="num">
                                      <p:cBhvr>
                                        <p:cTn id="7" dur="1" fill="hold"/>
                                        <p:tgtEl>
                                          <p:spTgt spid="512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 to="" calcmode="lin" valueType="num">
                                      <p:cBhvr>
                                        <p:cTn id="10" dur="1" fill="hold"/>
                                        <p:tgtEl>
                                          <p:spTgt spid="512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7">
                                            <p:txEl>
                                              <p:pRg st="0" end="0"/>
                                            </p:txEl>
                                          </p:spTgt>
                                        </p:tgtEl>
                                        <p:attrNameLst>
                                          <p:attrName>style.visibility</p:attrName>
                                        </p:attrNameLst>
                                      </p:cBhvr>
                                      <p:to>
                                        <p:strVal val="visible"/>
                                      </p:to>
                                    </p:set>
                                    <p:anim to="" calcmode="lin" valueType="num">
                                      <p:cBhvr>
                                        <p:cTn id="13" dur="1" fill="hold"/>
                                        <p:tgtEl>
                                          <p:spTgt spid="512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127">
                                            <p:txEl>
                                              <p:pRg st="1" end="1"/>
                                            </p:txEl>
                                          </p:spTgt>
                                        </p:tgtEl>
                                        <p:attrNameLst>
                                          <p:attrName>style.visibility</p:attrName>
                                        </p:attrNameLst>
                                      </p:cBhvr>
                                      <p:to>
                                        <p:strVal val="visible"/>
                                      </p:to>
                                    </p:set>
                                    <p:anim to="" calcmode="lin" valueType="num">
                                      <p:cBhvr>
                                        <p:cTn id="18" dur="1" fill="hold"/>
                                        <p:tgtEl>
                                          <p:spTgt spid="5127">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5128"/>
                                        </p:tgtEl>
                                        <p:attrNameLst>
                                          <p:attrName>style.visibility</p:attrName>
                                        </p:attrNameLst>
                                      </p:cBhvr>
                                      <p:to>
                                        <p:strVal val="visible"/>
                                      </p:to>
                                    </p:set>
                                    <p:anim to="" calcmode="lin" valueType="num">
                                      <p:cBhvr>
                                        <p:cTn id="23" dur="1" fill="hold"/>
                                        <p:tgtEl>
                                          <p:spTgt spid="5128"/>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129">
                                            <p:txEl>
                                              <p:pRg st="0" end="0"/>
                                            </p:txEl>
                                          </p:spTgt>
                                        </p:tgtEl>
                                        <p:attrNameLst>
                                          <p:attrName>style.visibility</p:attrName>
                                        </p:attrNameLst>
                                      </p:cBhvr>
                                      <p:to>
                                        <p:strVal val="visible"/>
                                      </p:to>
                                    </p:set>
                                    <p:anim to="" calcmode="lin" valueType="num">
                                      <p:cBhvr>
                                        <p:cTn id="26" dur="1" fill="hold"/>
                                        <p:tgtEl>
                                          <p:spTgt spid="5129">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129">
                                            <p:txEl>
                                              <p:pRg st="2" end="2"/>
                                            </p:txEl>
                                          </p:spTgt>
                                        </p:tgtEl>
                                        <p:attrNameLst>
                                          <p:attrName>style.visibility</p:attrName>
                                        </p:attrNameLst>
                                      </p:cBhvr>
                                      <p:to>
                                        <p:strVal val="visible"/>
                                      </p:to>
                                    </p:set>
                                    <p:anim to="" calcmode="lin" valueType="num">
                                      <p:cBhvr>
                                        <p:cTn id="31" dur="1" fill="hold"/>
                                        <p:tgtEl>
                                          <p:spTgt spid="5129">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129">
                                            <p:txEl>
                                              <p:pRg st="4" end="4"/>
                                            </p:txEl>
                                          </p:spTgt>
                                        </p:tgtEl>
                                        <p:attrNameLst>
                                          <p:attrName>style.visibility</p:attrName>
                                        </p:attrNameLst>
                                      </p:cBhvr>
                                      <p:to>
                                        <p:strVal val="visible"/>
                                      </p:to>
                                    </p:set>
                                    <p:anim to="" calcmode="lin" valueType="num">
                                      <p:cBhvr>
                                        <p:cTn id="36" dur="1" fill="hold"/>
                                        <p:tgtEl>
                                          <p:spTgt spid="5129">
                                            <p:txEl>
                                              <p:pRg st="4" end="4"/>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5129">
                                            <p:txEl>
                                              <p:pRg st="5" end="5"/>
                                            </p:txEl>
                                          </p:spTgt>
                                        </p:tgtEl>
                                        <p:attrNameLst>
                                          <p:attrName>style.visibility</p:attrName>
                                        </p:attrNameLst>
                                      </p:cBhvr>
                                      <p:to>
                                        <p:strVal val="visible"/>
                                      </p:to>
                                    </p:set>
                                    <p:anim to="" calcmode="lin" valueType="num">
                                      <p:cBhvr>
                                        <p:cTn id="39" dur="1" fill="hold"/>
                                        <p:tgtEl>
                                          <p:spTgt spid="512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12291"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2292"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a:t>Begin a </a:t>
            </a:r>
            <a:r>
              <a:rPr lang="en-US" sz="2400">
                <a:solidFill>
                  <a:schemeClr val="accent2"/>
                </a:solidFill>
              </a:rPr>
              <a:t>list</a:t>
            </a:r>
            <a:r>
              <a:rPr lang="en-US" sz="2400"/>
              <a:t> of terms from this chapter, which include… </a:t>
            </a:r>
          </a:p>
          <a:p>
            <a:pPr algn="ctr"/>
            <a:endParaRPr lang="en-US" sz="2400"/>
          </a:p>
          <a:p>
            <a:pPr algn="ctr"/>
            <a:r>
              <a:rPr lang="en-US" sz="2400"/>
              <a:t>Any term/phrase/concept that would be considered important in helping you with your …</a:t>
            </a:r>
          </a:p>
          <a:p>
            <a:pPr algn="ctr"/>
            <a:endParaRPr lang="en-US" sz="2400"/>
          </a:p>
          <a:p>
            <a:pPr algn="ctr"/>
            <a:r>
              <a:rPr lang="en-US" sz="2400">
                <a:solidFill>
                  <a:schemeClr val="accent2"/>
                </a:solidFill>
              </a:rPr>
              <a:t>Coat of Arms</a:t>
            </a:r>
          </a:p>
          <a:p>
            <a:pPr algn="ctr"/>
            <a:endParaRPr lang="en-US" sz="2400">
              <a:solidFill>
                <a:schemeClr val="accent2"/>
              </a:solidFill>
            </a:endParaRPr>
          </a:p>
          <a:p>
            <a:pPr algn="ctr"/>
            <a:r>
              <a:rPr lang="en-US" sz="2400"/>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to="" calcmode="lin" valueType="num">
                                      <p:cBhvr>
                                        <p:cTn id="7" dur="1" fill="hold"/>
                                        <p:tgtEl>
                                          <p:spTgt spid="1229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 to="" calcmode="lin" valueType="num">
                                      <p:cBhvr>
                                        <p:cTn id="10" dur="1" fill="hold"/>
                                        <p:tgtEl>
                                          <p:spTgt spid="122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greatdepression_mississippi10"/>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6148" name="Rectangle 4"/>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a:solidFill>
                  <a:srgbClr val="FF3300"/>
                </a:solidFill>
              </a:rPr>
              <a:t>How Can Nationalist and                   Non-Nationalist Loyalties Compete?</a:t>
            </a:r>
          </a:p>
        </p:txBody>
      </p:sp>
      <p:sp>
        <p:nvSpPr>
          <p:cNvPr id="6151" name="Rectangle 7"/>
          <p:cNvSpPr>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a:r>
              <a:rPr lang="en-US" sz="3200">
                <a:solidFill>
                  <a:schemeClr val="accent2"/>
                </a:solidFill>
              </a:rPr>
              <a:t>When Class and Nationalist Loyalty Compete</a:t>
            </a:r>
          </a:p>
        </p:txBody>
      </p:sp>
      <p:sp>
        <p:nvSpPr>
          <p:cNvPr id="6152" name="Text Box 8"/>
          <p:cNvSpPr txBox="1">
            <a:spLocks noChangeArrowheads="1"/>
          </p:cNvSpPr>
          <p:nvPr/>
        </p:nvSpPr>
        <p:spPr bwMode="auto">
          <a:xfrm>
            <a:off x="0" y="2667000"/>
            <a:ext cx="9144000" cy="2290763"/>
          </a:xfrm>
          <a:prstGeom prst="rect">
            <a:avLst/>
          </a:prstGeom>
          <a:noFill/>
          <a:ln w="9525">
            <a:noFill/>
            <a:miter lim="800000"/>
            <a:headEnd/>
            <a:tailEnd/>
          </a:ln>
        </p:spPr>
        <p:txBody>
          <a:bodyPr>
            <a:spAutoFit/>
          </a:bodyPr>
          <a:lstStyle/>
          <a:p>
            <a:pPr algn="ctr">
              <a:spcBef>
                <a:spcPct val="50000"/>
              </a:spcBef>
            </a:pPr>
            <a:r>
              <a:rPr lang="en-US"/>
              <a:t>What are socio-economic classes?</a:t>
            </a:r>
          </a:p>
          <a:p>
            <a:pPr algn="ctr">
              <a:spcBef>
                <a:spcPct val="50000"/>
              </a:spcBef>
            </a:pPr>
            <a:r>
              <a:rPr lang="en-US"/>
              <a:t>What assumptions are sometimes made about members of the upper class?                       The middle class?  The lower – or working – class?</a:t>
            </a:r>
          </a:p>
          <a:p>
            <a:pPr algn="ctr">
              <a:spcBef>
                <a:spcPct val="50000"/>
              </a:spcBef>
            </a:pPr>
            <a:r>
              <a:rPr lang="en-US"/>
              <a:t>Do you know anyone who has experienced class conflict?                                                     How did the conflict make this person feel?                                                                            How did the person respond?                                                                                                   How was the conflict resolved?</a:t>
            </a:r>
          </a:p>
        </p:txBody>
      </p:sp>
      <p:pic>
        <p:nvPicPr>
          <p:cNvPr id="6153" name="Picture 9" descr="Fig4-05_p92.jpg"/>
          <p:cNvPicPr>
            <a:picLocks noChangeAspect="1" noChangeArrowheads="1"/>
          </p:cNvPicPr>
          <p:nvPr/>
        </p:nvPicPr>
        <p:blipFill>
          <a:blip r:embed="rId4" cstate="print"/>
          <a:srcRect/>
          <a:stretch>
            <a:fillRect/>
          </a:stretch>
        </p:blipFill>
        <p:spPr bwMode="auto">
          <a:xfrm>
            <a:off x="152400" y="5029200"/>
            <a:ext cx="2762250" cy="1604963"/>
          </a:xfrm>
          <a:prstGeom prst="rect">
            <a:avLst/>
          </a:prstGeom>
          <a:noFill/>
          <a:ln w="9525">
            <a:noFill/>
            <a:miter lim="800000"/>
            <a:headEnd/>
            <a:tailEnd/>
          </a:ln>
        </p:spPr>
      </p:pic>
      <p:sp>
        <p:nvSpPr>
          <p:cNvPr id="6154" name="Text Box 10"/>
          <p:cNvSpPr txBox="1">
            <a:spLocks noChangeArrowheads="1"/>
          </p:cNvSpPr>
          <p:nvPr/>
        </p:nvSpPr>
        <p:spPr bwMode="auto">
          <a:xfrm>
            <a:off x="3581400" y="5086350"/>
            <a:ext cx="4572000" cy="1466850"/>
          </a:xfrm>
          <a:prstGeom prst="rect">
            <a:avLst/>
          </a:prstGeom>
          <a:noFill/>
          <a:ln w="9525">
            <a:noFill/>
            <a:miter lim="800000"/>
            <a:headEnd/>
            <a:tailEnd/>
          </a:ln>
        </p:spPr>
        <p:txBody>
          <a:bodyPr>
            <a:spAutoFit/>
          </a:bodyPr>
          <a:lstStyle/>
          <a:p>
            <a:pPr algn="ctr">
              <a:spcBef>
                <a:spcPct val="50000"/>
              </a:spcBef>
            </a:pPr>
            <a:r>
              <a:rPr lang="en-US" dirty="0"/>
              <a:t>Read page 92, responding to the </a:t>
            </a:r>
            <a:r>
              <a:rPr lang="en-US" i="1" dirty="0"/>
              <a:t>Activity</a:t>
            </a:r>
            <a:r>
              <a:rPr lang="en-US" dirty="0"/>
              <a:t> and answering the question from Figure 4-5</a:t>
            </a:r>
          </a:p>
          <a:p>
            <a:pPr algn="ctr">
              <a:spcBef>
                <a:spcPct val="50000"/>
              </a:spcBef>
            </a:pPr>
            <a:r>
              <a:rPr lang="en-US" dirty="0"/>
              <a:t>Give Voice to Class Loyalty – My Example</a:t>
            </a:r>
          </a:p>
          <a:p>
            <a:pPr algn="ctr">
              <a:spcBef>
                <a:spcPct val="50000"/>
              </a:spcBef>
            </a:pPr>
            <a:r>
              <a:rPr lang="en-US" dirty="0">
                <a:hlinkClick r:id="rId5"/>
              </a:rPr>
              <a:t>If I Had A Rocket Launcher</a:t>
            </a:r>
            <a:endParaRPr lang="en-US" dirty="0"/>
          </a:p>
        </p:txBody>
      </p:sp>
      <p:pic>
        <p:nvPicPr>
          <p:cNvPr id="8" name="If I Had A Rocket Launcher.wmv">
            <a:hlinkClick r:id="" action="ppaction://media"/>
          </p:cNvPr>
          <p:cNvPicPr>
            <a:picLocks noRot="1" noChangeAspect="1"/>
          </p:cNvPicPr>
          <p:nvPr>
            <a:videoFile r:link="rId1"/>
          </p:nvPr>
        </p:nvPicPr>
        <p:blipFill>
          <a:blip r:embed="rId6" cstate="print"/>
          <a:stretch>
            <a:fillRect/>
          </a:stretch>
        </p:blipFill>
        <p:spPr>
          <a:xfrm>
            <a:off x="8001000" y="5943600"/>
            <a:ext cx="9144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 to="" calcmode="lin" valueType="num">
                                      <p:cBhvr>
                                        <p:cTn id="7" dur="1" fill="hold"/>
                                        <p:tgtEl>
                                          <p:spTgt spid="615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 to="" calcmode="lin" valueType="num">
                                      <p:cBhvr>
                                        <p:cTn id="10" dur="1" fill="hold"/>
                                        <p:tgtEl>
                                          <p:spTgt spid="614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151"/>
                                        </p:tgtEl>
                                        <p:attrNameLst>
                                          <p:attrName>style.visibility</p:attrName>
                                        </p:attrNameLst>
                                      </p:cBhvr>
                                      <p:to>
                                        <p:strVal val="visible"/>
                                      </p:to>
                                    </p:set>
                                    <p:anim to="" calcmode="lin" valueType="num">
                                      <p:cBhvr>
                                        <p:cTn id="15" dur="1" fill="hold"/>
                                        <p:tgtEl>
                                          <p:spTgt spid="6151"/>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152">
                                            <p:txEl>
                                              <p:pRg st="0" end="0"/>
                                            </p:txEl>
                                          </p:spTgt>
                                        </p:tgtEl>
                                        <p:attrNameLst>
                                          <p:attrName>style.visibility</p:attrName>
                                        </p:attrNameLst>
                                      </p:cBhvr>
                                      <p:to>
                                        <p:strVal val="visible"/>
                                      </p:to>
                                    </p:set>
                                    <p:anim to="" calcmode="lin" valueType="num">
                                      <p:cBhvr>
                                        <p:cTn id="20" dur="1" fill="hold"/>
                                        <p:tgtEl>
                                          <p:spTgt spid="6152">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152">
                                            <p:txEl>
                                              <p:pRg st="1" end="1"/>
                                            </p:txEl>
                                          </p:spTgt>
                                        </p:tgtEl>
                                        <p:attrNameLst>
                                          <p:attrName>style.visibility</p:attrName>
                                        </p:attrNameLst>
                                      </p:cBhvr>
                                      <p:to>
                                        <p:strVal val="visible"/>
                                      </p:to>
                                    </p:set>
                                    <p:anim to="" calcmode="lin" valueType="num">
                                      <p:cBhvr>
                                        <p:cTn id="25" dur="1" fill="hold"/>
                                        <p:tgtEl>
                                          <p:spTgt spid="6152">
                                            <p:txEl>
                                              <p:pRg st="1" end="1"/>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152">
                                            <p:txEl>
                                              <p:pRg st="2" end="2"/>
                                            </p:txEl>
                                          </p:spTgt>
                                        </p:tgtEl>
                                        <p:attrNameLst>
                                          <p:attrName>style.visibility</p:attrName>
                                        </p:attrNameLst>
                                      </p:cBhvr>
                                      <p:to>
                                        <p:strVal val="visible"/>
                                      </p:to>
                                    </p:set>
                                    <p:anim to="" calcmode="lin" valueType="num">
                                      <p:cBhvr>
                                        <p:cTn id="30" dur="1" fill="hold"/>
                                        <p:tgtEl>
                                          <p:spTgt spid="6152">
                                            <p:txEl>
                                              <p:pRg st="2" end="2"/>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153"/>
                                        </p:tgtEl>
                                        <p:attrNameLst>
                                          <p:attrName>style.visibility</p:attrName>
                                        </p:attrNameLst>
                                      </p:cBhvr>
                                      <p:to>
                                        <p:strVal val="visible"/>
                                      </p:to>
                                    </p:set>
                                    <p:anim to="" calcmode="lin" valueType="num">
                                      <p:cBhvr>
                                        <p:cTn id="35" dur="1" fill="hold"/>
                                        <p:tgtEl>
                                          <p:spTgt spid="6153"/>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6154">
                                            <p:txEl>
                                              <p:pRg st="0" end="0"/>
                                            </p:txEl>
                                          </p:spTgt>
                                        </p:tgtEl>
                                        <p:attrNameLst>
                                          <p:attrName>style.visibility</p:attrName>
                                        </p:attrNameLst>
                                      </p:cBhvr>
                                      <p:to>
                                        <p:strVal val="visible"/>
                                      </p:to>
                                    </p:set>
                                    <p:anim to="" calcmode="lin" valueType="num">
                                      <p:cBhvr>
                                        <p:cTn id="38" dur="1" fill="hold"/>
                                        <p:tgtEl>
                                          <p:spTgt spid="6154">
                                            <p:txEl>
                                              <p:pRg st="0" end="0"/>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6154">
                                            <p:txEl>
                                              <p:pRg st="1" end="1"/>
                                            </p:txEl>
                                          </p:spTgt>
                                        </p:tgtEl>
                                        <p:attrNameLst>
                                          <p:attrName>style.visibility</p:attrName>
                                        </p:attrNameLst>
                                      </p:cBhvr>
                                      <p:to>
                                        <p:strVal val="visible"/>
                                      </p:to>
                                    </p:set>
                                    <p:anim to="" calcmode="lin" valueType="num">
                                      <p:cBhvr>
                                        <p:cTn id="43" dur="1" fill="hold"/>
                                        <p:tgtEl>
                                          <p:spTgt spid="6154">
                                            <p:txEl>
                                              <p:pRg st="1" end="1"/>
                                            </p:txEl>
                                          </p:spTgt>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6154">
                                            <p:txEl>
                                              <p:pRg st="2" end="2"/>
                                            </p:txEl>
                                          </p:spTgt>
                                        </p:tgtEl>
                                        <p:attrNameLst>
                                          <p:attrName>style.visibility</p:attrName>
                                        </p:attrNameLst>
                                      </p:cBhvr>
                                      <p:to>
                                        <p:strVal val="visible"/>
                                      </p:to>
                                    </p:set>
                                    <p:anim to="" calcmode="lin" valueType="num">
                                      <p:cBhvr>
                                        <p:cTn id="46" dur="1" fill="hold"/>
                                        <p:tgtEl>
                                          <p:spTgt spid="6154">
                                            <p:txEl>
                                              <p:pRg st="2" end="2"/>
                                            </p:txEl>
                                          </p:spTgt>
                                        </p:tgtEl>
                                        <p:attrNameLst>
                                          <p:attrName/>
                                        </p:attrNameLst>
                                      </p:cBhvr>
                                    </p:anim>
                                  </p:childTnLst>
                                </p:cTn>
                              </p:par>
                              <p:par>
                                <p:cTn id="47" presetID="24"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to="" calcmode="lin" valueType="num">
                                      <p:cBhvr>
                                        <p:cTn id="49"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0"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6148" grpId="0"/>
      <p:bldP spid="61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photo_lg_iraq"/>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2" name="Rectangle 4"/>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en-US" sz="3200">
                <a:solidFill>
                  <a:schemeClr val="accent2"/>
                </a:solidFill>
              </a:rPr>
              <a:t>When Religious and Nationalist Loyalty Compete</a:t>
            </a:r>
          </a:p>
        </p:txBody>
      </p:sp>
      <p:pic>
        <p:nvPicPr>
          <p:cNvPr id="7175" name="Picture 7" descr="Fig4-06_p93.jpg"/>
          <p:cNvPicPr>
            <a:picLocks noChangeAspect="1" noChangeArrowheads="1"/>
          </p:cNvPicPr>
          <p:nvPr/>
        </p:nvPicPr>
        <p:blipFill>
          <a:blip r:embed="rId3" cstate="print"/>
          <a:srcRect/>
          <a:stretch>
            <a:fillRect/>
          </a:stretch>
        </p:blipFill>
        <p:spPr bwMode="auto">
          <a:xfrm>
            <a:off x="457200" y="3962400"/>
            <a:ext cx="1835150" cy="2662238"/>
          </a:xfrm>
          <a:prstGeom prst="rect">
            <a:avLst/>
          </a:prstGeom>
          <a:noFill/>
          <a:ln w="9525">
            <a:noFill/>
            <a:miter lim="800000"/>
            <a:headEnd/>
            <a:tailEnd/>
          </a:ln>
        </p:spPr>
      </p:pic>
      <p:pic>
        <p:nvPicPr>
          <p:cNvPr id="7176" name="Picture 8" descr="Fig4-07_p93.jpg"/>
          <p:cNvPicPr>
            <a:picLocks noChangeAspect="1" noChangeArrowheads="1"/>
          </p:cNvPicPr>
          <p:nvPr/>
        </p:nvPicPr>
        <p:blipFill>
          <a:blip r:embed="rId4" cstate="print"/>
          <a:srcRect/>
          <a:stretch>
            <a:fillRect/>
          </a:stretch>
        </p:blipFill>
        <p:spPr bwMode="auto">
          <a:xfrm>
            <a:off x="7086600" y="3962400"/>
            <a:ext cx="1792288" cy="2595563"/>
          </a:xfrm>
          <a:prstGeom prst="rect">
            <a:avLst/>
          </a:prstGeom>
          <a:noFill/>
          <a:ln w="9525">
            <a:noFill/>
            <a:miter lim="800000"/>
            <a:headEnd/>
            <a:tailEnd/>
          </a:ln>
        </p:spPr>
      </p:pic>
      <p:sp>
        <p:nvSpPr>
          <p:cNvPr id="7177" name="Text Box 9"/>
          <p:cNvSpPr txBox="1">
            <a:spLocks noChangeArrowheads="1"/>
          </p:cNvSpPr>
          <p:nvPr/>
        </p:nvSpPr>
        <p:spPr bwMode="auto">
          <a:xfrm>
            <a:off x="0" y="2541588"/>
            <a:ext cx="9144000" cy="779462"/>
          </a:xfrm>
          <a:prstGeom prst="rect">
            <a:avLst/>
          </a:prstGeom>
          <a:noFill/>
          <a:ln w="9525">
            <a:noFill/>
            <a:miter lim="800000"/>
            <a:headEnd/>
            <a:tailEnd/>
          </a:ln>
        </p:spPr>
        <p:txBody>
          <a:bodyPr>
            <a:spAutoFit/>
          </a:bodyPr>
          <a:lstStyle/>
          <a:p>
            <a:pPr algn="ctr">
              <a:spcBef>
                <a:spcPct val="50000"/>
              </a:spcBef>
            </a:pPr>
            <a:r>
              <a:rPr lang="en-US"/>
              <a:t>Read all of page 93</a:t>
            </a:r>
          </a:p>
          <a:p>
            <a:pPr algn="ctr">
              <a:spcBef>
                <a:spcPct val="50000"/>
              </a:spcBef>
            </a:pPr>
            <a:r>
              <a:rPr lang="en-US"/>
              <a:t>Pay close attention to both of the opinion polls as you complete jot notes for the </a:t>
            </a:r>
            <a:r>
              <a:rPr lang="en-US" i="1"/>
              <a:t>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 to="" calcmode="lin" valueType="num">
                                      <p:cBhvr>
                                        <p:cTn id="7" dur="1" fill="hold"/>
                                        <p:tgtEl>
                                          <p:spTgt spid="717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 to="" calcmode="lin" valueType="num">
                                      <p:cBhvr>
                                        <p:cTn id="10" dur="1" fill="hold"/>
                                        <p:tgtEl>
                                          <p:spTgt spid="717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177">
                                            <p:txEl>
                                              <p:pRg st="0" end="0"/>
                                            </p:txEl>
                                          </p:spTgt>
                                        </p:tgtEl>
                                        <p:attrNameLst>
                                          <p:attrName>style.visibility</p:attrName>
                                        </p:attrNameLst>
                                      </p:cBhvr>
                                      <p:to>
                                        <p:strVal val="visible"/>
                                      </p:to>
                                    </p:set>
                                    <p:anim to="" calcmode="lin" valueType="num">
                                      <p:cBhvr>
                                        <p:cTn id="15" dur="1" fill="hold"/>
                                        <p:tgtEl>
                                          <p:spTgt spid="7177">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7177">
                                            <p:txEl>
                                              <p:pRg st="1" end="1"/>
                                            </p:txEl>
                                          </p:spTgt>
                                        </p:tgtEl>
                                        <p:attrNameLst>
                                          <p:attrName>style.visibility</p:attrName>
                                        </p:attrNameLst>
                                      </p:cBhvr>
                                      <p:to>
                                        <p:strVal val="visible"/>
                                      </p:to>
                                    </p:set>
                                    <p:anim to="" calcmode="lin" valueType="num">
                                      <p:cBhvr>
                                        <p:cTn id="18" dur="1" fill="hold"/>
                                        <p:tgtEl>
                                          <p:spTgt spid="7177">
                                            <p:txEl>
                                              <p:pRg st="1" end="1"/>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7176"/>
                                        </p:tgtEl>
                                        <p:attrNameLst>
                                          <p:attrName>style.visibility</p:attrName>
                                        </p:attrNameLst>
                                      </p:cBhvr>
                                      <p:to>
                                        <p:strVal val="visible"/>
                                      </p:to>
                                    </p:set>
                                    <p:anim to="" calcmode="lin" valueType="num">
                                      <p:cBhvr>
                                        <p:cTn id="21" dur="1" fill="hold"/>
                                        <p:tgtEl>
                                          <p:spTgt spid="7176"/>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7175"/>
                                        </p:tgtEl>
                                        <p:attrNameLst>
                                          <p:attrName>style.visibility</p:attrName>
                                        </p:attrNameLst>
                                      </p:cBhvr>
                                      <p:to>
                                        <p:strVal val="visible"/>
                                      </p:to>
                                    </p:set>
                                    <p:anim to="" calcmode="lin" valueType="num">
                                      <p:cBhvr>
                                        <p:cTn id="24" dur="1" fill="hold"/>
                                        <p:tgtEl>
                                          <p:spTgt spid="71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2305</TotalTime>
  <Words>1258</Words>
  <Application>Microsoft Office PowerPoint</Application>
  <PresentationFormat>On-screen Show (4:3)</PresentationFormat>
  <Paragraphs>193</Paragraphs>
  <Slides>22</Slides>
  <Notes>0</Notes>
  <HiddenSlides>3</HiddenSlides>
  <MMClips>4</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Slide 1</vt:lpstr>
      <vt:lpstr>Slide 2</vt:lpstr>
      <vt:lpstr>Slide 3</vt:lpstr>
      <vt:lpstr>Slide 4</vt:lpstr>
      <vt:lpstr>Slide 5</vt:lpstr>
      <vt:lpstr>Slide 6</vt:lpstr>
      <vt:lpstr>And Finally…</vt:lpstr>
      <vt:lpstr>Slide 8</vt:lpstr>
      <vt:lpstr>Slide 9</vt:lpstr>
      <vt:lpstr>Slide 10</vt:lpstr>
      <vt:lpstr>And Finally…</vt:lpstr>
      <vt:lpstr>Slide 12</vt:lpstr>
      <vt:lpstr>Slide 13</vt:lpstr>
      <vt:lpstr>Slide 14</vt:lpstr>
      <vt:lpstr>And Finally…</vt:lpstr>
      <vt:lpstr>Slide 16</vt:lpstr>
      <vt:lpstr>Slide 17</vt:lpstr>
      <vt:lpstr>Slide 18</vt:lpstr>
      <vt:lpstr>And Finally…</vt:lpstr>
      <vt:lpstr>Slide 20</vt:lpstr>
      <vt:lpstr>Slide 21</vt:lpstr>
      <vt:lpstr>Slide 22</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55</cp:revision>
  <dcterms:created xsi:type="dcterms:W3CDTF">2008-09-29T23:25:19Z</dcterms:created>
  <dcterms:modified xsi:type="dcterms:W3CDTF">2012-03-08T23:53:57Z</dcterms:modified>
</cp:coreProperties>
</file>