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1"/>
  </p:handoutMasterIdLst>
  <p:sldIdLst>
    <p:sldId id="256" r:id="rId2"/>
    <p:sldId id="257" r:id="rId3"/>
    <p:sldId id="258" r:id="rId4"/>
    <p:sldId id="260" r:id="rId5"/>
    <p:sldId id="282" r:id="rId6"/>
    <p:sldId id="284" r:id="rId7"/>
    <p:sldId id="288" r:id="rId8"/>
    <p:sldId id="287" r:id="rId9"/>
    <p:sldId id="286" r:id="rId10"/>
    <p:sldId id="285" r:id="rId11"/>
    <p:sldId id="261" r:id="rId12"/>
    <p:sldId id="259" r:id="rId13"/>
    <p:sldId id="262" r:id="rId14"/>
    <p:sldId id="263" r:id="rId15"/>
    <p:sldId id="264" r:id="rId16"/>
    <p:sldId id="271" r:id="rId17"/>
    <p:sldId id="266" r:id="rId18"/>
    <p:sldId id="265" r:id="rId19"/>
    <p:sldId id="267" r:id="rId20"/>
    <p:sldId id="268" r:id="rId21"/>
    <p:sldId id="269" r:id="rId22"/>
    <p:sldId id="270" r:id="rId23"/>
    <p:sldId id="272" r:id="rId24"/>
    <p:sldId id="273" r:id="rId25"/>
    <p:sldId id="275" r:id="rId26"/>
    <p:sldId id="280" r:id="rId27"/>
    <p:sldId id="274" r:id="rId28"/>
    <p:sldId id="281" r:id="rId29"/>
    <p:sldId id="289"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253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253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253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0F584E1-08C5-409D-807B-162E0C24D91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930747-02ED-4D9D-9C23-BCDA64F2AD3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3A3443-C7B9-458F-B1C7-973E4AD4755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F922D9-931F-4452-B6CB-C1981C33219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A61D38-D59C-4CB3-B7F1-3CE3C97970D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AF2BEB-87B1-4923-9CFA-EA541513BE8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C59974-92FA-49EA-BA42-E0CAA9DF181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77C9EB0-99D0-41EB-B548-312FA370A06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30EF58E-50F9-4A7A-8530-52A9A56F129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5CE0458-FABE-4765-9AFC-BDEFBDDC7F3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3E868C-78E8-40E3-958D-4B219C6515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12B79A-4208-43CA-BED2-13BBFD02060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650DF1D-74D9-45DA-9947-C4DFB3B554E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kino.com/video/item.php?film_id=822" TargetMode="Externa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ideo" Target="file:///\\fhs-ms\MSDATA\Staff\Brendan%20Edwards\Social\Social%2020-1\Related%20Issue%20%232\Ultranationalism%20Project_WMV%20V9.wmv"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hyperlink" Target="http://www.youtube.com/watch?v=unQosOiReqs"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descr="stalin"/>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2052" name="Picture 4" descr="Fig6-01_p136.jpg"/>
          <p:cNvPicPr>
            <a:picLocks noChangeAspect="1" noChangeArrowheads="1"/>
          </p:cNvPicPr>
          <p:nvPr/>
        </p:nvPicPr>
        <p:blipFill>
          <a:blip r:embed="rId3" cstate="print"/>
          <a:srcRect/>
          <a:stretch>
            <a:fillRect/>
          </a:stretch>
        </p:blipFill>
        <p:spPr bwMode="auto">
          <a:xfrm>
            <a:off x="381000" y="990600"/>
            <a:ext cx="3524250" cy="4953000"/>
          </a:xfrm>
          <a:prstGeom prst="rect">
            <a:avLst/>
          </a:prstGeom>
          <a:noFill/>
          <a:ln w="9525">
            <a:noFill/>
            <a:miter lim="800000"/>
            <a:headEnd/>
            <a:tailEnd/>
          </a:ln>
        </p:spPr>
      </p:pic>
      <p:sp>
        <p:nvSpPr>
          <p:cNvPr id="2053" name="Text Box 5"/>
          <p:cNvSpPr txBox="1">
            <a:spLocks noChangeArrowheads="1"/>
          </p:cNvSpPr>
          <p:nvPr/>
        </p:nvSpPr>
        <p:spPr bwMode="auto">
          <a:xfrm>
            <a:off x="4648200" y="1219200"/>
            <a:ext cx="4191000" cy="522922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After reviewing Figure 6-1 on page 136, consider the following questions:</a:t>
            </a:r>
          </a:p>
          <a:p>
            <a:pPr algn="ctr">
              <a:spcBef>
                <a:spcPct val="50000"/>
              </a:spcBef>
            </a:pPr>
            <a:r>
              <a:rPr lang="en-US" sz="1600" b="1">
                <a:solidFill>
                  <a:schemeClr val="accent2"/>
                </a:solidFill>
                <a:latin typeface="Times New Roman" pitchFamily="18" charset="0"/>
              </a:rPr>
              <a:t>How would you describe the tone or mood of the poster?</a:t>
            </a:r>
          </a:p>
          <a:p>
            <a:pPr algn="ctr">
              <a:spcBef>
                <a:spcPct val="50000"/>
              </a:spcBef>
            </a:pPr>
            <a:endParaRPr lang="en-US" sz="800" b="1">
              <a:solidFill>
                <a:schemeClr val="accent2"/>
              </a:solidFill>
              <a:latin typeface="Times New Roman" pitchFamily="18" charset="0"/>
            </a:endParaRPr>
          </a:p>
          <a:p>
            <a:pPr algn="ctr">
              <a:spcBef>
                <a:spcPct val="50000"/>
              </a:spcBef>
            </a:pPr>
            <a:r>
              <a:rPr lang="en-US" sz="1600" b="1">
                <a:solidFill>
                  <a:schemeClr val="accent2"/>
                </a:solidFill>
                <a:latin typeface="Times New Roman" pitchFamily="18" charset="0"/>
              </a:rPr>
              <a:t>How would you describe the facial expressions of Joseph Stalin and the people around him?</a:t>
            </a:r>
          </a:p>
          <a:p>
            <a:pPr algn="ctr">
              <a:spcBef>
                <a:spcPct val="50000"/>
              </a:spcBef>
            </a:pPr>
            <a:endParaRPr lang="en-US" sz="800" b="1">
              <a:solidFill>
                <a:schemeClr val="accent2"/>
              </a:solidFill>
              <a:latin typeface="Times New Roman" pitchFamily="18" charset="0"/>
            </a:endParaRPr>
          </a:p>
          <a:p>
            <a:pPr algn="ctr">
              <a:spcBef>
                <a:spcPct val="50000"/>
              </a:spcBef>
            </a:pPr>
            <a:r>
              <a:rPr lang="en-US" sz="1600" b="1">
                <a:solidFill>
                  <a:schemeClr val="accent2"/>
                </a:solidFill>
                <a:latin typeface="Times New Roman" pitchFamily="18" charset="0"/>
              </a:rPr>
              <a:t>How are colour and other elements of the poster used to create a particular impression?</a:t>
            </a:r>
          </a:p>
          <a:p>
            <a:pPr algn="ctr">
              <a:spcBef>
                <a:spcPct val="50000"/>
              </a:spcBef>
            </a:pPr>
            <a:endParaRPr lang="en-US" sz="800" b="1">
              <a:solidFill>
                <a:schemeClr val="accent2"/>
              </a:solidFill>
              <a:latin typeface="Times New Roman" pitchFamily="18" charset="0"/>
            </a:endParaRPr>
          </a:p>
          <a:p>
            <a:pPr algn="ctr">
              <a:spcBef>
                <a:spcPct val="50000"/>
              </a:spcBef>
            </a:pPr>
            <a:r>
              <a:rPr lang="en-US" sz="1600" b="1">
                <a:solidFill>
                  <a:schemeClr val="accent2"/>
                </a:solidFill>
                <a:latin typeface="Times New Roman" pitchFamily="18" charset="0"/>
              </a:rPr>
              <a:t>How does the slogan on the poster reinforce the images?</a:t>
            </a:r>
          </a:p>
          <a:p>
            <a:pPr algn="ctr">
              <a:spcBef>
                <a:spcPct val="50000"/>
              </a:spcBef>
            </a:pPr>
            <a:endParaRPr lang="en-US" sz="800" b="1">
              <a:solidFill>
                <a:schemeClr val="accent2"/>
              </a:solidFill>
              <a:latin typeface="Times New Roman" pitchFamily="18" charset="0"/>
            </a:endParaRPr>
          </a:p>
          <a:p>
            <a:pPr algn="ctr">
              <a:spcBef>
                <a:spcPct val="50000"/>
              </a:spcBef>
            </a:pPr>
            <a:r>
              <a:rPr lang="en-US" sz="1600" b="1">
                <a:solidFill>
                  <a:schemeClr val="accent2"/>
                </a:solidFill>
                <a:latin typeface="Times New Roman" pitchFamily="18" charset="0"/>
              </a:rPr>
              <a:t>What impression of this leader does the poster convey?</a:t>
            </a:r>
          </a:p>
          <a:p>
            <a:pPr algn="ctr">
              <a:spcBef>
                <a:spcPct val="50000"/>
              </a:spcBef>
            </a:pPr>
            <a:endParaRPr lang="en-US" sz="800" b="1">
              <a:solidFill>
                <a:schemeClr val="accent2"/>
              </a:solidFill>
              <a:latin typeface="Times New Roman" pitchFamily="18" charset="0"/>
            </a:endParaRPr>
          </a:p>
          <a:p>
            <a:pPr algn="ctr">
              <a:spcBef>
                <a:spcPct val="50000"/>
              </a:spcBef>
            </a:pPr>
            <a:r>
              <a:rPr lang="en-US" sz="1600" b="1">
                <a:solidFill>
                  <a:schemeClr val="accent2"/>
                </a:solidFill>
                <a:latin typeface="Times New Roman" pitchFamily="18" charset="0"/>
              </a:rPr>
              <a:t>Why do you think this poster was made?</a:t>
            </a:r>
          </a:p>
        </p:txBody>
      </p:sp>
      <p:sp>
        <p:nvSpPr>
          <p:cNvPr id="2054" name="Text Box 6"/>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chemeClr val="accent2"/>
                </a:solidFill>
                <a:latin typeface="Times New Roman" pitchFamily="18" charset="0"/>
              </a:rPr>
              <a:t>Nationalism and Ultranationalism</a:t>
            </a:r>
          </a:p>
        </p:txBody>
      </p:sp>
      <p:sp>
        <p:nvSpPr>
          <p:cNvPr id="2055" name="Text Box 7"/>
          <p:cNvSpPr txBox="1">
            <a:spLocks noChangeArrowheads="1"/>
          </p:cNvSpPr>
          <p:nvPr/>
        </p:nvSpPr>
        <p:spPr bwMode="auto">
          <a:xfrm>
            <a:off x="228600" y="5943600"/>
            <a:ext cx="3733800" cy="64135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Read the introduction and complete all of the questions on page 137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 to="" calcmode="lin" valueType="num">
                                      <p:cBhvr>
                                        <p:cTn id="7" dur="1" fill="hold"/>
                                        <p:tgtEl>
                                          <p:spTgt spid="205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 to="" calcmode="lin" valueType="num">
                                      <p:cBhvr>
                                        <p:cTn id="10" dur="1" fill="hold"/>
                                        <p:tgtEl>
                                          <p:spTgt spid="205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057"/>
                                        </p:tgtEl>
                                        <p:attrNameLst>
                                          <p:attrName>style.visibility</p:attrName>
                                        </p:attrNameLst>
                                      </p:cBhvr>
                                      <p:to>
                                        <p:strVal val="visible"/>
                                      </p:to>
                                    </p:set>
                                    <p:anim to="" calcmode="lin" valueType="num">
                                      <p:cBhvr>
                                        <p:cTn id="13" dur="1" fill="hold"/>
                                        <p:tgtEl>
                                          <p:spTgt spid="2057"/>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2053">
                                            <p:txEl>
                                              <p:pRg st="1" end="1"/>
                                            </p:txEl>
                                          </p:spTgt>
                                        </p:tgtEl>
                                        <p:attrNameLst>
                                          <p:attrName>style.visibility</p:attrName>
                                        </p:attrNameLst>
                                      </p:cBhvr>
                                      <p:to>
                                        <p:strVal val="visible"/>
                                      </p:to>
                                    </p:set>
                                    <p:anim to="" calcmode="lin" valueType="num">
                                      <p:cBhvr>
                                        <p:cTn id="18" dur="1" fill="hold"/>
                                        <p:tgtEl>
                                          <p:spTgt spid="2053">
                                            <p:txEl>
                                              <p:pRg st="1" end="1"/>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2053">
                                            <p:txEl>
                                              <p:pRg st="3" end="3"/>
                                            </p:txEl>
                                          </p:spTgt>
                                        </p:tgtEl>
                                        <p:attrNameLst>
                                          <p:attrName>style.visibility</p:attrName>
                                        </p:attrNameLst>
                                      </p:cBhvr>
                                      <p:to>
                                        <p:strVal val="visible"/>
                                      </p:to>
                                    </p:set>
                                    <p:anim to="" calcmode="lin" valueType="num">
                                      <p:cBhvr>
                                        <p:cTn id="23" dur="1" fill="hold"/>
                                        <p:tgtEl>
                                          <p:spTgt spid="2053">
                                            <p:txEl>
                                              <p:pRg st="3" end="3"/>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2053">
                                            <p:txEl>
                                              <p:pRg st="5" end="5"/>
                                            </p:txEl>
                                          </p:spTgt>
                                        </p:tgtEl>
                                        <p:attrNameLst>
                                          <p:attrName>style.visibility</p:attrName>
                                        </p:attrNameLst>
                                      </p:cBhvr>
                                      <p:to>
                                        <p:strVal val="visible"/>
                                      </p:to>
                                    </p:set>
                                    <p:anim to="" calcmode="lin" valueType="num">
                                      <p:cBhvr>
                                        <p:cTn id="28" dur="1" fill="hold"/>
                                        <p:tgtEl>
                                          <p:spTgt spid="2053">
                                            <p:txEl>
                                              <p:pRg st="5" end="5"/>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2053">
                                            <p:txEl>
                                              <p:pRg st="7" end="7"/>
                                            </p:txEl>
                                          </p:spTgt>
                                        </p:tgtEl>
                                        <p:attrNameLst>
                                          <p:attrName>style.visibility</p:attrName>
                                        </p:attrNameLst>
                                      </p:cBhvr>
                                      <p:to>
                                        <p:strVal val="visible"/>
                                      </p:to>
                                    </p:set>
                                    <p:anim to="" calcmode="lin" valueType="num">
                                      <p:cBhvr>
                                        <p:cTn id="33" dur="1" fill="hold"/>
                                        <p:tgtEl>
                                          <p:spTgt spid="2053">
                                            <p:txEl>
                                              <p:pRg st="7" end="7"/>
                                            </p:txEl>
                                          </p:spTgt>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2053">
                                            <p:txEl>
                                              <p:pRg st="9" end="9"/>
                                            </p:txEl>
                                          </p:spTgt>
                                        </p:tgtEl>
                                        <p:attrNameLst>
                                          <p:attrName>style.visibility</p:attrName>
                                        </p:attrNameLst>
                                      </p:cBhvr>
                                      <p:to>
                                        <p:strVal val="visible"/>
                                      </p:to>
                                    </p:set>
                                    <p:anim to="" calcmode="lin" valueType="num">
                                      <p:cBhvr>
                                        <p:cTn id="38" dur="1" fill="hold"/>
                                        <p:tgtEl>
                                          <p:spTgt spid="2053">
                                            <p:txEl>
                                              <p:pRg st="9" end="9"/>
                                            </p:txEl>
                                          </p:spTgt>
                                        </p:tgtEl>
                                        <p:attrNameLst>
                                          <p:attrName/>
                                        </p:attrNameLst>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nodeType="clickEffect">
                                  <p:stCondLst>
                                    <p:cond delay="0"/>
                                  </p:stCondLst>
                                  <p:childTnLst>
                                    <p:set>
                                      <p:cBhvr>
                                        <p:cTn id="42" dur="1" fill="hold">
                                          <p:stCondLst>
                                            <p:cond delay="0"/>
                                          </p:stCondLst>
                                        </p:cTn>
                                        <p:tgtEl>
                                          <p:spTgt spid="2053">
                                            <p:txEl>
                                              <p:pRg st="11" end="11"/>
                                            </p:txEl>
                                          </p:spTgt>
                                        </p:tgtEl>
                                        <p:attrNameLst>
                                          <p:attrName>style.visibility</p:attrName>
                                        </p:attrNameLst>
                                      </p:cBhvr>
                                      <p:to>
                                        <p:strVal val="visible"/>
                                      </p:to>
                                    </p:set>
                                    <p:anim to="" calcmode="lin" valueType="num">
                                      <p:cBhvr>
                                        <p:cTn id="43" dur="1" fill="hold"/>
                                        <p:tgtEl>
                                          <p:spTgt spid="2053">
                                            <p:txEl>
                                              <p:pRg st="11" end="11"/>
                                            </p:txEl>
                                          </p:spTgt>
                                        </p:tgtEl>
                                        <p:attrNameLst>
                                          <p:attrName/>
                                        </p:attrNameLst>
                                      </p:cBhvr>
                                    </p:anim>
                                  </p:childTnLst>
                                </p:cTn>
                              </p:par>
                            </p:childTnLst>
                          </p:cTn>
                        </p:par>
                      </p:childTnLst>
                    </p:cTn>
                  </p:par>
                  <p:par>
                    <p:cTn id="44" fill="hold">
                      <p:stCondLst>
                        <p:cond delay="indefinite"/>
                      </p:stCondLst>
                      <p:childTnLst>
                        <p:par>
                          <p:cTn id="45" fill="hold">
                            <p:stCondLst>
                              <p:cond delay="0"/>
                            </p:stCondLst>
                            <p:childTnLst>
                              <p:par>
                                <p:cTn id="46" presetID="24" presetClass="entr" presetSubtype="0" fill="hold" nodeType="clickEffect">
                                  <p:stCondLst>
                                    <p:cond delay="0"/>
                                  </p:stCondLst>
                                  <p:childTnLst>
                                    <p:set>
                                      <p:cBhvr>
                                        <p:cTn id="47" dur="1" fill="hold">
                                          <p:stCondLst>
                                            <p:cond delay="0"/>
                                          </p:stCondLst>
                                        </p:cTn>
                                        <p:tgtEl>
                                          <p:spTgt spid="2054">
                                            <p:txEl>
                                              <p:pRg st="0" end="0"/>
                                            </p:txEl>
                                          </p:spTgt>
                                        </p:tgtEl>
                                        <p:attrNameLst>
                                          <p:attrName>style.visibility</p:attrName>
                                        </p:attrNameLst>
                                      </p:cBhvr>
                                      <p:to>
                                        <p:strVal val="visible"/>
                                      </p:to>
                                    </p:set>
                                    <p:anim to="" calcmode="lin" valueType="num">
                                      <p:cBhvr>
                                        <p:cTn id="48" dur="1" fill="hold"/>
                                        <p:tgtEl>
                                          <p:spTgt spid="2054">
                                            <p:txEl>
                                              <p:pRg st="0" end="0"/>
                                            </p:txEl>
                                          </p:spTgt>
                                        </p:tgtEl>
                                        <p:attrNameLst>
                                          <p:attrName/>
                                        </p:attrNameLst>
                                      </p:cBhvr>
                                    </p:anim>
                                  </p:childTnLst>
                                </p:cTn>
                              </p:par>
                              <p:par>
                                <p:cTn id="49" presetID="24" presetClass="entr" presetSubtype="0" fill="hold" grpId="0" nodeType="withEffect">
                                  <p:stCondLst>
                                    <p:cond delay="0"/>
                                  </p:stCondLst>
                                  <p:childTnLst>
                                    <p:set>
                                      <p:cBhvr>
                                        <p:cTn id="50" dur="1" fill="hold">
                                          <p:stCondLst>
                                            <p:cond delay="0"/>
                                          </p:stCondLst>
                                        </p:cTn>
                                        <p:tgtEl>
                                          <p:spTgt spid="2055"/>
                                        </p:tgtEl>
                                        <p:attrNameLst>
                                          <p:attrName>style.visibility</p:attrName>
                                        </p:attrNameLst>
                                      </p:cBhvr>
                                      <p:to>
                                        <p:strVal val="visible"/>
                                      </p:to>
                                    </p:set>
                                    <p:anim to="" calcmode="lin" valueType="num">
                                      <p:cBhvr>
                                        <p:cTn id="51" dur="1" fill="hold"/>
                                        <p:tgtEl>
                                          <p:spTgt spid="205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itler460"/>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6867" name="Rectangle 3"/>
          <p:cNvSpPr>
            <a:spLocks noChangeArrowheads="1"/>
          </p:cNvSpPr>
          <p:nvPr/>
        </p:nvSpPr>
        <p:spPr bwMode="auto">
          <a:xfrm>
            <a:off x="304800" y="3349625"/>
            <a:ext cx="5029200" cy="1190625"/>
          </a:xfrm>
          <a:prstGeom prst="rect">
            <a:avLst/>
          </a:prstGeom>
          <a:noFill/>
          <a:ln w="9525">
            <a:noFill/>
            <a:miter lim="800000"/>
            <a:headEnd/>
            <a:tailEnd/>
          </a:ln>
        </p:spPr>
        <p:txBody>
          <a:bodyPr anchor="ctr">
            <a:spAutoFit/>
          </a:bodyPr>
          <a:lstStyle/>
          <a:p>
            <a:pPr algn="ctr"/>
            <a:r>
              <a:rPr lang="en-CA" b="1">
                <a:latin typeface="Times New Roman" pitchFamily="18" charset="0"/>
              </a:rPr>
              <a:t>In this story, a Jewish business man cheats a German farmer out of his land.   The man's son assures his father: 'Daddy, when I have my own farm, no Jew shall enter my home'.</a:t>
            </a:r>
            <a:r>
              <a:rPr lang="en-CA">
                <a:latin typeface="Times New Roman" pitchFamily="18" charset="0"/>
              </a:rPr>
              <a:t> </a:t>
            </a:r>
          </a:p>
        </p:txBody>
      </p:sp>
      <p:sp>
        <p:nvSpPr>
          <p:cNvPr id="36868" name="Text Box 4"/>
          <p:cNvSpPr txBox="1">
            <a:spLocks noChangeArrowheads="1"/>
          </p:cNvSpPr>
          <p:nvPr/>
        </p:nvSpPr>
        <p:spPr bwMode="auto">
          <a:xfrm>
            <a:off x="0" y="228600"/>
            <a:ext cx="9144000" cy="457200"/>
          </a:xfrm>
          <a:prstGeom prst="rect">
            <a:avLst/>
          </a:prstGeom>
          <a:noFill/>
          <a:ln w="9525">
            <a:noFill/>
            <a:miter lim="800000"/>
            <a:headEnd/>
            <a:tailEnd/>
          </a:ln>
        </p:spPr>
        <p:txBody>
          <a:bodyPr>
            <a:spAutoFit/>
          </a:bodyPr>
          <a:lstStyle/>
          <a:p>
            <a:pPr algn="ctr">
              <a:spcBef>
                <a:spcPct val="50000"/>
              </a:spcBef>
            </a:pPr>
            <a:r>
              <a:rPr lang="en-US" sz="2400" b="1">
                <a:solidFill>
                  <a:srgbClr val="FFCC00"/>
                </a:solidFill>
                <a:latin typeface="Times New Roman" pitchFamily="18" charset="0"/>
              </a:rPr>
              <a:t>The Poisonous Mushroom</a:t>
            </a:r>
          </a:p>
        </p:txBody>
      </p:sp>
      <p:pic>
        <p:nvPicPr>
          <p:cNvPr id="36870" name="Picture 6" descr="Poisonous_Mushroom5"/>
          <p:cNvPicPr>
            <a:picLocks noChangeAspect="1" noChangeArrowheads="1"/>
          </p:cNvPicPr>
          <p:nvPr/>
        </p:nvPicPr>
        <p:blipFill>
          <a:blip r:embed="rId3" cstate="print"/>
          <a:srcRect/>
          <a:stretch>
            <a:fillRect/>
          </a:stretch>
        </p:blipFill>
        <p:spPr bwMode="auto">
          <a:xfrm>
            <a:off x="5397500" y="1676400"/>
            <a:ext cx="3594100" cy="419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6866"/>
                                        </p:tgtEl>
                                        <p:attrNameLst>
                                          <p:attrName>style.visibility</p:attrName>
                                        </p:attrNameLst>
                                      </p:cBhvr>
                                      <p:to>
                                        <p:strVal val="visible"/>
                                      </p:to>
                                    </p:set>
                                    <p:anim to="" calcmode="lin" valueType="num">
                                      <p:cBhvr>
                                        <p:cTn id="7" dur="1" fill="hold"/>
                                        <p:tgtEl>
                                          <p:spTgt spid="3686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6868">
                                            <p:txEl>
                                              <p:pRg st="0" end="0"/>
                                            </p:txEl>
                                          </p:spTgt>
                                        </p:tgtEl>
                                        <p:attrNameLst>
                                          <p:attrName>style.visibility</p:attrName>
                                        </p:attrNameLst>
                                      </p:cBhvr>
                                      <p:to>
                                        <p:strVal val="visible"/>
                                      </p:to>
                                    </p:set>
                                    <p:anim to="" calcmode="lin" valueType="num">
                                      <p:cBhvr>
                                        <p:cTn id="10" dur="1" fill="hold"/>
                                        <p:tgtEl>
                                          <p:spTgt spid="36868">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6867">
                                            <p:txEl>
                                              <p:pRg st="0" end="0"/>
                                            </p:txEl>
                                          </p:spTgt>
                                        </p:tgtEl>
                                        <p:attrNameLst>
                                          <p:attrName>style.visibility</p:attrName>
                                        </p:attrNameLst>
                                      </p:cBhvr>
                                      <p:to>
                                        <p:strVal val="visible"/>
                                      </p:to>
                                    </p:set>
                                    <p:anim to="" calcmode="lin" valueType="num">
                                      <p:cBhvr>
                                        <p:cTn id="13" dur="1" fill="hold"/>
                                        <p:tgtEl>
                                          <p:spTgt spid="36867">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6870"/>
                                        </p:tgtEl>
                                        <p:attrNameLst>
                                          <p:attrName>style.visibility</p:attrName>
                                        </p:attrNameLst>
                                      </p:cBhvr>
                                      <p:to>
                                        <p:strVal val="visible"/>
                                      </p:to>
                                    </p:set>
                                    <p:anim to="" calcmode="lin" valueType="num">
                                      <p:cBhvr>
                                        <p:cTn id="16" dur="1" fill="hold"/>
                                        <p:tgtEl>
                                          <p:spTgt spid="3687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itler460"/>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7171" name="Text Box 3"/>
          <p:cNvSpPr txBox="1">
            <a:spLocks noChangeArrowheads="1"/>
          </p:cNvSpPr>
          <p:nvPr/>
        </p:nvSpPr>
        <p:spPr bwMode="auto">
          <a:xfrm>
            <a:off x="5943600" y="762000"/>
            <a:ext cx="2667000" cy="1800493"/>
          </a:xfrm>
          <a:prstGeom prst="rect">
            <a:avLst/>
          </a:prstGeom>
          <a:noFill/>
          <a:ln w="9525">
            <a:noFill/>
            <a:miter lim="800000"/>
            <a:headEnd/>
            <a:tailEnd/>
          </a:ln>
        </p:spPr>
        <p:txBody>
          <a:bodyPr>
            <a:spAutoFit/>
          </a:bodyPr>
          <a:lstStyle/>
          <a:p>
            <a:pPr algn="ctr">
              <a:spcBef>
                <a:spcPct val="50000"/>
              </a:spcBef>
            </a:pPr>
            <a:r>
              <a:rPr lang="en-US" b="1" dirty="0">
                <a:latin typeface="Times New Roman" pitchFamily="18" charset="0"/>
              </a:rPr>
              <a:t>The use of propaganda as an example of Ultranationalism</a:t>
            </a:r>
            <a:r>
              <a:rPr lang="en-US" b="1" dirty="0">
                <a:solidFill>
                  <a:schemeClr val="accent2"/>
                </a:solidFill>
                <a:latin typeface="Times New Roman" pitchFamily="18" charset="0"/>
              </a:rPr>
              <a:t> </a:t>
            </a:r>
          </a:p>
          <a:p>
            <a:pPr algn="ctr">
              <a:spcBef>
                <a:spcPct val="50000"/>
              </a:spcBef>
            </a:pPr>
            <a:r>
              <a:rPr lang="en-US" b="1" dirty="0">
                <a:solidFill>
                  <a:schemeClr val="accent2"/>
                </a:solidFill>
                <a:latin typeface="Times New Roman" pitchFamily="18" charset="0"/>
              </a:rPr>
              <a:t>The Hitler Youth              </a:t>
            </a:r>
            <a:r>
              <a:rPr lang="en-US" sz="800" b="1" dirty="0" smtClean="0">
                <a:latin typeface="Times New Roman" pitchFamily="18" charset="0"/>
              </a:rPr>
              <a:t>3 minutes</a:t>
            </a:r>
            <a:r>
              <a:rPr lang="en-US" dirty="0" smtClean="0"/>
              <a:t> </a:t>
            </a:r>
          </a:p>
          <a:p>
            <a:pPr algn="ctr">
              <a:spcBef>
                <a:spcPct val="50000"/>
              </a:spcBef>
            </a:pPr>
            <a:r>
              <a:rPr lang="en-US" sz="800" b="1" dirty="0" smtClean="0">
                <a:latin typeface="Times New Roman" pitchFamily="18" charset="0"/>
                <a:cs typeface="Times New Roman" pitchFamily="18" charset="0"/>
              </a:rPr>
              <a:t>11:32 – 14:30</a:t>
            </a:r>
            <a:endParaRPr lang="en-US" sz="800" b="1" dirty="0">
              <a:latin typeface="Times New Roman" pitchFamily="18" charset="0"/>
              <a:cs typeface="Times New Roman" pitchFamily="18" charset="0"/>
            </a:endParaRPr>
          </a:p>
        </p:txBody>
      </p:sp>
      <p:pic>
        <p:nvPicPr>
          <p:cNvPr id="7172" name="Picture 4" descr="hitleryouth"/>
          <p:cNvPicPr>
            <a:picLocks noChangeAspect="1" noChangeArrowheads="1"/>
          </p:cNvPicPr>
          <p:nvPr/>
        </p:nvPicPr>
        <p:blipFill>
          <a:blip r:embed="rId3" cstate="print"/>
          <a:srcRect/>
          <a:stretch>
            <a:fillRect/>
          </a:stretch>
        </p:blipFill>
        <p:spPr bwMode="auto">
          <a:xfrm>
            <a:off x="1524000" y="609600"/>
            <a:ext cx="3800475" cy="5334000"/>
          </a:xfrm>
          <a:prstGeom prst="rect">
            <a:avLst/>
          </a:prstGeom>
          <a:noFill/>
          <a:ln w="9525">
            <a:noFill/>
            <a:miter lim="800000"/>
            <a:headEnd/>
            <a:tailEnd/>
          </a:ln>
        </p:spPr>
      </p:pic>
      <p:pic>
        <p:nvPicPr>
          <p:cNvPr id="7174" name="Picture 6" descr="518NNTZJriL"/>
          <p:cNvPicPr>
            <a:picLocks noChangeAspect="1" noChangeArrowheads="1"/>
          </p:cNvPicPr>
          <p:nvPr/>
        </p:nvPicPr>
        <p:blipFill>
          <a:blip r:embed="rId4" cstate="print"/>
          <a:srcRect/>
          <a:stretch>
            <a:fillRect/>
          </a:stretch>
        </p:blipFill>
        <p:spPr bwMode="auto">
          <a:xfrm>
            <a:off x="6400800" y="2819400"/>
            <a:ext cx="1752600" cy="2533650"/>
          </a:xfrm>
          <a:prstGeom prst="rect">
            <a:avLst/>
          </a:prstGeom>
          <a:noFill/>
          <a:ln w="9525">
            <a:noFill/>
            <a:miter lim="800000"/>
            <a:headEnd/>
            <a:tailEnd/>
          </a:ln>
        </p:spPr>
      </p:pic>
      <p:sp>
        <p:nvSpPr>
          <p:cNvPr id="7175" name="Text Box 7"/>
          <p:cNvSpPr txBox="1">
            <a:spLocks noChangeArrowheads="1"/>
          </p:cNvSpPr>
          <p:nvPr/>
        </p:nvSpPr>
        <p:spPr bwMode="auto">
          <a:xfrm>
            <a:off x="6324600" y="5638800"/>
            <a:ext cx="1905000" cy="738664"/>
          </a:xfrm>
          <a:prstGeom prst="rect">
            <a:avLst/>
          </a:prstGeom>
          <a:noFill/>
          <a:ln w="9525">
            <a:noFill/>
            <a:miter lim="800000"/>
            <a:headEnd/>
            <a:tailEnd/>
          </a:ln>
        </p:spPr>
        <p:txBody>
          <a:bodyPr>
            <a:spAutoFit/>
          </a:bodyPr>
          <a:lstStyle/>
          <a:p>
            <a:pPr algn="ctr">
              <a:spcBef>
                <a:spcPct val="50000"/>
              </a:spcBef>
            </a:pPr>
            <a:r>
              <a:rPr lang="en-US" b="1" dirty="0">
                <a:latin typeface="Times New Roman" pitchFamily="18" charset="0"/>
              </a:rPr>
              <a:t>Inside the Reich</a:t>
            </a:r>
          </a:p>
          <a:p>
            <a:pPr algn="ctr">
              <a:spcBef>
                <a:spcPct val="50000"/>
              </a:spcBef>
            </a:pPr>
            <a:r>
              <a:rPr lang="en-US" sz="800" b="1" dirty="0" smtClean="0">
                <a:latin typeface="Times New Roman" pitchFamily="18" charset="0"/>
              </a:rPr>
              <a:t>9 minutes</a:t>
            </a:r>
          </a:p>
          <a:p>
            <a:pPr algn="ctr">
              <a:spcBef>
                <a:spcPct val="50000"/>
              </a:spcBef>
            </a:pPr>
            <a:r>
              <a:rPr lang="en-US" sz="800" b="1" dirty="0" smtClean="0">
                <a:latin typeface="Times New Roman" pitchFamily="18" charset="0"/>
              </a:rPr>
              <a:t>3:40 – 12:18</a:t>
            </a:r>
            <a:endParaRPr lang="en-US" sz="800"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to="" calcmode="lin" valueType="num">
                                      <p:cBhvr>
                                        <p:cTn id="7" dur="1" fill="hold"/>
                                        <p:tgtEl>
                                          <p:spTgt spid="7171">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171">
                                            <p:txEl>
                                              <p:pRg st="1" end="1"/>
                                            </p:txEl>
                                          </p:spTgt>
                                        </p:tgtEl>
                                        <p:attrNameLst>
                                          <p:attrName>style.visibility</p:attrName>
                                        </p:attrNameLst>
                                      </p:cBhvr>
                                      <p:to>
                                        <p:strVal val="visible"/>
                                      </p:to>
                                    </p:set>
                                    <p:anim to="" calcmode="lin" valueType="num">
                                      <p:cBhvr>
                                        <p:cTn id="10" dur="1" fill="hold"/>
                                        <p:tgtEl>
                                          <p:spTgt spid="7171">
                                            <p:txEl>
                                              <p:pRg st="1" end="1"/>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to="" calcmode="lin" valueType="num">
                                      <p:cBhvr>
                                        <p:cTn id="13" dur="1" fill="hold"/>
                                        <p:tgtEl>
                                          <p:spTgt spid="7171">
                                            <p:txEl>
                                              <p:pRg st="2" end="2"/>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to="" calcmode="lin" valueType="num">
                                      <p:cBhvr>
                                        <p:cTn id="16" dur="1" fill="hold"/>
                                        <p:tgtEl>
                                          <p:spTgt spid="7170"/>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7172"/>
                                        </p:tgtEl>
                                        <p:attrNameLst>
                                          <p:attrName>style.visibility</p:attrName>
                                        </p:attrNameLst>
                                      </p:cBhvr>
                                      <p:to>
                                        <p:strVal val="visible"/>
                                      </p:to>
                                    </p:set>
                                    <p:anim to="" calcmode="lin" valueType="num">
                                      <p:cBhvr>
                                        <p:cTn id="19" dur="1" fill="hold"/>
                                        <p:tgtEl>
                                          <p:spTgt spid="7172"/>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7174"/>
                                        </p:tgtEl>
                                        <p:attrNameLst>
                                          <p:attrName>style.visibility</p:attrName>
                                        </p:attrNameLst>
                                      </p:cBhvr>
                                      <p:to>
                                        <p:strVal val="visible"/>
                                      </p:to>
                                    </p:set>
                                    <p:anim to="" calcmode="lin" valueType="num">
                                      <p:cBhvr>
                                        <p:cTn id="24" dur="1" fill="hold"/>
                                        <p:tgtEl>
                                          <p:spTgt spid="7174"/>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7175">
                                            <p:txEl>
                                              <p:pRg st="0" end="0"/>
                                            </p:txEl>
                                          </p:spTgt>
                                        </p:tgtEl>
                                        <p:attrNameLst>
                                          <p:attrName>style.visibility</p:attrName>
                                        </p:attrNameLst>
                                      </p:cBhvr>
                                      <p:to>
                                        <p:strVal val="visible"/>
                                      </p:to>
                                    </p:set>
                                    <p:anim to="" calcmode="lin" valueType="num">
                                      <p:cBhvr>
                                        <p:cTn id="27" dur="1" fill="hold"/>
                                        <p:tgtEl>
                                          <p:spTgt spid="7175">
                                            <p:txEl>
                                              <p:pRg st="0" end="0"/>
                                            </p:txEl>
                                          </p:spTgt>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7175">
                                            <p:txEl>
                                              <p:pRg st="1" end="1"/>
                                            </p:txEl>
                                          </p:spTgt>
                                        </p:tgtEl>
                                        <p:attrNameLst>
                                          <p:attrName>style.visibility</p:attrName>
                                        </p:attrNameLst>
                                      </p:cBhvr>
                                      <p:to>
                                        <p:strVal val="visible"/>
                                      </p:to>
                                    </p:set>
                                    <p:anim to="" calcmode="lin" valueType="num">
                                      <p:cBhvr>
                                        <p:cTn id="30" dur="1" fill="hold"/>
                                        <p:tgtEl>
                                          <p:spTgt spid="7175">
                                            <p:txEl>
                                              <p:pRg st="1" end="1"/>
                                            </p:txEl>
                                          </p:spTgt>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7175">
                                            <p:txEl>
                                              <p:pRg st="2" end="2"/>
                                            </p:txEl>
                                          </p:spTgt>
                                        </p:tgtEl>
                                        <p:attrNameLst>
                                          <p:attrName>style.visibility</p:attrName>
                                        </p:attrNameLst>
                                      </p:cBhvr>
                                      <p:to>
                                        <p:strVal val="visible"/>
                                      </p:to>
                                    </p:set>
                                    <p:anim to="" calcmode="lin" valueType="num">
                                      <p:cBhvr>
                                        <p:cTn id="33" dur="1" fill="hold"/>
                                        <p:tgtEl>
                                          <p:spTgt spid="7175">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nvestigativ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5123" name="Rectangle 3"/>
          <p:cNvSpPr>
            <a:spLocks noGrp="1" noChangeArrowheads="1"/>
          </p:cNvSpPr>
          <p:nvPr>
            <p:ph type="title"/>
          </p:nvPr>
        </p:nvSpPr>
        <p:spPr>
          <a:noFill/>
        </p:spPr>
        <p:txBody>
          <a:bodyPr/>
          <a:lstStyle/>
          <a:p>
            <a:pPr eaLnBrk="1" hangingPunct="1"/>
            <a:r>
              <a:rPr lang="en-US" b="1" smtClean="0">
                <a:solidFill>
                  <a:schemeClr val="accent2"/>
                </a:solidFill>
                <a:latin typeface="Times New Roman" pitchFamily="18" charset="0"/>
              </a:rPr>
              <a:t>And Finally…</a:t>
            </a:r>
          </a:p>
        </p:txBody>
      </p:sp>
      <p:sp>
        <p:nvSpPr>
          <p:cNvPr id="5124" name="Rectangle 4"/>
          <p:cNvSpPr>
            <a:spLocks noChangeArrowheads="1"/>
          </p:cNvSpPr>
          <p:nvPr/>
        </p:nvSpPr>
        <p:spPr bwMode="auto">
          <a:xfrm>
            <a:off x="0" y="2133600"/>
            <a:ext cx="9144000" cy="3013075"/>
          </a:xfrm>
          <a:prstGeom prst="rect">
            <a:avLst/>
          </a:prstGeom>
          <a:noFill/>
          <a:ln w="9525" algn="ctr">
            <a:noFill/>
            <a:miter lim="800000"/>
            <a:headEnd/>
            <a:tailEnd/>
          </a:ln>
        </p:spPr>
        <p:txBody>
          <a:bodyPr>
            <a:spAutoFit/>
          </a:bodyPr>
          <a:lstStyle/>
          <a:p>
            <a:pPr algn="ctr"/>
            <a:r>
              <a:rPr lang="en-US" sz="2400" b="1">
                <a:latin typeface="Times New Roman" pitchFamily="18" charset="0"/>
              </a:rPr>
              <a:t>Begin a </a:t>
            </a:r>
            <a:r>
              <a:rPr lang="en-US" sz="2400" b="1">
                <a:solidFill>
                  <a:schemeClr val="accent2"/>
                </a:solidFill>
                <a:latin typeface="Times New Roman" pitchFamily="18" charset="0"/>
              </a:rPr>
              <a:t>list</a:t>
            </a:r>
            <a:r>
              <a:rPr lang="en-US" sz="2400" b="1">
                <a:latin typeface="Times New Roman" pitchFamily="18" charset="0"/>
              </a:rPr>
              <a:t> of terms from this chapter, which include… </a:t>
            </a:r>
          </a:p>
          <a:p>
            <a:pPr algn="ctr"/>
            <a:endParaRPr lang="en-US" sz="2400" b="1">
              <a:latin typeface="Times New Roman" pitchFamily="18" charset="0"/>
            </a:endParaRPr>
          </a:p>
          <a:p>
            <a:pPr algn="ctr"/>
            <a:r>
              <a:rPr lang="en-US" sz="2400" b="1">
                <a:latin typeface="Times New Roman" pitchFamily="18" charset="0"/>
              </a:rPr>
              <a:t>Any term/phrase/concept that would be considered important in helping you with your …</a:t>
            </a:r>
          </a:p>
          <a:p>
            <a:pPr algn="ctr"/>
            <a:endParaRPr lang="en-US" sz="2400" b="1">
              <a:latin typeface="Times New Roman" pitchFamily="18" charset="0"/>
            </a:endParaRPr>
          </a:p>
          <a:p>
            <a:pPr algn="ctr"/>
            <a:r>
              <a:rPr lang="en-US" sz="2400" b="1">
                <a:solidFill>
                  <a:schemeClr val="accent2"/>
                </a:solidFill>
                <a:latin typeface="Times New Roman" pitchFamily="18" charset="0"/>
              </a:rPr>
              <a:t>Investigative Report</a:t>
            </a:r>
          </a:p>
          <a:p>
            <a:pPr algn="ctr"/>
            <a:endParaRPr lang="en-US" sz="2400" b="1">
              <a:solidFill>
                <a:schemeClr val="accent2"/>
              </a:solidFill>
              <a:latin typeface="Times New Roman" pitchFamily="18" charset="0"/>
            </a:endParaRPr>
          </a:p>
          <a:p>
            <a:pPr algn="ctr"/>
            <a:r>
              <a:rPr lang="en-US" sz="2400" b="1">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123"/>
                                        </p:tgtEl>
                                        <p:attrNameLst>
                                          <p:attrName>style.visibility</p:attrName>
                                        </p:attrNameLst>
                                      </p:cBhvr>
                                      <p:to>
                                        <p:strVal val="visible"/>
                                      </p:to>
                                    </p:set>
                                    <p:anim to="" calcmode="lin" valueType="num">
                                      <p:cBhvr>
                                        <p:cTn id="7" dur="1" fill="hold"/>
                                        <p:tgtEl>
                                          <p:spTgt spid="5123"/>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5124"/>
                                        </p:tgtEl>
                                        <p:attrNameLst>
                                          <p:attrName>style.visibility</p:attrName>
                                        </p:attrNameLst>
                                      </p:cBhvr>
                                      <p:to>
                                        <p:strVal val="visible"/>
                                      </p:to>
                                    </p:set>
                                    <p:anim to="" calcmode="lin" valueType="num">
                                      <p:cBhvr>
                                        <p:cTn id="10" dur="1" fill="hold"/>
                                        <p:tgtEl>
                                          <p:spTgt spid="5124"/>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122"/>
                                        </p:tgtEl>
                                        <p:attrNameLst>
                                          <p:attrName>style.visibility</p:attrName>
                                        </p:attrNameLst>
                                      </p:cBhvr>
                                      <p:to>
                                        <p:strVal val="visible"/>
                                      </p:to>
                                    </p:set>
                                    <p:anim to="" calcmode="lin" valueType="num">
                                      <p:cBhvr>
                                        <p:cTn id="13" dur="1" fill="hold"/>
                                        <p:tgtEl>
                                          <p:spTgt spid="512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5" name="Picture 13" descr="nazibannereagleswastikaks8"/>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8196" name="Picture 4" descr="Fig6-06_p141.jpg"/>
          <p:cNvPicPr>
            <a:picLocks noChangeAspect="1" noChangeArrowheads="1"/>
          </p:cNvPicPr>
          <p:nvPr/>
        </p:nvPicPr>
        <p:blipFill>
          <a:blip r:embed="rId3" cstate="print"/>
          <a:srcRect/>
          <a:stretch>
            <a:fillRect/>
          </a:stretch>
        </p:blipFill>
        <p:spPr bwMode="auto">
          <a:xfrm>
            <a:off x="654050" y="2981325"/>
            <a:ext cx="2927350" cy="2962275"/>
          </a:xfrm>
          <a:prstGeom prst="rect">
            <a:avLst/>
          </a:prstGeom>
          <a:noFill/>
          <a:ln w="9525">
            <a:noFill/>
            <a:miter lim="800000"/>
            <a:headEnd/>
            <a:tailEnd/>
          </a:ln>
        </p:spPr>
      </p:pic>
      <p:pic>
        <p:nvPicPr>
          <p:cNvPr id="8197" name="Picture 5"/>
          <p:cNvPicPr>
            <a:picLocks noChangeAspect="1" noChangeArrowheads="1"/>
          </p:cNvPicPr>
          <p:nvPr/>
        </p:nvPicPr>
        <p:blipFill>
          <a:blip r:embed="rId4" cstate="print"/>
          <a:srcRect/>
          <a:stretch>
            <a:fillRect/>
          </a:stretch>
        </p:blipFill>
        <p:spPr bwMode="auto">
          <a:xfrm>
            <a:off x="5254625" y="2103438"/>
            <a:ext cx="3432175" cy="3916362"/>
          </a:xfrm>
          <a:prstGeom prst="rect">
            <a:avLst/>
          </a:prstGeom>
          <a:noFill/>
          <a:ln w="9525">
            <a:noFill/>
            <a:miter lim="800000"/>
            <a:headEnd/>
            <a:tailEnd/>
          </a:ln>
        </p:spPr>
      </p:pic>
      <p:sp>
        <p:nvSpPr>
          <p:cNvPr id="8198" name="Text Box 6"/>
          <p:cNvSpPr txBox="1">
            <a:spLocks noChangeArrowheads="1"/>
          </p:cNvSpPr>
          <p:nvPr/>
        </p:nvSpPr>
        <p:spPr bwMode="auto">
          <a:xfrm>
            <a:off x="4800600" y="1416050"/>
            <a:ext cx="4267200" cy="641350"/>
          </a:xfrm>
          <a:prstGeom prst="rect">
            <a:avLst/>
          </a:prstGeom>
          <a:noFill/>
          <a:ln w="9525">
            <a:noFill/>
            <a:miter lim="800000"/>
            <a:headEnd/>
            <a:tailEnd/>
          </a:ln>
        </p:spPr>
        <p:txBody>
          <a:bodyPr>
            <a:spAutoFit/>
          </a:bodyPr>
          <a:lstStyle/>
          <a:p>
            <a:pPr algn="ctr">
              <a:spcBef>
                <a:spcPct val="50000"/>
              </a:spcBef>
            </a:pPr>
            <a:r>
              <a:rPr lang="en-US" b="1">
                <a:solidFill>
                  <a:schemeClr val="accent2"/>
                </a:solidFill>
                <a:latin typeface="Times New Roman" pitchFamily="18" charset="0"/>
              </a:rPr>
              <a:t>Factors That Can Contribute to the Development of Ultranationalism</a:t>
            </a:r>
          </a:p>
        </p:txBody>
      </p:sp>
      <p:sp>
        <p:nvSpPr>
          <p:cNvPr id="8199" name="Text Box 7"/>
          <p:cNvSpPr txBox="1">
            <a:spLocks noChangeArrowheads="1"/>
          </p:cNvSpPr>
          <p:nvPr/>
        </p:nvSpPr>
        <p:spPr bwMode="auto">
          <a:xfrm>
            <a:off x="762000" y="6064250"/>
            <a:ext cx="2667000" cy="64135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Review figure 6-6 and its caption on page 141</a:t>
            </a:r>
          </a:p>
        </p:txBody>
      </p:sp>
      <p:sp>
        <p:nvSpPr>
          <p:cNvPr id="8200" name="Text Box 8"/>
          <p:cNvSpPr txBox="1">
            <a:spLocks noChangeArrowheads="1"/>
          </p:cNvSpPr>
          <p:nvPr/>
        </p:nvSpPr>
        <p:spPr bwMode="auto">
          <a:xfrm>
            <a:off x="4419600" y="5956300"/>
            <a:ext cx="4724400" cy="825500"/>
          </a:xfrm>
          <a:prstGeom prst="rect">
            <a:avLst/>
          </a:prstGeom>
          <a:noFill/>
          <a:ln w="9525">
            <a:noFill/>
            <a:miter lim="800000"/>
            <a:headEnd/>
            <a:tailEnd/>
          </a:ln>
        </p:spPr>
        <p:txBody>
          <a:bodyPr>
            <a:spAutoFit/>
          </a:bodyPr>
          <a:lstStyle/>
          <a:p>
            <a:pPr algn="ctr">
              <a:spcBef>
                <a:spcPct val="50000"/>
              </a:spcBef>
            </a:pPr>
            <a:r>
              <a:rPr lang="en-US" sz="1600" b="1">
                <a:latin typeface="Times New Roman" pitchFamily="18" charset="0"/>
              </a:rPr>
              <a:t>Using the handout, record “Indoctrinating Children” as the first example.  Write out why you think this to be true in the second column</a:t>
            </a:r>
          </a:p>
        </p:txBody>
      </p:sp>
      <p:sp>
        <p:nvSpPr>
          <p:cNvPr id="8201" name="Text Box 9"/>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rgbClr val="FF3300"/>
                </a:solidFill>
                <a:latin typeface="Times New Roman" pitchFamily="18" charset="0"/>
              </a:rPr>
              <a:t>How Does Ultranationalism Develop?</a:t>
            </a:r>
          </a:p>
        </p:txBody>
      </p:sp>
      <p:sp>
        <p:nvSpPr>
          <p:cNvPr id="8202" name="Text Box 10"/>
          <p:cNvSpPr txBox="1">
            <a:spLocks noChangeArrowheads="1"/>
          </p:cNvSpPr>
          <p:nvPr/>
        </p:nvSpPr>
        <p:spPr bwMode="auto">
          <a:xfrm>
            <a:off x="0" y="1219200"/>
            <a:ext cx="4267200" cy="160337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Read all of page 141 and the top part of page 144</a:t>
            </a:r>
          </a:p>
          <a:p>
            <a:pPr algn="ctr">
              <a:spcBef>
                <a:spcPct val="50000"/>
              </a:spcBef>
            </a:pPr>
            <a:r>
              <a:rPr lang="en-US" b="1">
                <a:latin typeface="Times New Roman" pitchFamily="18" charset="0"/>
              </a:rPr>
              <a:t>As you read, record on your chart other factors that can contribute to the development of ultranationalism and why</a:t>
            </a:r>
          </a:p>
        </p:txBody>
      </p:sp>
      <p:sp>
        <p:nvSpPr>
          <p:cNvPr id="8203" name="Text Box 11"/>
          <p:cNvSpPr txBox="1">
            <a:spLocks noChangeArrowheads="1"/>
          </p:cNvSpPr>
          <p:nvPr/>
        </p:nvSpPr>
        <p:spPr bwMode="auto">
          <a:xfrm>
            <a:off x="3886200" y="3733800"/>
            <a:ext cx="1219200" cy="173990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We will be using this chart for some time so keep it close by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8196"/>
                                        </p:tgtEl>
                                        <p:attrNameLst>
                                          <p:attrName>style.visibility</p:attrName>
                                        </p:attrNameLst>
                                      </p:cBhvr>
                                      <p:to>
                                        <p:strVal val="visible"/>
                                      </p:to>
                                    </p:set>
                                    <p:anim to="" calcmode="lin" valueType="num">
                                      <p:cBhvr>
                                        <p:cTn id="7" dur="1" fill="hold"/>
                                        <p:tgtEl>
                                          <p:spTgt spid="819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8199"/>
                                        </p:tgtEl>
                                        <p:attrNameLst>
                                          <p:attrName>style.visibility</p:attrName>
                                        </p:attrNameLst>
                                      </p:cBhvr>
                                      <p:to>
                                        <p:strVal val="visible"/>
                                      </p:to>
                                    </p:set>
                                    <p:anim to="" calcmode="lin" valueType="num">
                                      <p:cBhvr>
                                        <p:cTn id="10" dur="1" fill="hold"/>
                                        <p:tgtEl>
                                          <p:spTgt spid="8199"/>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8205"/>
                                        </p:tgtEl>
                                        <p:attrNameLst>
                                          <p:attrName>style.visibility</p:attrName>
                                        </p:attrNameLst>
                                      </p:cBhvr>
                                      <p:to>
                                        <p:strVal val="visible"/>
                                      </p:to>
                                    </p:set>
                                    <p:anim to="" calcmode="lin" valueType="num">
                                      <p:cBhvr>
                                        <p:cTn id="13" dur="1" fill="hold"/>
                                        <p:tgtEl>
                                          <p:spTgt spid="8205"/>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8198"/>
                                        </p:tgtEl>
                                        <p:attrNameLst>
                                          <p:attrName>style.visibility</p:attrName>
                                        </p:attrNameLst>
                                      </p:cBhvr>
                                      <p:to>
                                        <p:strVal val="visible"/>
                                      </p:to>
                                    </p:set>
                                    <p:anim to="" calcmode="lin" valueType="num">
                                      <p:cBhvr>
                                        <p:cTn id="18" dur="1" fill="hold"/>
                                        <p:tgtEl>
                                          <p:spTgt spid="8198"/>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8197"/>
                                        </p:tgtEl>
                                        <p:attrNameLst>
                                          <p:attrName>style.visibility</p:attrName>
                                        </p:attrNameLst>
                                      </p:cBhvr>
                                      <p:to>
                                        <p:strVal val="visible"/>
                                      </p:to>
                                    </p:set>
                                    <p:anim to="" calcmode="lin" valueType="num">
                                      <p:cBhvr>
                                        <p:cTn id="21" dur="1" fill="hold"/>
                                        <p:tgtEl>
                                          <p:spTgt spid="8197"/>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8200"/>
                                        </p:tgtEl>
                                        <p:attrNameLst>
                                          <p:attrName>style.visibility</p:attrName>
                                        </p:attrNameLst>
                                      </p:cBhvr>
                                      <p:to>
                                        <p:strVal val="visible"/>
                                      </p:to>
                                    </p:set>
                                    <p:anim to="" calcmode="lin" valueType="num">
                                      <p:cBhvr>
                                        <p:cTn id="24" dur="1" fill="hold"/>
                                        <p:tgtEl>
                                          <p:spTgt spid="8200"/>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grpId="0" nodeType="clickEffect">
                                  <p:stCondLst>
                                    <p:cond delay="0"/>
                                  </p:stCondLst>
                                  <p:childTnLst>
                                    <p:set>
                                      <p:cBhvr>
                                        <p:cTn id="28" dur="1" fill="hold">
                                          <p:stCondLst>
                                            <p:cond delay="0"/>
                                          </p:stCondLst>
                                        </p:cTn>
                                        <p:tgtEl>
                                          <p:spTgt spid="8201"/>
                                        </p:tgtEl>
                                        <p:attrNameLst>
                                          <p:attrName>style.visibility</p:attrName>
                                        </p:attrNameLst>
                                      </p:cBhvr>
                                      <p:to>
                                        <p:strVal val="visible"/>
                                      </p:to>
                                    </p:set>
                                    <p:anim to="" calcmode="lin" valueType="num">
                                      <p:cBhvr>
                                        <p:cTn id="29" dur="1" fill="hold"/>
                                        <p:tgtEl>
                                          <p:spTgt spid="8201"/>
                                        </p:tgtEl>
                                        <p:attrNameLst>
                                          <p:attrName/>
                                        </p:attrNameLst>
                                      </p:cBhvr>
                                    </p:anim>
                                  </p:childTnLst>
                                </p:cTn>
                              </p:par>
                              <p:par>
                                <p:cTn id="30" presetID="24" presetClass="entr" presetSubtype="0" fill="hold" nodeType="withEffect">
                                  <p:stCondLst>
                                    <p:cond delay="0"/>
                                  </p:stCondLst>
                                  <p:childTnLst>
                                    <p:set>
                                      <p:cBhvr>
                                        <p:cTn id="31" dur="1" fill="hold">
                                          <p:stCondLst>
                                            <p:cond delay="0"/>
                                          </p:stCondLst>
                                        </p:cTn>
                                        <p:tgtEl>
                                          <p:spTgt spid="8202">
                                            <p:txEl>
                                              <p:pRg st="0" end="0"/>
                                            </p:txEl>
                                          </p:spTgt>
                                        </p:tgtEl>
                                        <p:attrNameLst>
                                          <p:attrName>style.visibility</p:attrName>
                                        </p:attrNameLst>
                                      </p:cBhvr>
                                      <p:to>
                                        <p:strVal val="visible"/>
                                      </p:to>
                                    </p:set>
                                    <p:anim to="" calcmode="lin" valueType="num">
                                      <p:cBhvr>
                                        <p:cTn id="32" dur="1" fill="hold"/>
                                        <p:tgtEl>
                                          <p:spTgt spid="8202">
                                            <p:txEl>
                                              <p:pRg st="0" end="0"/>
                                            </p:txEl>
                                          </p:spTgt>
                                        </p:tgtEl>
                                        <p:attrNameLst>
                                          <p:attrName/>
                                        </p:attrNameLst>
                                      </p:cBhvr>
                                    </p:anim>
                                  </p:childTnLst>
                                </p:cTn>
                              </p:par>
                              <p:par>
                                <p:cTn id="33" presetID="24" presetClass="entr" presetSubtype="0" fill="hold" nodeType="withEffect">
                                  <p:stCondLst>
                                    <p:cond delay="0"/>
                                  </p:stCondLst>
                                  <p:childTnLst>
                                    <p:set>
                                      <p:cBhvr>
                                        <p:cTn id="34" dur="1" fill="hold">
                                          <p:stCondLst>
                                            <p:cond delay="0"/>
                                          </p:stCondLst>
                                        </p:cTn>
                                        <p:tgtEl>
                                          <p:spTgt spid="8202">
                                            <p:txEl>
                                              <p:pRg st="1" end="1"/>
                                            </p:txEl>
                                          </p:spTgt>
                                        </p:tgtEl>
                                        <p:attrNameLst>
                                          <p:attrName>style.visibility</p:attrName>
                                        </p:attrNameLst>
                                      </p:cBhvr>
                                      <p:to>
                                        <p:strVal val="visible"/>
                                      </p:to>
                                    </p:set>
                                    <p:anim to="" calcmode="lin" valueType="num">
                                      <p:cBhvr>
                                        <p:cTn id="35" dur="1" fill="hold"/>
                                        <p:tgtEl>
                                          <p:spTgt spid="8202">
                                            <p:txEl>
                                              <p:pRg st="1" end="1"/>
                                            </p:txEl>
                                          </p:spTgt>
                                        </p:tgtEl>
                                        <p:attrNameLst>
                                          <p:attrName/>
                                        </p:attrNameLst>
                                      </p:cBhvr>
                                    </p:anim>
                                  </p:childTnLst>
                                </p:cTn>
                              </p:par>
                              <p:par>
                                <p:cTn id="36" presetID="24" presetClass="entr" presetSubtype="0" fill="hold" grpId="0" nodeType="withEffect">
                                  <p:stCondLst>
                                    <p:cond delay="0"/>
                                  </p:stCondLst>
                                  <p:childTnLst>
                                    <p:set>
                                      <p:cBhvr>
                                        <p:cTn id="37" dur="1" fill="hold">
                                          <p:stCondLst>
                                            <p:cond delay="0"/>
                                          </p:stCondLst>
                                        </p:cTn>
                                        <p:tgtEl>
                                          <p:spTgt spid="8203"/>
                                        </p:tgtEl>
                                        <p:attrNameLst>
                                          <p:attrName>style.visibility</p:attrName>
                                        </p:attrNameLst>
                                      </p:cBhvr>
                                      <p:to>
                                        <p:strVal val="visible"/>
                                      </p:to>
                                    </p:set>
                                    <p:anim to="" calcmode="lin" valueType="num">
                                      <p:cBhvr>
                                        <p:cTn id="38" dur="1" fill="hold"/>
                                        <p:tgtEl>
                                          <p:spTgt spid="820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P spid="8199" grpId="0"/>
      <p:bldP spid="8200" grpId="0"/>
      <p:bldP spid="8201" grpId="0"/>
      <p:bldP spid="820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7" name="Picture 11" descr="ah"/>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9220" name="Text Box 4"/>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chemeClr val="accent2"/>
                </a:solidFill>
                <a:latin typeface="Times New Roman" pitchFamily="18" charset="0"/>
              </a:rPr>
              <a:t>Assessing the Validity of Information</a:t>
            </a:r>
          </a:p>
        </p:txBody>
      </p:sp>
      <p:sp>
        <p:nvSpPr>
          <p:cNvPr id="9221" name="Text Box 5"/>
          <p:cNvSpPr txBox="1">
            <a:spLocks noChangeArrowheads="1"/>
          </p:cNvSpPr>
          <p:nvPr/>
        </p:nvSpPr>
        <p:spPr bwMode="auto">
          <a:xfrm>
            <a:off x="228600" y="1524000"/>
            <a:ext cx="4724400" cy="4108817"/>
          </a:xfrm>
          <a:prstGeom prst="rect">
            <a:avLst/>
          </a:prstGeom>
          <a:noFill/>
          <a:ln w="9525">
            <a:noFill/>
            <a:miter lim="800000"/>
            <a:headEnd/>
            <a:tailEnd/>
          </a:ln>
        </p:spPr>
        <p:txBody>
          <a:bodyPr>
            <a:spAutoFit/>
          </a:bodyPr>
          <a:lstStyle/>
          <a:p>
            <a:pPr algn="ctr">
              <a:spcBef>
                <a:spcPct val="50000"/>
              </a:spcBef>
            </a:pPr>
            <a:r>
              <a:rPr lang="en-US" b="1" dirty="0">
                <a:latin typeface="Times New Roman" pitchFamily="18" charset="0"/>
              </a:rPr>
              <a:t>Read the introduction on page </a:t>
            </a:r>
            <a:r>
              <a:rPr lang="en-US" b="1" dirty="0" smtClean="0">
                <a:latin typeface="Times New Roman" pitchFamily="18" charset="0"/>
              </a:rPr>
              <a:t>142</a:t>
            </a:r>
            <a:endParaRPr lang="en-US" b="1" dirty="0">
              <a:latin typeface="Times New Roman" pitchFamily="18" charset="0"/>
            </a:endParaRPr>
          </a:p>
          <a:p>
            <a:pPr algn="ctr">
              <a:spcBef>
                <a:spcPct val="50000"/>
              </a:spcBef>
            </a:pPr>
            <a:endParaRPr lang="en-US" b="1" dirty="0">
              <a:latin typeface="Times New Roman" pitchFamily="18" charset="0"/>
            </a:endParaRPr>
          </a:p>
          <a:p>
            <a:pPr algn="ctr">
              <a:spcBef>
                <a:spcPct val="50000"/>
              </a:spcBef>
            </a:pPr>
            <a:r>
              <a:rPr lang="en-US" b="1" dirty="0">
                <a:latin typeface="Times New Roman" pitchFamily="18" charset="0"/>
              </a:rPr>
              <a:t>Is it possible to know how valid information is from a limited or short reading?</a:t>
            </a:r>
          </a:p>
          <a:p>
            <a:pPr algn="ctr">
              <a:spcBef>
                <a:spcPct val="50000"/>
              </a:spcBef>
            </a:pPr>
            <a:endParaRPr lang="en-US" b="1" dirty="0">
              <a:latin typeface="Times New Roman" pitchFamily="18" charset="0"/>
            </a:endParaRPr>
          </a:p>
          <a:p>
            <a:pPr algn="ctr">
              <a:spcBef>
                <a:spcPct val="50000"/>
              </a:spcBef>
            </a:pPr>
            <a:r>
              <a:rPr lang="en-US" b="1" dirty="0">
                <a:latin typeface="Times New Roman" pitchFamily="18" charset="0"/>
              </a:rPr>
              <a:t>With two copies of the Checklist, and a partner, complete the three steps on page 142</a:t>
            </a:r>
          </a:p>
          <a:p>
            <a:pPr algn="ctr">
              <a:spcBef>
                <a:spcPct val="50000"/>
              </a:spcBef>
            </a:pPr>
            <a:endParaRPr lang="en-US" b="1" dirty="0">
              <a:latin typeface="Times New Roman" pitchFamily="18" charset="0"/>
            </a:endParaRPr>
          </a:p>
          <a:p>
            <a:pPr algn="ctr">
              <a:spcBef>
                <a:spcPct val="50000"/>
              </a:spcBef>
            </a:pPr>
            <a:r>
              <a:rPr lang="en-US" b="1" dirty="0">
                <a:latin typeface="Times New Roman" pitchFamily="18" charset="0"/>
              </a:rPr>
              <a:t>When complete, decide how effective each of the speeches were in achieving their purpose</a:t>
            </a:r>
            <a:r>
              <a:rPr lang="en-US" b="1" dirty="0" smtClean="0">
                <a:latin typeface="Times New Roman" pitchFamily="18" charset="0"/>
              </a:rPr>
              <a:t>?</a:t>
            </a:r>
          </a:p>
          <a:p>
            <a:pPr algn="ctr">
              <a:spcBef>
                <a:spcPct val="50000"/>
              </a:spcBef>
            </a:pPr>
            <a:r>
              <a:rPr lang="en-US" b="1" dirty="0" smtClean="0">
                <a:latin typeface="Times New Roman" pitchFamily="18" charset="0"/>
              </a:rPr>
              <a:t>Explain why or why not</a:t>
            </a:r>
            <a:endParaRPr lang="en-US" b="1" dirty="0">
              <a:latin typeface="Times New Roman" pitchFamily="18" charset="0"/>
            </a:endParaRPr>
          </a:p>
        </p:txBody>
      </p:sp>
      <p:pic>
        <p:nvPicPr>
          <p:cNvPr id="9223" name="Picture 7" descr="churchill"/>
          <p:cNvPicPr>
            <a:picLocks noChangeAspect="1" noChangeArrowheads="1"/>
          </p:cNvPicPr>
          <p:nvPr/>
        </p:nvPicPr>
        <p:blipFill>
          <a:blip r:embed="rId3" cstate="print"/>
          <a:srcRect/>
          <a:stretch>
            <a:fillRect/>
          </a:stretch>
        </p:blipFill>
        <p:spPr bwMode="auto">
          <a:xfrm>
            <a:off x="6248400" y="838200"/>
            <a:ext cx="2584450" cy="3505200"/>
          </a:xfrm>
          <a:prstGeom prst="rect">
            <a:avLst/>
          </a:prstGeom>
          <a:noFill/>
          <a:ln w="9525">
            <a:noFill/>
            <a:miter lim="800000"/>
            <a:headEnd/>
            <a:tailEnd/>
          </a:ln>
        </p:spPr>
      </p:pic>
      <p:pic>
        <p:nvPicPr>
          <p:cNvPr id="9225" name="Picture 9" descr="Goebbels"/>
          <p:cNvPicPr>
            <a:picLocks noChangeAspect="1" noChangeArrowheads="1"/>
          </p:cNvPicPr>
          <p:nvPr/>
        </p:nvPicPr>
        <p:blipFill>
          <a:blip r:embed="rId4" cstate="print"/>
          <a:srcRect/>
          <a:stretch>
            <a:fillRect/>
          </a:stretch>
        </p:blipFill>
        <p:spPr bwMode="auto">
          <a:xfrm>
            <a:off x="5029200" y="3429000"/>
            <a:ext cx="2381250" cy="3190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9220"/>
                                        </p:tgtEl>
                                        <p:attrNameLst>
                                          <p:attrName>style.visibility</p:attrName>
                                        </p:attrNameLst>
                                      </p:cBhvr>
                                      <p:to>
                                        <p:strVal val="visible"/>
                                      </p:to>
                                    </p:set>
                                    <p:anim to="" calcmode="lin" valueType="num">
                                      <p:cBhvr>
                                        <p:cTn id="7" dur="1" fill="hold"/>
                                        <p:tgtEl>
                                          <p:spTgt spid="9220"/>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9221">
                                            <p:txEl>
                                              <p:pRg st="0" end="0"/>
                                            </p:txEl>
                                          </p:spTgt>
                                        </p:tgtEl>
                                        <p:attrNameLst>
                                          <p:attrName>style.visibility</p:attrName>
                                        </p:attrNameLst>
                                      </p:cBhvr>
                                      <p:to>
                                        <p:strVal val="visible"/>
                                      </p:to>
                                    </p:set>
                                    <p:anim to="" calcmode="lin" valueType="num">
                                      <p:cBhvr>
                                        <p:cTn id="10" dur="1" fill="hold"/>
                                        <p:tgtEl>
                                          <p:spTgt spid="9221">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9227"/>
                                        </p:tgtEl>
                                        <p:attrNameLst>
                                          <p:attrName>style.visibility</p:attrName>
                                        </p:attrNameLst>
                                      </p:cBhvr>
                                      <p:to>
                                        <p:strVal val="visible"/>
                                      </p:to>
                                    </p:set>
                                    <p:anim to="" calcmode="lin" valueType="num">
                                      <p:cBhvr>
                                        <p:cTn id="13" dur="1" fill="hold"/>
                                        <p:tgtEl>
                                          <p:spTgt spid="9227"/>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9221">
                                            <p:txEl>
                                              <p:pRg st="2" end="2"/>
                                            </p:txEl>
                                          </p:spTgt>
                                        </p:tgtEl>
                                        <p:attrNameLst>
                                          <p:attrName>style.visibility</p:attrName>
                                        </p:attrNameLst>
                                      </p:cBhvr>
                                      <p:to>
                                        <p:strVal val="visible"/>
                                      </p:to>
                                    </p:set>
                                    <p:anim to="" calcmode="lin" valueType="num">
                                      <p:cBhvr>
                                        <p:cTn id="18" dur="1" fill="hold"/>
                                        <p:tgtEl>
                                          <p:spTgt spid="9221">
                                            <p:txEl>
                                              <p:pRg st="2" end="2"/>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9221">
                                            <p:txEl>
                                              <p:pRg st="4" end="4"/>
                                            </p:txEl>
                                          </p:spTgt>
                                        </p:tgtEl>
                                        <p:attrNameLst>
                                          <p:attrName>style.visibility</p:attrName>
                                        </p:attrNameLst>
                                      </p:cBhvr>
                                      <p:to>
                                        <p:strVal val="visible"/>
                                      </p:to>
                                    </p:set>
                                    <p:anim to="" calcmode="lin" valueType="num">
                                      <p:cBhvr>
                                        <p:cTn id="23" dur="1" fill="hold"/>
                                        <p:tgtEl>
                                          <p:spTgt spid="9221">
                                            <p:txEl>
                                              <p:pRg st="4" end="4"/>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9223"/>
                                        </p:tgtEl>
                                        <p:attrNameLst>
                                          <p:attrName>style.visibility</p:attrName>
                                        </p:attrNameLst>
                                      </p:cBhvr>
                                      <p:to>
                                        <p:strVal val="visible"/>
                                      </p:to>
                                    </p:set>
                                    <p:anim to="" calcmode="lin" valueType="num">
                                      <p:cBhvr>
                                        <p:cTn id="26" dur="1" fill="hold"/>
                                        <p:tgtEl>
                                          <p:spTgt spid="9223"/>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9225"/>
                                        </p:tgtEl>
                                        <p:attrNameLst>
                                          <p:attrName>style.visibility</p:attrName>
                                        </p:attrNameLst>
                                      </p:cBhvr>
                                      <p:to>
                                        <p:strVal val="visible"/>
                                      </p:to>
                                    </p:set>
                                    <p:anim to="" calcmode="lin" valueType="num">
                                      <p:cBhvr>
                                        <p:cTn id="29" dur="1" fill="hold"/>
                                        <p:tgtEl>
                                          <p:spTgt spid="9225"/>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9221">
                                            <p:txEl>
                                              <p:pRg st="6" end="6"/>
                                            </p:txEl>
                                          </p:spTgt>
                                        </p:tgtEl>
                                        <p:attrNameLst>
                                          <p:attrName>style.visibility</p:attrName>
                                        </p:attrNameLst>
                                      </p:cBhvr>
                                      <p:to>
                                        <p:strVal val="visible"/>
                                      </p:to>
                                    </p:set>
                                    <p:anim to="" calcmode="lin" valueType="num">
                                      <p:cBhvr>
                                        <p:cTn id="34" dur="1" fill="hold"/>
                                        <p:tgtEl>
                                          <p:spTgt spid="9221">
                                            <p:txEl>
                                              <p:pRg st="6" end="6"/>
                                            </p:txEl>
                                          </p:spTgt>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9221">
                                            <p:txEl>
                                              <p:pRg st="7" end="7"/>
                                            </p:txEl>
                                          </p:spTgt>
                                        </p:tgtEl>
                                        <p:attrNameLst>
                                          <p:attrName>style.visibility</p:attrName>
                                        </p:attrNameLst>
                                      </p:cBhvr>
                                      <p:to>
                                        <p:strVal val="visible"/>
                                      </p:to>
                                    </p:set>
                                    <p:anim to="" calcmode="lin" valueType="num">
                                      <p:cBhvr>
                                        <p:cTn id="39" dur="1" fill="hold"/>
                                        <p:tgtEl>
                                          <p:spTgt spid="9221">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2" name="Picture 12" descr="che-guevara-korda"/>
          <p:cNvPicPr>
            <a:picLocks noChangeAspect="1" noChangeArrowheads="1"/>
          </p:cNvPicPr>
          <p:nvPr/>
        </p:nvPicPr>
        <p:blipFill>
          <a:blip r:embed="rId2" cstate="print">
            <a:lum bright="70000" contrast="-70000"/>
          </a:blip>
          <a:srcRect/>
          <a:stretch>
            <a:fillRect/>
          </a:stretch>
        </p:blipFill>
        <p:spPr bwMode="auto">
          <a:xfrm>
            <a:off x="0" y="-12700"/>
            <a:ext cx="9144000" cy="6870700"/>
          </a:xfrm>
          <a:prstGeom prst="rect">
            <a:avLst/>
          </a:prstGeom>
          <a:noFill/>
          <a:ln w="9525">
            <a:noFill/>
            <a:miter lim="800000"/>
            <a:headEnd/>
            <a:tailEnd/>
          </a:ln>
        </p:spPr>
      </p:pic>
      <p:sp>
        <p:nvSpPr>
          <p:cNvPr id="10245" name="Text Box 5"/>
          <p:cNvSpPr txBox="1">
            <a:spLocks noChangeArrowheads="1"/>
          </p:cNvSpPr>
          <p:nvPr/>
        </p:nvSpPr>
        <p:spPr bwMode="auto">
          <a:xfrm>
            <a:off x="76200" y="1143000"/>
            <a:ext cx="2743200" cy="503872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Brainstorm a list of important or famous world leaders</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Why have you heard of these leaders?</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Many famous                 (or infamous) leaders are well-known because of what they have accomplished; they are/were good speakers; they were widely reported in the media; or were just a great leader</a:t>
            </a:r>
          </a:p>
        </p:txBody>
      </p:sp>
      <p:sp>
        <p:nvSpPr>
          <p:cNvPr id="10246" name="Text Box 6"/>
          <p:cNvSpPr txBox="1">
            <a:spLocks noChangeArrowheads="1"/>
          </p:cNvSpPr>
          <p:nvPr/>
        </p:nvSpPr>
        <p:spPr bwMode="auto">
          <a:xfrm>
            <a:off x="6019800" y="990600"/>
            <a:ext cx="3124200" cy="201612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What does the word </a:t>
            </a:r>
            <a:r>
              <a:rPr lang="en-US" b="1" i="1">
                <a:latin typeface="Times New Roman" pitchFamily="18" charset="0"/>
              </a:rPr>
              <a:t>Charisma</a:t>
            </a:r>
            <a:r>
              <a:rPr lang="en-US" b="1">
                <a:latin typeface="Times New Roman" pitchFamily="18" charset="0"/>
              </a:rPr>
              <a:t> mean?</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How can leaders who are charismatic be linked to ultranationalism?</a:t>
            </a:r>
          </a:p>
        </p:txBody>
      </p:sp>
      <p:pic>
        <p:nvPicPr>
          <p:cNvPr id="10247" name="Picture 7"/>
          <p:cNvPicPr>
            <a:picLocks noChangeAspect="1" noChangeArrowheads="1"/>
          </p:cNvPicPr>
          <p:nvPr/>
        </p:nvPicPr>
        <p:blipFill>
          <a:blip r:embed="rId3" cstate="print"/>
          <a:srcRect/>
          <a:stretch>
            <a:fillRect/>
          </a:stretch>
        </p:blipFill>
        <p:spPr bwMode="auto">
          <a:xfrm>
            <a:off x="2743200" y="1295400"/>
            <a:ext cx="3336925" cy="3810000"/>
          </a:xfrm>
          <a:prstGeom prst="rect">
            <a:avLst/>
          </a:prstGeom>
          <a:noFill/>
          <a:ln w="9525">
            <a:noFill/>
            <a:miter lim="800000"/>
            <a:headEnd/>
            <a:tailEnd/>
          </a:ln>
        </p:spPr>
      </p:pic>
      <p:sp>
        <p:nvSpPr>
          <p:cNvPr id="10248" name="Text Box 8"/>
          <p:cNvSpPr txBox="1">
            <a:spLocks noChangeArrowheads="1"/>
          </p:cNvSpPr>
          <p:nvPr/>
        </p:nvSpPr>
        <p:spPr bwMode="auto">
          <a:xfrm>
            <a:off x="3276600" y="5362575"/>
            <a:ext cx="4876800" cy="119062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Read page 145, recording information about the role that Hitler, Hirohito and Tojo played in the emergence of ultranationalism in Germany and Japan in the 1920’s and 1930’s</a:t>
            </a:r>
          </a:p>
        </p:txBody>
      </p:sp>
      <p:sp>
        <p:nvSpPr>
          <p:cNvPr id="10249" name="Text Box 9"/>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chemeClr val="accent2"/>
                </a:solidFill>
                <a:latin typeface="Times New Roman" pitchFamily="18" charset="0"/>
              </a:rPr>
              <a:t>Charismatic Leaders</a:t>
            </a:r>
          </a:p>
        </p:txBody>
      </p:sp>
      <p:sp>
        <p:nvSpPr>
          <p:cNvPr id="10250" name="Text Box 10"/>
          <p:cNvSpPr txBox="1">
            <a:spLocks noChangeArrowheads="1"/>
          </p:cNvSpPr>
          <p:nvPr/>
        </p:nvSpPr>
        <p:spPr bwMode="auto">
          <a:xfrm>
            <a:off x="6019800" y="3487738"/>
            <a:ext cx="2971800" cy="1465262"/>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Take out your chart  </a:t>
            </a:r>
            <a:r>
              <a:rPr lang="en-US" b="1">
                <a:solidFill>
                  <a:schemeClr val="accent2"/>
                </a:solidFill>
                <a:latin typeface="Times New Roman" pitchFamily="18" charset="0"/>
              </a:rPr>
              <a:t>Factors That Can Contribute to the Development of Ultranationalism                                  </a:t>
            </a:r>
            <a:endParaRPr lang="en-US" b="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 to="" calcmode="lin" valueType="num">
                                      <p:cBhvr>
                                        <p:cTn id="7" dur="1" fill="hold"/>
                                        <p:tgtEl>
                                          <p:spTgt spid="10245">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0252"/>
                                        </p:tgtEl>
                                        <p:attrNameLst>
                                          <p:attrName>style.visibility</p:attrName>
                                        </p:attrNameLst>
                                      </p:cBhvr>
                                      <p:to>
                                        <p:strVal val="visible"/>
                                      </p:to>
                                    </p:set>
                                    <p:anim to="" calcmode="lin" valueType="num">
                                      <p:cBhvr>
                                        <p:cTn id="10" dur="1" fill="hold"/>
                                        <p:tgtEl>
                                          <p:spTgt spid="10252"/>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10245">
                                            <p:txEl>
                                              <p:pRg st="2" end="2"/>
                                            </p:txEl>
                                          </p:spTgt>
                                        </p:tgtEl>
                                        <p:attrNameLst>
                                          <p:attrName>style.visibility</p:attrName>
                                        </p:attrNameLst>
                                      </p:cBhvr>
                                      <p:to>
                                        <p:strVal val="visible"/>
                                      </p:to>
                                    </p:set>
                                    <p:anim to="" calcmode="lin" valueType="num">
                                      <p:cBhvr>
                                        <p:cTn id="15" dur="1" fill="hold"/>
                                        <p:tgtEl>
                                          <p:spTgt spid="10245">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10245">
                                            <p:txEl>
                                              <p:pRg st="4" end="4"/>
                                            </p:txEl>
                                          </p:spTgt>
                                        </p:tgtEl>
                                        <p:attrNameLst>
                                          <p:attrName>style.visibility</p:attrName>
                                        </p:attrNameLst>
                                      </p:cBhvr>
                                      <p:to>
                                        <p:strVal val="visible"/>
                                      </p:to>
                                    </p:set>
                                    <p:anim to="" calcmode="lin" valueType="num">
                                      <p:cBhvr>
                                        <p:cTn id="20" dur="1" fill="hold"/>
                                        <p:tgtEl>
                                          <p:spTgt spid="10245">
                                            <p:txEl>
                                              <p:pRg st="4" end="4"/>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10246">
                                            <p:txEl>
                                              <p:pRg st="0" end="0"/>
                                            </p:txEl>
                                          </p:spTgt>
                                        </p:tgtEl>
                                        <p:attrNameLst>
                                          <p:attrName>style.visibility</p:attrName>
                                        </p:attrNameLst>
                                      </p:cBhvr>
                                      <p:to>
                                        <p:strVal val="visible"/>
                                      </p:to>
                                    </p:set>
                                    <p:anim to="" calcmode="lin" valueType="num">
                                      <p:cBhvr>
                                        <p:cTn id="25" dur="1" fill="hold"/>
                                        <p:tgtEl>
                                          <p:spTgt spid="10246">
                                            <p:txEl>
                                              <p:pRg st="0" end="0"/>
                                            </p:txEl>
                                          </p:spTgt>
                                        </p:tgtEl>
                                        <p:attrNameLst>
                                          <p:attrName/>
                                        </p:attrNameLst>
                                      </p:cBhvr>
                                    </p:anim>
                                  </p:childTnLst>
                                </p:cTn>
                              </p:par>
                              <p:par>
                                <p:cTn id="26" presetID="24" presetClass="entr" presetSubtype="0" fill="hold" grpId="0" nodeType="withEffect">
                                  <p:stCondLst>
                                    <p:cond delay="0"/>
                                  </p:stCondLst>
                                  <p:childTnLst>
                                    <p:set>
                                      <p:cBhvr>
                                        <p:cTn id="27" dur="1" fill="hold">
                                          <p:stCondLst>
                                            <p:cond delay="0"/>
                                          </p:stCondLst>
                                        </p:cTn>
                                        <p:tgtEl>
                                          <p:spTgt spid="10249"/>
                                        </p:tgtEl>
                                        <p:attrNameLst>
                                          <p:attrName>style.visibility</p:attrName>
                                        </p:attrNameLst>
                                      </p:cBhvr>
                                      <p:to>
                                        <p:strVal val="visible"/>
                                      </p:to>
                                    </p:set>
                                    <p:anim to="" calcmode="lin" valueType="num">
                                      <p:cBhvr>
                                        <p:cTn id="28" dur="1" fill="hold"/>
                                        <p:tgtEl>
                                          <p:spTgt spid="10249"/>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10246">
                                            <p:txEl>
                                              <p:pRg st="2" end="2"/>
                                            </p:txEl>
                                          </p:spTgt>
                                        </p:tgtEl>
                                        <p:attrNameLst>
                                          <p:attrName>style.visibility</p:attrName>
                                        </p:attrNameLst>
                                      </p:cBhvr>
                                      <p:to>
                                        <p:strVal val="visible"/>
                                      </p:to>
                                    </p:set>
                                    <p:anim to="" calcmode="lin" valueType="num">
                                      <p:cBhvr>
                                        <p:cTn id="33" dur="1" fill="hold"/>
                                        <p:tgtEl>
                                          <p:spTgt spid="10246">
                                            <p:txEl>
                                              <p:pRg st="2" end="2"/>
                                            </p:txEl>
                                          </p:spTgt>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10247"/>
                                        </p:tgtEl>
                                        <p:attrNameLst>
                                          <p:attrName>style.visibility</p:attrName>
                                        </p:attrNameLst>
                                      </p:cBhvr>
                                      <p:to>
                                        <p:strVal val="visible"/>
                                      </p:to>
                                    </p:set>
                                    <p:anim to="" calcmode="lin" valueType="num">
                                      <p:cBhvr>
                                        <p:cTn id="38" dur="1" fill="hold"/>
                                        <p:tgtEl>
                                          <p:spTgt spid="10247"/>
                                        </p:tgtEl>
                                        <p:attrNameLst>
                                          <p:attrName/>
                                        </p:attrNameLst>
                                      </p:cBhvr>
                                    </p:anim>
                                  </p:childTnLst>
                                </p:cTn>
                              </p:par>
                              <p:par>
                                <p:cTn id="39" presetID="24" presetClass="entr" presetSubtype="0" fill="hold" nodeType="withEffect">
                                  <p:stCondLst>
                                    <p:cond delay="0"/>
                                  </p:stCondLst>
                                  <p:childTnLst>
                                    <p:set>
                                      <p:cBhvr>
                                        <p:cTn id="40" dur="1" fill="hold">
                                          <p:stCondLst>
                                            <p:cond delay="0"/>
                                          </p:stCondLst>
                                        </p:cTn>
                                        <p:tgtEl>
                                          <p:spTgt spid="10248">
                                            <p:txEl>
                                              <p:pRg st="0" end="0"/>
                                            </p:txEl>
                                          </p:spTgt>
                                        </p:tgtEl>
                                        <p:attrNameLst>
                                          <p:attrName>style.visibility</p:attrName>
                                        </p:attrNameLst>
                                      </p:cBhvr>
                                      <p:to>
                                        <p:strVal val="visible"/>
                                      </p:to>
                                    </p:set>
                                    <p:anim to="" calcmode="lin" valueType="num">
                                      <p:cBhvr>
                                        <p:cTn id="41" dur="1" fill="hold"/>
                                        <p:tgtEl>
                                          <p:spTgt spid="10248">
                                            <p:txEl>
                                              <p:pRg st="0" end="0"/>
                                            </p:txEl>
                                          </p:spTgt>
                                        </p:tgtEl>
                                        <p:attrNameLst>
                                          <p:attrName/>
                                        </p:attrNameLst>
                                      </p:cBhvr>
                                    </p:anim>
                                  </p:childTnLst>
                                </p:cTn>
                              </p:par>
                              <p:par>
                                <p:cTn id="42" presetID="24" presetClass="entr" presetSubtype="0" fill="hold" nodeType="withEffect">
                                  <p:stCondLst>
                                    <p:cond delay="0"/>
                                  </p:stCondLst>
                                  <p:childTnLst>
                                    <p:set>
                                      <p:cBhvr>
                                        <p:cTn id="43" dur="1" fill="hold">
                                          <p:stCondLst>
                                            <p:cond delay="0"/>
                                          </p:stCondLst>
                                        </p:cTn>
                                        <p:tgtEl>
                                          <p:spTgt spid="10250">
                                            <p:txEl>
                                              <p:pRg st="0" end="0"/>
                                            </p:txEl>
                                          </p:spTgt>
                                        </p:tgtEl>
                                        <p:attrNameLst>
                                          <p:attrName>style.visibility</p:attrName>
                                        </p:attrNameLst>
                                      </p:cBhvr>
                                      <p:to>
                                        <p:strVal val="visible"/>
                                      </p:to>
                                    </p:set>
                                    <p:anim to="" calcmode="lin" valueType="num">
                                      <p:cBhvr>
                                        <p:cTn id="44" dur="1" fill="hold"/>
                                        <p:tgtEl>
                                          <p:spTgt spid="10250">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434" name="Picture 2" descr="swaztikaFla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18435" name="Picture 3" descr="dove"/>
          <p:cNvPicPr>
            <a:picLocks noChangeAspect="1" noChangeArrowheads="1"/>
          </p:cNvPicPr>
          <p:nvPr/>
        </p:nvPicPr>
        <p:blipFill>
          <a:blip r:embed="rId3" cstate="print"/>
          <a:srcRect/>
          <a:stretch>
            <a:fillRect/>
          </a:stretch>
        </p:blipFill>
        <p:spPr bwMode="auto">
          <a:xfrm>
            <a:off x="4208463" y="609600"/>
            <a:ext cx="4859337" cy="5638800"/>
          </a:xfrm>
          <a:prstGeom prst="rect">
            <a:avLst/>
          </a:prstGeom>
          <a:noFill/>
          <a:ln w="9525">
            <a:noFill/>
            <a:miter lim="800000"/>
            <a:headEnd/>
            <a:tailEnd/>
          </a:ln>
        </p:spPr>
      </p:pic>
      <p:sp>
        <p:nvSpPr>
          <p:cNvPr id="18436" name="Rectangle 4"/>
          <p:cNvSpPr>
            <a:spLocks noChangeArrowheads="1"/>
          </p:cNvSpPr>
          <p:nvPr/>
        </p:nvSpPr>
        <p:spPr bwMode="auto">
          <a:xfrm>
            <a:off x="0" y="2830513"/>
            <a:ext cx="4038600" cy="3113087"/>
          </a:xfrm>
          <a:prstGeom prst="rect">
            <a:avLst/>
          </a:prstGeom>
          <a:noFill/>
          <a:ln w="9525">
            <a:noFill/>
            <a:miter lim="800000"/>
            <a:headEnd/>
            <a:tailEnd/>
          </a:ln>
        </p:spPr>
        <p:txBody>
          <a:bodyPr anchor="ctr">
            <a:spAutoFit/>
          </a:bodyPr>
          <a:lstStyle/>
          <a:p>
            <a:pPr algn="ctr"/>
            <a:r>
              <a:rPr lang="en-US" b="1">
                <a:latin typeface="Times New Roman" pitchFamily="18" charset="0"/>
              </a:rPr>
              <a:t>This poster from the mid-1930’s makes a direct Christological comparison.  Just as a dove descended on Christ when he was baptized by John the Baptist, so what looks to be an eagle hovers against the light of heaven over an idealized Hitler. The text:                     "Long live Germany!." </a:t>
            </a:r>
          </a:p>
          <a:p>
            <a:pPr algn="ctr"/>
            <a:endParaRPr lang="en-US" b="1">
              <a:latin typeface="Times New Roman" pitchFamily="18" charset="0"/>
            </a:endParaRPr>
          </a:p>
          <a:p>
            <a:pPr algn="ctr"/>
            <a:r>
              <a:rPr lang="en-US" b="1">
                <a:latin typeface="Times New Roman" pitchFamily="18" charset="0"/>
              </a:rPr>
              <a:t>What is significant about this similarity?</a:t>
            </a:r>
          </a:p>
        </p:txBody>
      </p:sp>
      <p:sp>
        <p:nvSpPr>
          <p:cNvPr id="18437" name="Text Box 5"/>
          <p:cNvSpPr txBox="1">
            <a:spLocks noChangeArrowheads="1"/>
          </p:cNvSpPr>
          <p:nvPr/>
        </p:nvSpPr>
        <p:spPr bwMode="auto">
          <a:xfrm>
            <a:off x="457200" y="1219200"/>
            <a:ext cx="3048000" cy="105410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Review this poster.  </a:t>
            </a:r>
          </a:p>
          <a:p>
            <a:pPr algn="ctr">
              <a:spcBef>
                <a:spcPct val="50000"/>
              </a:spcBef>
            </a:pPr>
            <a:r>
              <a:rPr lang="en-US" b="1">
                <a:latin typeface="Times New Roman" pitchFamily="18" charset="0"/>
              </a:rPr>
              <a:t>Is there anything that strikes you as charismatic?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8434"/>
                                        </p:tgtEl>
                                        <p:attrNameLst>
                                          <p:attrName>style.visibility</p:attrName>
                                        </p:attrNameLst>
                                      </p:cBhvr>
                                      <p:to>
                                        <p:strVal val="visible"/>
                                      </p:to>
                                    </p:set>
                                    <p:anim to="" calcmode="lin" valueType="num">
                                      <p:cBhvr>
                                        <p:cTn id="7" dur="1" fill="hold"/>
                                        <p:tgtEl>
                                          <p:spTgt spid="1843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8435"/>
                                        </p:tgtEl>
                                        <p:attrNameLst>
                                          <p:attrName>style.visibility</p:attrName>
                                        </p:attrNameLst>
                                      </p:cBhvr>
                                      <p:to>
                                        <p:strVal val="visible"/>
                                      </p:to>
                                    </p:set>
                                    <p:anim to="" calcmode="lin" valueType="num">
                                      <p:cBhvr>
                                        <p:cTn id="10" dur="1" fill="hold"/>
                                        <p:tgtEl>
                                          <p:spTgt spid="18435"/>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8437"/>
                                        </p:tgtEl>
                                        <p:attrNameLst>
                                          <p:attrName>style.visibility</p:attrName>
                                        </p:attrNameLst>
                                      </p:cBhvr>
                                      <p:to>
                                        <p:strVal val="visible"/>
                                      </p:to>
                                    </p:set>
                                    <p:anim to="" calcmode="lin" valueType="num">
                                      <p:cBhvr>
                                        <p:cTn id="13" dur="1" fill="hold"/>
                                        <p:tgtEl>
                                          <p:spTgt spid="18437"/>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18436">
                                            <p:txEl>
                                              <p:pRg st="0" end="0"/>
                                            </p:txEl>
                                          </p:spTgt>
                                        </p:tgtEl>
                                        <p:attrNameLst>
                                          <p:attrName>style.visibility</p:attrName>
                                        </p:attrNameLst>
                                      </p:cBhvr>
                                      <p:to>
                                        <p:strVal val="visible"/>
                                      </p:to>
                                    </p:set>
                                    <p:anim to="" calcmode="lin" valueType="num">
                                      <p:cBhvr>
                                        <p:cTn id="18" dur="1" fill="hold"/>
                                        <p:tgtEl>
                                          <p:spTgt spid="18436">
                                            <p:txEl>
                                              <p:pRg st="0" end="0"/>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8436">
                                            <p:txEl>
                                              <p:pRg st="2" end="2"/>
                                            </p:txEl>
                                          </p:spTgt>
                                        </p:tgtEl>
                                        <p:attrNameLst>
                                          <p:attrName>style.visibility</p:attrName>
                                        </p:attrNameLst>
                                      </p:cBhvr>
                                      <p:to>
                                        <p:strVal val="visible"/>
                                      </p:to>
                                    </p:set>
                                    <p:anim to="" calcmode="lin" valueType="num">
                                      <p:cBhvr>
                                        <p:cTn id="23" dur="1" fill="hold"/>
                                        <p:tgtEl>
                                          <p:spTgt spid="18436">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itler460"/>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3315" name="Text Box 3"/>
          <p:cNvSpPr txBox="1">
            <a:spLocks noChangeArrowheads="1"/>
          </p:cNvSpPr>
          <p:nvPr/>
        </p:nvSpPr>
        <p:spPr bwMode="auto">
          <a:xfrm>
            <a:off x="5943600" y="1828800"/>
            <a:ext cx="2667000" cy="1741488"/>
          </a:xfrm>
          <a:prstGeom prst="rect">
            <a:avLst/>
          </a:prstGeom>
          <a:noFill/>
          <a:ln w="9525">
            <a:noFill/>
            <a:miter lim="800000"/>
            <a:headEnd/>
            <a:tailEnd/>
          </a:ln>
        </p:spPr>
        <p:txBody>
          <a:bodyPr>
            <a:spAutoFit/>
          </a:bodyPr>
          <a:lstStyle/>
          <a:p>
            <a:pPr algn="ctr">
              <a:spcBef>
                <a:spcPct val="50000"/>
              </a:spcBef>
            </a:pPr>
            <a:r>
              <a:rPr lang="en-US" b="1" dirty="0">
                <a:latin typeface="Times New Roman" pitchFamily="18" charset="0"/>
              </a:rPr>
              <a:t>Hitler’s charismatic rise to power…</a:t>
            </a:r>
          </a:p>
          <a:p>
            <a:pPr algn="ctr">
              <a:spcBef>
                <a:spcPct val="50000"/>
              </a:spcBef>
            </a:pPr>
            <a:endParaRPr lang="en-US" b="1" dirty="0">
              <a:solidFill>
                <a:schemeClr val="accent2"/>
              </a:solidFill>
              <a:latin typeface="Times New Roman" pitchFamily="18" charset="0"/>
            </a:endParaRPr>
          </a:p>
          <a:p>
            <a:pPr algn="ctr">
              <a:spcBef>
                <a:spcPct val="50000"/>
              </a:spcBef>
            </a:pPr>
            <a:r>
              <a:rPr lang="en-US" b="1" dirty="0">
                <a:solidFill>
                  <a:schemeClr val="accent2"/>
                </a:solidFill>
                <a:latin typeface="Times New Roman" pitchFamily="18" charset="0"/>
              </a:rPr>
              <a:t>Double Headed Eagle             </a:t>
            </a:r>
            <a:r>
              <a:rPr lang="en-US" sz="800" b="1" dirty="0" smtClean="0">
                <a:latin typeface="Times New Roman" pitchFamily="18" charset="0"/>
              </a:rPr>
              <a:t>(00:00 – 14:00)</a:t>
            </a:r>
            <a:r>
              <a:rPr lang="en-US" dirty="0" smtClean="0"/>
              <a:t> </a:t>
            </a:r>
            <a:endParaRPr lang="en-US" dirty="0"/>
          </a:p>
        </p:txBody>
      </p:sp>
      <p:pic>
        <p:nvPicPr>
          <p:cNvPr id="13321" name="Picture 9" descr="954">
            <a:hlinkClick r:id="rId3"/>
          </p:cNvPr>
          <p:cNvPicPr>
            <a:picLocks noChangeAspect="1" noChangeArrowheads="1"/>
          </p:cNvPicPr>
          <p:nvPr/>
        </p:nvPicPr>
        <p:blipFill>
          <a:blip r:embed="rId4" cstate="print"/>
          <a:srcRect/>
          <a:stretch>
            <a:fillRect/>
          </a:stretch>
        </p:blipFill>
        <p:spPr bwMode="auto">
          <a:xfrm>
            <a:off x="914400" y="990600"/>
            <a:ext cx="2987675" cy="419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to="" calcmode="lin" valueType="num">
                                      <p:cBhvr>
                                        <p:cTn id="7" dur="1" fill="hold"/>
                                        <p:tgtEl>
                                          <p:spTgt spid="13315">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3315">
                                            <p:txEl>
                                              <p:pRg st="2" end="2"/>
                                            </p:txEl>
                                          </p:spTgt>
                                        </p:tgtEl>
                                        <p:attrNameLst>
                                          <p:attrName>style.visibility</p:attrName>
                                        </p:attrNameLst>
                                      </p:cBhvr>
                                      <p:to>
                                        <p:strVal val="visible"/>
                                      </p:to>
                                    </p:set>
                                    <p:anim to="" calcmode="lin" valueType="num">
                                      <p:cBhvr>
                                        <p:cTn id="10" dur="1" fill="hold"/>
                                        <p:tgtEl>
                                          <p:spTgt spid="13315">
                                            <p:txEl>
                                              <p:pRg st="2" end="2"/>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3314"/>
                                        </p:tgtEl>
                                        <p:attrNameLst>
                                          <p:attrName>style.visibility</p:attrName>
                                        </p:attrNameLst>
                                      </p:cBhvr>
                                      <p:to>
                                        <p:strVal val="visible"/>
                                      </p:to>
                                    </p:set>
                                    <p:anim to="" calcmode="lin" valueType="num">
                                      <p:cBhvr>
                                        <p:cTn id="13" dur="1" fill="hold"/>
                                        <p:tgtEl>
                                          <p:spTgt spid="13314"/>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3321"/>
                                        </p:tgtEl>
                                        <p:attrNameLst>
                                          <p:attrName>style.visibility</p:attrName>
                                        </p:attrNameLst>
                                      </p:cBhvr>
                                      <p:to>
                                        <p:strVal val="visible"/>
                                      </p:to>
                                    </p:set>
                                    <p:anim to="" calcmode="lin" valueType="num">
                                      <p:cBhvr>
                                        <p:cTn id="16" dur="1" fill="hold"/>
                                        <p:tgtEl>
                                          <p:spTgt spid="1332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9" name="Picture 11" descr="harry_potter_calendar_photo"/>
          <p:cNvPicPr>
            <a:picLocks noChangeAspect="1" noChangeArrowheads="1"/>
          </p:cNvPicPr>
          <p:nvPr/>
        </p:nvPicPr>
        <p:blipFill>
          <a:blip r:embed="rId2" cstate="print">
            <a:lum bright="70000" contrast="-70000"/>
          </a:blip>
          <a:srcRect/>
          <a:stretch>
            <a:fillRect/>
          </a:stretch>
        </p:blipFill>
        <p:spPr bwMode="auto">
          <a:xfrm>
            <a:off x="0" y="0"/>
            <a:ext cx="9144000" cy="6934200"/>
          </a:xfrm>
          <a:prstGeom prst="rect">
            <a:avLst/>
          </a:prstGeom>
          <a:noFill/>
          <a:ln w="9525">
            <a:noFill/>
            <a:miter lim="800000"/>
            <a:headEnd/>
            <a:tailEnd/>
          </a:ln>
        </p:spPr>
      </p:pic>
      <p:sp>
        <p:nvSpPr>
          <p:cNvPr id="12296" name="Text Box 8"/>
          <p:cNvSpPr txBox="1">
            <a:spLocks noChangeArrowheads="1"/>
          </p:cNvSpPr>
          <p:nvPr/>
        </p:nvSpPr>
        <p:spPr bwMode="auto">
          <a:xfrm>
            <a:off x="228600" y="685800"/>
            <a:ext cx="4724400" cy="504031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Who has read one of the Harry Potter books?</a:t>
            </a:r>
          </a:p>
          <a:p>
            <a:pPr algn="ctr">
              <a:spcBef>
                <a:spcPct val="50000"/>
              </a:spcBef>
            </a:pPr>
            <a:endParaRPr lang="en-US" b="1">
              <a:latin typeface="Times New Roman" pitchFamily="18" charset="0"/>
            </a:endParaRPr>
          </a:p>
          <a:p>
            <a:pPr algn="ctr">
              <a:spcBef>
                <a:spcPct val="50000"/>
              </a:spcBef>
            </a:pPr>
            <a:r>
              <a:rPr lang="en-US" b="1">
                <a:solidFill>
                  <a:schemeClr val="accent2"/>
                </a:solidFill>
                <a:latin typeface="Times New Roman" pitchFamily="18" charset="0"/>
              </a:rPr>
              <a:t>Did you know, that in 2002, the Durham Board of Education in Ontario received a number of complaints about reading these books in classrooms?</a:t>
            </a:r>
          </a:p>
          <a:p>
            <a:pPr algn="ctr">
              <a:spcBef>
                <a:spcPct val="50000"/>
              </a:spcBef>
            </a:pPr>
            <a:endParaRPr lang="en-US" b="1">
              <a:solidFill>
                <a:schemeClr val="accent2"/>
              </a:solidFill>
              <a:latin typeface="Times New Roman" pitchFamily="18" charset="0"/>
            </a:endParaRPr>
          </a:p>
          <a:p>
            <a:pPr algn="ctr">
              <a:spcBef>
                <a:spcPct val="50000"/>
              </a:spcBef>
            </a:pPr>
            <a:r>
              <a:rPr lang="en-US" b="1">
                <a:latin typeface="Times New Roman" pitchFamily="18" charset="0"/>
              </a:rPr>
              <a:t>Parents thought that wizardry was inappropriate subject matter and that the books promoted a nature-based religion called Wicca, which is often associated with witchcraft</a:t>
            </a:r>
          </a:p>
          <a:p>
            <a:pPr algn="ctr">
              <a:spcBef>
                <a:spcPct val="50000"/>
              </a:spcBef>
            </a:pPr>
            <a:endParaRPr lang="en-US" b="1">
              <a:latin typeface="Times New Roman" pitchFamily="18" charset="0"/>
            </a:endParaRPr>
          </a:p>
          <a:p>
            <a:pPr algn="ctr">
              <a:spcBef>
                <a:spcPct val="50000"/>
              </a:spcBef>
            </a:pPr>
            <a:r>
              <a:rPr lang="en-US" b="1">
                <a:solidFill>
                  <a:schemeClr val="accent2"/>
                </a:solidFill>
                <a:latin typeface="Times New Roman" pitchFamily="18" charset="0"/>
              </a:rPr>
              <a:t>Do you think that you should be restricted from access to information in school?</a:t>
            </a:r>
          </a:p>
        </p:txBody>
      </p:sp>
      <p:sp>
        <p:nvSpPr>
          <p:cNvPr id="12297" name="Text Box 9"/>
          <p:cNvSpPr txBox="1">
            <a:spLocks noChangeArrowheads="1"/>
          </p:cNvSpPr>
          <p:nvPr/>
        </p:nvSpPr>
        <p:spPr bwMode="auto">
          <a:xfrm>
            <a:off x="5334000" y="1295400"/>
            <a:ext cx="3352800" cy="339090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Should students be protected from certain ideas?</a:t>
            </a:r>
          </a:p>
          <a:p>
            <a:pPr algn="ctr">
              <a:spcBef>
                <a:spcPct val="50000"/>
              </a:spcBef>
            </a:pPr>
            <a:r>
              <a:rPr lang="en-US" b="1">
                <a:solidFill>
                  <a:schemeClr val="accent2"/>
                </a:solidFill>
                <a:latin typeface="Times New Roman" pitchFamily="18" charset="0"/>
              </a:rPr>
              <a:t>From some images?</a:t>
            </a:r>
          </a:p>
          <a:p>
            <a:pPr algn="ctr">
              <a:spcBef>
                <a:spcPct val="50000"/>
              </a:spcBef>
            </a:pPr>
            <a:r>
              <a:rPr lang="en-US" b="1">
                <a:latin typeface="Times New Roman" pitchFamily="18" charset="0"/>
              </a:rPr>
              <a:t>What can happen if people are exposed to controversial materials?</a:t>
            </a:r>
          </a:p>
          <a:p>
            <a:pPr algn="ctr">
              <a:spcBef>
                <a:spcPct val="50000"/>
              </a:spcBef>
            </a:pPr>
            <a:r>
              <a:rPr lang="en-US" b="1">
                <a:solidFill>
                  <a:schemeClr val="accent2"/>
                </a:solidFill>
                <a:latin typeface="Times New Roman" pitchFamily="18" charset="0"/>
              </a:rPr>
              <a:t>Should governments be able to decide what to ban?</a:t>
            </a:r>
          </a:p>
          <a:p>
            <a:pPr algn="ctr">
              <a:spcBef>
                <a:spcPct val="50000"/>
              </a:spcBef>
            </a:pPr>
            <a:r>
              <a:rPr lang="en-US" b="1">
                <a:latin typeface="Times New Roman" pitchFamily="18" charset="0"/>
              </a:rPr>
              <a:t>Should school boards or parents?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2296">
                                            <p:txEl>
                                              <p:pRg st="0" end="0"/>
                                            </p:txEl>
                                          </p:spTgt>
                                        </p:tgtEl>
                                        <p:attrNameLst>
                                          <p:attrName>style.visibility</p:attrName>
                                        </p:attrNameLst>
                                      </p:cBhvr>
                                      <p:to>
                                        <p:strVal val="visible"/>
                                      </p:to>
                                    </p:set>
                                    <p:anim to="" calcmode="lin" valueType="num">
                                      <p:cBhvr>
                                        <p:cTn id="7" dur="1" fill="hold"/>
                                        <p:tgtEl>
                                          <p:spTgt spid="12296">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2299"/>
                                        </p:tgtEl>
                                        <p:attrNameLst>
                                          <p:attrName>style.visibility</p:attrName>
                                        </p:attrNameLst>
                                      </p:cBhvr>
                                      <p:to>
                                        <p:strVal val="visible"/>
                                      </p:to>
                                    </p:set>
                                    <p:anim to="" calcmode="lin" valueType="num">
                                      <p:cBhvr>
                                        <p:cTn id="10" dur="1" fill="hold"/>
                                        <p:tgtEl>
                                          <p:spTgt spid="12299"/>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12296">
                                            <p:txEl>
                                              <p:pRg st="2" end="2"/>
                                            </p:txEl>
                                          </p:spTgt>
                                        </p:tgtEl>
                                        <p:attrNameLst>
                                          <p:attrName>style.visibility</p:attrName>
                                        </p:attrNameLst>
                                      </p:cBhvr>
                                      <p:to>
                                        <p:strVal val="visible"/>
                                      </p:to>
                                    </p:set>
                                    <p:anim to="" calcmode="lin" valueType="num">
                                      <p:cBhvr>
                                        <p:cTn id="15" dur="1" fill="hold"/>
                                        <p:tgtEl>
                                          <p:spTgt spid="12296">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12296">
                                            <p:txEl>
                                              <p:pRg st="4" end="4"/>
                                            </p:txEl>
                                          </p:spTgt>
                                        </p:tgtEl>
                                        <p:attrNameLst>
                                          <p:attrName>style.visibility</p:attrName>
                                        </p:attrNameLst>
                                      </p:cBhvr>
                                      <p:to>
                                        <p:strVal val="visible"/>
                                      </p:to>
                                    </p:set>
                                    <p:anim to="" calcmode="lin" valueType="num">
                                      <p:cBhvr>
                                        <p:cTn id="20" dur="1" fill="hold"/>
                                        <p:tgtEl>
                                          <p:spTgt spid="12296">
                                            <p:txEl>
                                              <p:pRg st="4" end="4"/>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12296">
                                            <p:txEl>
                                              <p:pRg st="6" end="6"/>
                                            </p:txEl>
                                          </p:spTgt>
                                        </p:tgtEl>
                                        <p:attrNameLst>
                                          <p:attrName>style.visibility</p:attrName>
                                        </p:attrNameLst>
                                      </p:cBhvr>
                                      <p:to>
                                        <p:strVal val="visible"/>
                                      </p:to>
                                    </p:set>
                                    <p:anim to="" calcmode="lin" valueType="num">
                                      <p:cBhvr>
                                        <p:cTn id="25" dur="1" fill="hold"/>
                                        <p:tgtEl>
                                          <p:spTgt spid="12296">
                                            <p:txEl>
                                              <p:pRg st="6" end="6"/>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12297">
                                            <p:txEl>
                                              <p:pRg st="0" end="0"/>
                                            </p:txEl>
                                          </p:spTgt>
                                        </p:tgtEl>
                                        <p:attrNameLst>
                                          <p:attrName>style.visibility</p:attrName>
                                        </p:attrNameLst>
                                      </p:cBhvr>
                                      <p:to>
                                        <p:strVal val="visible"/>
                                      </p:to>
                                    </p:set>
                                    <p:anim to="" calcmode="lin" valueType="num">
                                      <p:cBhvr>
                                        <p:cTn id="30" dur="1" fill="hold"/>
                                        <p:tgtEl>
                                          <p:spTgt spid="12297">
                                            <p:txEl>
                                              <p:pRg st="0" end="0"/>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12297">
                                            <p:txEl>
                                              <p:pRg st="1" end="1"/>
                                            </p:txEl>
                                          </p:spTgt>
                                        </p:tgtEl>
                                        <p:attrNameLst>
                                          <p:attrName>style.visibility</p:attrName>
                                        </p:attrNameLst>
                                      </p:cBhvr>
                                      <p:to>
                                        <p:strVal val="visible"/>
                                      </p:to>
                                    </p:set>
                                    <p:anim to="" calcmode="lin" valueType="num">
                                      <p:cBhvr>
                                        <p:cTn id="35" dur="1" fill="hold"/>
                                        <p:tgtEl>
                                          <p:spTgt spid="12297">
                                            <p:txEl>
                                              <p:pRg st="1" end="1"/>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12297">
                                            <p:txEl>
                                              <p:pRg st="2" end="2"/>
                                            </p:txEl>
                                          </p:spTgt>
                                        </p:tgtEl>
                                        <p:attrNameLst>
                                          <p:attrName>style.visibility</p:attrName>
                                        </p:attrNameLst>
                                      </p:cBhvr>
                                      <p:to>
                                        <p:strVal val="visible"/>
                                      </p:to>
                                    </p:set>
                                    <p:anim to="" calcmode="lin" valueType="num">
                                      <p:cBhvr>
                                        <p:cTn id="40" dur="1" fill="hold"/>
                                        <p:tgtEl>
                                          <p:spTgt spid="12297">
                                            <p:txEl>
                                              <p:pRg st="2" end="2"/>
                                            </p:txEl>
                                          </p:spTgt>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12297">
                                            <p:txEl>
                                              <p:pRg st="3" end="3"/>
                                            </p:txEl>
                                          </p:spTgt>
                                        </p:tgtEl>
                                        <p:attrNameLst>
                                          <p:attrName>style.visibility</p:attrName>
                                        </p:attrNameLst>
                                      </p:cBhvr>
                                      <p:to>
                                        <p:strVal val="visible"/>
                                      </p:to>
                                    </p:set>
                                    <p:anim to="" calcmode="lin" valueType="num">
                                      <p:cBhvr>
                                        <p:cTn id="45" dur="1" fill="hold"/>
                                        <p:tgtEl>
                                          <p:spTgt spid="12297">
                                            <p:txEl>
                                              <p:pRg st="3" end="3"/>
                                            </p:txEl>
                                          </p:spTgt>
                                        </p:tgtEl>
                                        <p:attrNameLst>
                                          <p:attrName/>
                                        </p:attrNameLst>
                                      </p:cBhvr>
                                    </p:anim>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nodeType="clickEffect">
                                  <p:stCondLst>
                                    <p:cond delay="0"/>
                                  </p:stCondLst>
                                  <p:childTnLst>
                                    <p:set>
                                      <p:cBhvr>
                                        <p:cTn id="49" dur="1" fill="hold">
                                          <p:stCondLst>
                                            <p:cond delay="0"/>
                                          </p:stCondLst>
                                        </p:cTn>
                                        <p:tgtEl>
                                          <p:spTgt spid="12297">
                                            <p:txEl>
                                              <p:pRg st="4" end="4"/>
                                            </p:txEl>
                                          </p:spTgt>
                                        </p:tgtEl>
                                        <p:attrNameLst>
                                          <p:attrName>style.visibility</p:attrName>
                                        </p:attrNameLst>
                                      </p:cBhvr>
                                      <p:to>
                                        <p:strVal val="visible"/>
                                      </p:to>
                                    </p:set>
                                    <p:anim to="" calcmode="lin" valueType="num">
                                      <p:cBhvr>
                                        <p:cTn id="50" dur="1" fill="hold"/>
                                        <p:tgtEl>
                                          <p:spTgt spid="12297">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ap_book_burning_070528_ms"/>
          <p:cNvPicPr>
            <a:picLocks noChangeAspect="1" noChangeArrowheads="1"/>
          </p:cNvPicPr>
          <p:nvPr/>
        </p:nvPicPr>
        <p:blipFill>
          <a:blip r:embed="rId2" cstate="print">
            <a:lum bright="70000" contrast="-70000"/>
          </a:blip>
          <a:srcRect/>
          <a:stretch>
            <a:fillRect/>
          </a:stretch>
        </p:blipFill>
        <p:spPr bwMode="auto">
          <a:xfrm>
            <a:off x="0" y="-3175"/>
            <a:ext cx="9144000" cy="6864350"/>
          </a:xfrm>
          <a:prstGeom prst="rect">
            <a:avLst/>
          </a:prstGeom>
          <a:noFill/>
          <a:ln w="9525">
            <a:noFill/>
            <a:miter lim="800000"/>
            <a:headEnd/>
            <a:tailEnd/>
          </a:ln>
        </p:spPr>
      </p:pic>
      <p:sp>
        <p:nvSpPr>
          <p:cNvPr id="14340" name="Text Box 4"/>
          <p:cNvSpPr txBox="1">
            <a:spLocks noChangeArrowheads="1"/>
          </p:cNvSpPr>
          <p:nvPr/>
        </p:nvSpPr>
        <p:spPr bwMode="auto">
          <a:xfrm>
            <a:off x="304800" y="2514600"/>
            <a:ext cx="3733800" cy="64135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Review and complete the </a:t>
            </a:r>
            <a:r>
              <a:rPr lang="en-US" b="1" i="1">
                <a:latin typeface="Times New Roman" pitchFamily="18" charset="0"/>
              </a:rPr>
              <a:t>Activity</a:t>
            </a:r>
            <a:r>
              <a:rPr lang="en-US" b="1">
                <a:latin typeface="Times New Roman" pitchFamily="18" charset="0"/>
              </a:rPr>
              <a:t> and Figure 6-13 on page 147</a:t>
            </a:r>
          </a:p>
        </p:txBody>
      </p:sp>
      <p:pic>
        <p:nvPicPr>
          <p:cNvPr id="14343" name="Picture 7" descr="book_burn"/>
          <p:cNvPicPr>
            <a:picLocks noChangeAspect="1" noChangeArrowheads="1"/>
          </p:cNvPicPr>
          <p:nvPr/>
        </p:nvPicPr>
        <p:blipFill>
          <a:blip r:embed="rId3" cstate="print"/>
          <a:srcRect/>
          <a:stretch>
            <a:fillRect/>
          </a:stretch>
        </p:blipFill>
        <p:spPr bwMode="auto">
          <a:xfrm>
            <a:off x="381000" y="3657600"/>
            <a:ext cx="3667125" cy="2746375"/>
          </a:xfrm>
          <a:prstGeom prst="rect">
            <a:avLst/>
          </a:prstGeom>
          <a:noFill/>
          <a:ln w="9525">
            <a:noFill/>
            <a:miter lim="800000"/>
            <a:headEnd/>
            <a:tailEnd/>
          </a:ln>
        </p:spPr>
      </p:pic>
      <p:pic>
        <p:nvPicPr>
          <p:cNvPr id="14344" name="Picture 8"/>
          <p:cNvPicPr>
            <a:picLocks noChangeAspect="1" noChangeArrowheads="1"/>
          </p:cNvPicPr>
          <p:nvPr/>
        </p:nvPicPr>
        <p:blipFill>
          <a:blip r:embed="rId4" cstate="print"/>
          <a:srcRect/>
          <a:stretch>
            <a:fillRect/>
          </a:stretch>
        </p:blipFill>
        <p:spPr bwMode="auto">
          <a:xfrm>
            <a:off x="4800600" y="2362200"/>
            <a:ext cx="3336925" cy="3810000"/>
          </a:xfrm>
          <a:prstGeom prst="rect">
            <a:avLst/>
          </a:prstGeom>
          <a:noFill/>
          <a:ln w="9525">
            <a:noFill/>
            <a:miter lim="800000"/>
            <a:headEnd/>
            <a:tailEnd/>
          </a:ln>
        </p:spPr>
      </p:pic>
      <p:sp>
        <p:nvSpPr>
          <p:cNvPr id="14345" name="Text Box 9"/>
          <p:cNvSpPr txBox="1">
            <a:spLocks noChangeArrowheads="1"/>
          </p:cNvSpPr>
          <p:nvPr/>
        </p:nvSpPr>
        <p:spPr bwMode="auto">
          <a:xfrm>
            <a:off x="3962400" y="1492250"/>
            <a:ext cx="4876800" cy="64135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Read pages 147 and 148, recording information and completing your chart</a:t>
            </a:r>
          </a:p>
        </p:txBody>
      </p:sp>
      <p:sp>
        <p:nvSpPr>
          <p:cNvPr id="14346" name="Text Box 10"/>
          <p:cNvSpPr txBox="1">
            <a:spLocks noChangeArrowheads="1"/>
          </p:cNvSpPr>
          <p:nvPr/>
        </p:nvSpPr>
        <p:spPr bwMode="auto">
          <a:xfrm>
            <a:off x="4648200" y="6140450"/>
            <a:ext cx="3581400" cy="64135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Complete the </a:t>
            </a:r>
            <a:r>
              <a:rPr lang="en-US" b="1" i="1">
                <a:latin typeface="Times New Roman" pitchFamily="18" charset="0"/>
              </a:rPr>
              <a:t>Reflect and Respond</a:t>
            </a:r>
            <a:r>
              <a:rPr lang="en-US" b="1">
                <a:latin typeface="Times New Roman" pitchFamily="18" charset="0"/>
              </a:rPr>
              <a:t> when you are finished</a:t>
            </a:r>
          </a:p>
        </p:txBody>
      </p:sp>
      <p:sp>
        <p:nvSpPr>
          <p:cNvPr id="14347" name="Text Box 11"/>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chemeClr val="accent2"/>
                </a:solidFill>
                <a:latin typeface="Times New Roman" pitchFamily="18" charset="0"/>
              </a:rPr>
              <a:t>Instilling Ultranationalist Values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anim to="" calcmode="lin" valueType="num">
                                      <p:cBhvr>
                                        <p:cTn id="7" dur="1" fill="hold"/>
                                        <p:tgtEl>
                                          <p:spTgt spid="14338"/>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4340">
                                            <p:txEl>
                                              <p:pRg st="0" end="0"/>
                                            </p:txEl>
                                          </p:spTgt>
                                        </p:tgtEl>
                                        <p:attrNameLst>
                                          <p:attrName>style.visibility</p:attrName>
                                        </p:attrNameLst>
                                      </p:cBhvr>
                                      <p:to>
                                        <p:strVal val="visible"/>
                                      </p:to>
                                    </p:set>
                                    <p:anim to="" calcmode="lin" valueType="num">
                                      <p:cBhvr>
                                        <p:cTn id="10" dur="1" fill="hold"/>
                                        <p:tgtEl>
                                          <p:spTgt spid="14340">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4343"/>
                                        </p:tgtEl>
                                        <p:attrNameLst>
                                          <p:attrName>style.visibility</p:attrName>
                                        </p:attrNameLst>
                                      </p:cBhvr>
                                      <p:to>
                                        <p:strVal val="visible"/>
                                      </p:to>
                                    </p:set>
                                    <p:anim to="" calcmode="lin" valueType="num">
                                      <p:cBhvr>
                                        <p:cTn id="13" dur="1" fill="hold"/>
                                        <p:tgtEl>
                                          <p:spTgt spid="14343"/>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14344"/>
                                        </p:tgtEl>
                                        <p:attrNameLst>
                                          <p:attrName>style.visibility</p:attrName>
                                        </p:attrNameLst>
                                      </p:cBhvr>
                                      <p:to>
                                        <p:strVal val="visible"/>
                                      </p:to>
                                    </p:set>
                                    <p:anim to="" calcmode="lin" valueType="num">
                                      <p:cBhvr>
                                        <p:cTn id="18" dur="1" fill="hold"/>
                                        <p:tgtEl>
                                          <p:spTgt spid="14344"/>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14345">
                                            <p:txEl>
                                              <p:pRg st="0" end="0"/>
                                            </p:txEl>
                                          </p:spTgt>
                                        </p:tgtEl>
                                        <p:attrNameLst>
                                          <p:attrName>style.visibility</p:attrName>
                                        </p:attrNameLst>
                                      </p:cBhvr>
                                      <p:to>
                                        <p:strVal val="visible"/>
                                      </p:to>
                                    </p:set>
                                    <p:anim to="" calcmode="lin" valueType="num">
                                      <p:cBhvr>
                                        <p:cTn id="21" dur="1" fill="hold"/>
                                        <p:tgtEl>
                                          <p:spTgt spid="14345">
                                            <p:txEl>
                                              <p:pRg st="0" end="0"/>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14346">
                                            <p:txEl>
                                              <p:pRg st="0" end="0"/>
                                            </p:txEl>
                                          </p:spTgt>
                                        </p:tgtEl>
                                        <p:attrNameLst>
                                          <p:attrName>style.visibility</p:attrName>
                                        </p:attrNameLst>
                                      </p:cBhvr>
                                      <p:to>
                                        <p:strVal val="visible"/>
                                      </p:to>
                                    </p:set>
                                    <p:anim to="" calcmode="lin" valueType="num">
                                      <p:cBhvr>
                                        <p:cTn id="24" dur="1" fill="hold"/>
                                        <p:tgtEl>
                                          <p:spTgt spid="14346">
                                            <p:txEl>
                                              <p:pRg st="0" end="0"/>
                                            </p:txEl>
                                          </p:spTgt>
                                        </p:tgtEl>
                                        <p:attrNameLst>
                                          <p:attrName/>
                                        </p:attrNameLst>
                                      </p:cBhvr>
                                    </p:anim>
                                  </p:childTnLst>
                                </p:cTn>
                              </p:par>
                              <p:par>
                                <p:cTn id="25" presetID="24" presetClass="entr" presetSubtype="0" fill="hold" grpId="0" nodeType="withEffect">
                                  <p:stCondLst>
                                    <p:cond delay="0"/>
                                  </p:stCondLst>
                                  <p:childTnLst>
                                    <p:set>
                                      <p:cBhvr>
                                        <p:cTn id="26" dur="1" fill="hold">
                                          <p:stCondLst>
                                            <p:cond delay="0"/>
                                          </p:stCondLst>
                                        </p:cTn>
                                        <p:tgtEl>
                                          <p:spTgt spid="14347"/>
                                        </p:tgtEl>
                                        <p:attrNameLst>
                                          <p:attrName>style.visibility</p:attrName>
                                        </p:attrNameLst>
                                      </p:cBhvr>
                                      <p:to>
                                        <p:strVal val="visible"/>
                                      </p:to>
                                    </p:set>
                                    <p:anim to="" calcmode="lin" valueType="num">
                                      <p:cBhvr>
                                        <p:cTn id="27" dur="1" fill="hold"/>
                                        <p:tgtEl>
                                          <p:spTgt spid="1434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Hrant_Dink_Memorial_0001c"/>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076" name="Text Box 4"/>
          <p:cNvSpPr txBox="1">
            <a:spLocks noChangeArrowheads="1"/>
          </p:cNvSpPr>
          <p:nvPr/>
        </p:nvSpPr>
        <p:spPr bwMode="auto">
          <a:xfrm>
            <a:off x="0" y="228600"/>
            <a:ext cx="9144000" cy="641350"/>
          </a:xfrm>
          <a:prstGeom prst="rect">
            <a:avLst/>
          </a:prstGeom>
          <a:noFill/>
          <a:ln w="9525">
            <a:noFill/>
            <a:miter lim="800000"/>
            <a:headEnd/>
            <a:tailEnd/>
          </a:ln>
        </p:spPr>
        <p:txBody>
          <a:bodyPr>
            <a:spAutoFit/>
          </a:bodyPr>
          <a:lstStyle/>
          <a:p>
            <a:pPr algn="ctr">
              <a:spcBef>
                <a:spcPct val="50000"/>
              </a:spcBef>
            </a:pPr>
            <a:r>
              <a:rPr lang="en-US" sz="3600" b="1">
                <a:solidFill>
                  <a:schemeClr val="accent2"/>
                </a:solidFill>
                <a:latin typeface="Times New Roman" pitchFamily="18" charset="0"/>
              </a:rPr>
              <a:t>Ultranationalism</a:t>
            </a:r>
          </a:p>
        </p:txBody>
      </p:sp>
      <p:sp>
        <p:nvSpPr>
          <p:cNvPr id="3077" name="Text Box 5"/>
          <p:cNvSpPr txBox="1">
            <a:spLocks noChangeArrowheads="1"/>
          </p:cNvSpPr>
          <p:nvPr/>
        </p:nvSpPr>
        <p:spPr bwMode="auto">
          <a:xfrm>
            <a:off x="0" y="1371600"/>
            <a:ext cx="9144000" cy="4475163"/>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An extreme form of nationalism</a:t>
            </a:r>
          </a:p>
          <a:p>
            <a:pPr algn="ctr">
              <a:spcBef>
                <a:spcPct val="50000"/>
              </a:spcBef>
            </a:pPr>
            <a:endParaRPr lang="en-US" sz="2400" b="1">
              <a:latin typeface="Times New Roman" pitchFamily="18" charset="0"/>
            </a:endParaRPr>
          </a:p>
          <a:p>
            <a:pPr algn="ctr">
              <a:spcBef>
                <a:spcPct val="50000"/>
              </a:spcBef>
            </a:pPr>
            <a:r>
              <a:rPr lang="en-US" sz="2400" b="1">
                <a:solidFill>
                  <a:schemeClr val="accent2"/>
                </a:solidFill>
                <a:latin typeface="Times New Roman" pitchFamily="18" charset="0"/>
              </a:rPr>
              <a:t>Where would you draw the line between                                   </a:t>
            </a:r>
            <a:r>
              <a:rPr lang="en-US" sz="2400" b="1" i="1">
                <a:solidFill>
                  <a:schemeClr val="accent2"/>
                </a:solidFill>
                <a:latin typeface="Times New Roman" pitchFamily="18" charset="0"/>
              </a:rPr>
              <a:t>nationalism</a:t>
            </a:r>
            <a:r>
              <a:rPr lang="en-US" sz="2400" b="1">
                <a:solidFill>
                  <a:schemeClr val="accent2"/>
                </a:solidFill>
                <a:latin typeface="Times New Roman" pitchFamily="18" charset="0"/>
              </a:rPr>
              <a:t> and </a:t>
            </a:r>
            <a:r>
              <a:rPr lang="en-US" sz="2400" b="1" i="1">
                <a:solidFill>
                  <a:schemeClr val="accent2"/>
                </a:solidFill>
                <a:latin typeface="Times New Roman" pitchFamily="18" charset="0"/>
              </a:rPr>
              <a:t>ultranationalism</a:t>
            </a:r>
            <a:r>
              <a:rPr lang="en-US" sz="2400" b="1">
                <a:solidFill>
                  <a:schemeClr val="accent2"/>
                </a:solidFill>
                <a:latin typeface="Times New Roman" pitchFamily="18" charset="0"/>
              </a:rPr>
              <a:t>?</a:t>
            </a:r>
          </a:p>
          <a:p>
            <a:pPr algn="ctr">
              <a:spcBef>
                <a:spcPct val="50000"/>
              </a:spcBef>
            </a:pPr>
            <a:endParaRPr lang="en-US" sz="2400" b="1">
              <a:solidFill>
                <a:schemeClr val="accent2"/>
              </a:solidFill>
              <a:latin typeface="Times New Roman" pitchFamily="18" charset="0"/>
            </a:endParaRPr>
          </a:p>
          <a:p>
            <a:pPr algn="ctr">
              <a:spcBef>
                <a:spcPct val="50000"/>
              </a:spcBef>
            </a:pPr>
            <a:r>
              <a:rPr lang="en-US" sz="2400" b="1">
                <a:latin typeface="Times New Roman" pitchFamily="18" charset="0"/>
              </a:rPr>
              <a:t>Examples?</a:t>
            </a:r>
          </a:p>
          <a:p>
            <a:pPr algn="ctr">
              <a:spcBef>
                <a:spcPct val="50000"/>
              </a:spcBef>
            </a:pPr>
            <a:r>
              <a:rPr lang="en-US" sz="2400" b="1">
                <a:latin typeface="Times New Roman" pitchFamily="18" charset="0"/>
                <a:hlinkClick r:id="rId4"/>
              </a:rPr>
              <a:t>Ultranationalism</a:t>
            </a:r>
            <a:endParaRPr lang="en-US" sz="2400" b="1">
              <a:latin typeface="Times New Roman" pitchFamily="18" charset="0"/>
            </a:endParaRPr>
          </a:p>
          <a:p>
            <a:pPr algn="ctr">
              <a:spcBef>
                <a:spcPct val="50000"/>
              </a:spcBef>
            </a:pPr>
            <a:r>
              <a:rPr lang="en-US" sz="2400" b="1">
                <a:latin typeface="Times New Roman" pitchFamily="18" charset="0"/>
              </a:rPr>
              <a:t>Read page 138</a:t>
            </a:r>
          </a:p>
          <a:p>
            <a:pPr algn="ctr">
              <a:spcBef>
                <a:spcPct val="50000"/>
              </a:spcBef>
            </a:pPr>
            <a:r>
              <a:rPr lang="en-US" sz="1600" b="1">
                <a:latin typeface="Times New Roman" pitchFamily="18" charset="0"/>
              </a:rPr>
              <a:t>Respond to the </a:t>
            </a:r>
            <a:r>
              <a:rPr lang="en-US" sz="1600" b="1" i="1">
                <a:latin typeface="Times New Roman" pitchFamily="18" charset="0"/>
              </a:rPr>
              <a:t>Activity</a:t>
            </a:r>
            <a:r>
              <a:rPr lang="en-US" sz="1600" b="1">
                <a:latin typeface="Times New Roman" pitchFamily="18" charset="0"/>
              </a:rPr>
              <a:t> and to Figure 6-2</a:t>
            </a:r>
          </a:p>
        </p:txBody>
      </p:sp>
      <p:pic>
        <p:nvPicPr>
          <p:cNvPr id="3078" name="Picture 6" descr="Fig6-02_p138.jpg"/>
          <p:cNvPicPr>
            <a:picLocks noChangeAspect="1" noChangeArrowheads="1"/>
          </p:cNvPicPr>
          <p:nvPr/>
        </p:nvPicPr>
        <p:blipFill>
          <a:blip r:embed="rId5" cstate="print"/>
          <a:srcRect/>
          <a:stretch>
            <a:fillRect/>
          </a:stretch>
        </p:blipFill>
        <p:spPr bwMode="auto">
          <a:xfrm>
            <a:off x="381000" y="3505200"/>
            <a:ext cx="2328863" cy="3124200"/>
          </a:xfrm>
          <a:prstGeom prst="rect">
            <a:avLst/>
          </a:prstGeom>
          <a:noFill/>
          <a:ln w="9525">
            <a:noFill/>
            <a:miter lim="800000"/>
            <a:headEnd/>
            <a:tailEnd/>
          </a:ln>
        </p:spPr>
      </p:pic>
      <p:pic>
        <p:nvPicPr>
          <p:cNvPr id="7" name="Ultranationalism Project_WMV V9.wmv">
            <a:hlinkClick r:id="" action="ppaction://media"/>
          </p:cNvPr>
          <p:cNvPicPr>
            <a:picLocks noRot="1" noChangeAspect="1"/>
          </p:cNvPicPr>
          <p:nvPr>
            <a:videoFile r:link="rId1"/>
          </p:nvPr>
        </p:nvPicPr>
        <p:blipFill>
          <a:blip r:embed="rId6" cstate="print"/>
          <a:srcRect/>
          <a:stretch>
            <a:fillRect/>
          </a:stretch>
        </p:blipFill>
        <p:spPr bwMode="auto">
          <a:xfrm>
            <a:off x="6781800" y="3276600"/>
            <a:ext cx="1422400" cy="106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to="" calcmode="lin" valueType="num">
                                      <p:cBhvr>
                                        <p:cTn id="7" dur="1" fill="hold"/>
                                        <p:tgtEl>
                                          <p:spTgt spid="3076">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077">
                                            <p:txEl>
                                              <p:pRg st="0" end="0"/>
                                            </p:txEl>
                                          </p:spTgt>
                                        </p:tgtEl>
                                        <p:attrNameLst>
                                          <p:attrName>style.visibility</p:attrName>
                                        </p:attrNameLst>
                                      </p:cBhvr>
                                      <p:to>
                                        <p:strVal val="visible"/>
                                      </p:to>
                                    </p:set>
                                    <p:anim to="" calcmode="lin" valueType="num">
                                      <p:cBhvr>
                                        <p:cTn id="10" dur="1" fill="hold"/>
                                        <p:tgtEl>
                                          <p:spTgt spid="3077">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080"/>
                                        </p:tgtEl>
                                        <p:attrNameLst>
                                          <p:attrName>style.visibility</p:attrName>
                                        </p:attrNameLst>
                                      </p:cBhvr>
                                      <p:to>
                                        <p:strVal val="visible"/>
                                      </p:to>
                                    </p:set>
                                    <p:anim to="" calcmode="lin" valueType="num">
                                      <p:cBhvr>
                                        <p:cTn id="13" dur="1" fill="hold"/>
                                        <p:tgtEl>
                                          <p:spTgt spid="3080"/>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3077">
                                            <p:txEl>
                                              <p:pRg st="2" end="2"/>
                                            </p:txEl>
                                          </p:spTgt>
                                        </p:tgtEl>
                                        <p:attrNameLst>
                                          <p:attrName>style.visibility</p:attrName>
                                        </p:attrNameLst>
                                      </p:cBhvr>
                                      <p:to>
                                        <p:strVal val="visible"/>
                                      </p:to>
                                    </p:set>
                                    <p:anim to="" calcmode="lin" valueType="num">
                                      <p:cBhvr>
                                        <p:cTn id="18" dur="1" fill="hold"/>
                                        <p:tgtEl>
                                          <p:spTgt spid="3077">
                                            <p:txEl>
                                              <p:pRg st="2" end="2"/>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3077">
                                            <p:txEl>
                                              <p:pRg st="4" end="4"/>
                                            </p:txEl>
                                          </p:spTgt>
                                        </p:tgtEl>
                                        <p:attrNameLst>
                                          <p:attrName>style.visibility</p:attrName>
                                        </p:attrNameLst>
                                      </p:cBhvr>
                                      <p:to>
                                        <p:strVal val="visible"/>
                                      </p:to>
                                    </p:set>
                                    <p:anim to="" calcmode="lin" valueType="num">
                                      <p:cBhvr>
                                        <p:cTn id="21" dur="1" fill="hold"/>
                                        <p:tgtEl>
                                          <p:spTgt spid="3077">
                                            <p:txEl>
                                              <p:pRg st="4" end="4"/>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3077">
                                            <p:txEl>
                                              <p:pRg st="5" end="5"/>
                                            </p:txEl>
                                          </p:spTgt>
                                        </p:tgtEl>
                                        <p:attrNameLst>
                                          <p:attrName>style.visibility</p:attrName>
                                        </p:attrNameLst>
                                      </p:cBhvr>
                                      <p:to>
                                        <p:strVal val="visible"/>
                                      </p:to>
                                    </p:set>
                                    <p:anim to="" calcmode="lin" valueType="num">
                                      <p:cBhvr>
                                        <p:cTn id="26" dur="1" fill="hold"/>
                                        <p:tgtEl>
                                          <p:spTgt spid="3077">
                                            <p:txEl>
                                              <p:pRg st="5" end="5"/>
                                            </p:txEl>
                                          </p:spTgt>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to="" calcmode="lin" valueType="num">
                                      <p:cBhvr>
                                        <p:cTn id="29" dur="1" fill="hold"/>
                                        <p:tgtEl>
                                          <p:spTgt spid="7"/>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3077">
                                            <p:txEl>
                                              <p:pRg st="6" end="6"/>
                                            </p:txEl>
                                          </p:spTgt>
                                        </p:tgtEl>
                                        <p:attrNameLst>
                                          <p:attrName>style.visibility</p:attrName>
                                        </p:attrNameLst>
                                      </p:cBhvr>
                                      <p:to>
                                        <p:strVal val="visible"/>
                                      </p:to>
                                    </p:set>
                                    <p:anim to="" calcmode="lin" valueType="num">
                                      <p:cBhvr>
                                        <p:cTn id="34" dur="1" fill="hold"/>
                                        <p:tgtEl>
                                          <p:spTgt spid="3077">
                                            <p:txEl>
                                              <p:pRg st="6" end="6"/>
                                            </p:txEl>
                                          </p:spTgt>
                                        </p:tgtEl>
                                        <p:attrNameLst>
                                          <p:attrName/>
                                        </p:attrNameLst>
                                      </p:cBhvr>
                                    </p:anim>
                                  </p:childTnLst>
                                </p:cTn>
                              </p:par>
                              <p:par>
                                <p:cTn id="35" presetID="24" presetClass="entr" presetSubtype="0" fill="hold" nodeType="withEffect">
                                  <p:stCondLst>
                                    <p:cond delay="0"/>
                                  </p:stCondLst>
                                  <p:childTnLst>
                                    <p:set>
                                      <p:cBhvr>
                                        <p:cTn id="36" dur="1" fill="hold">
                                          <p:stCondLst>
                                            <p:cond delay="0"/>
                                          </p:stCondLst>
                                        </p:cTn>
                                        <p:tgtEl>
                                          <p:spTgt spid="3077">
                                            <p:txEl>
                                              <p:pRg st="7" end="7"/>
                                            </p:txEl>
                                          </p:spTgt>
                                        </p:tgtEl>
                                        <p:attrNameLst>
                                          <p:attrName>style.visibility</p:attrName>
                                        </p:attrNameLst>
                                      </p:cBhvr>
                                      <p:to>
                                        <p:strVal val="visible"/>
                                      </p:to>
                                    </p:set>
                                    <p:anim to="" calcmode="lin" valueType="num">
                                      <p:cBhvr>
                                        <p:cTn id="37" dur="1" fill="hold"/>
                                        <p:tgtEl>
                                          <p:spTgt spid="3077">
                                            <p:txEl>
                                              <p:pRg st="7" end="7"/>
                                            </p:txEl>
                                          </p:spTgt>
                                        </p:tgtEl>
                                        <p:attrNameLst>
                                          <p:attrName/>
                                        </p:attrNameLst>
                                      </p:cBhvr>
                                    </p:anim>
                                  </p:childTnLst>
                                </p:cTn>
                              </p:par>
                              <p:par>
                                <p:cTn id="38" presetID="24" presetClass="entr" presetSubtype="0" fill="hold" nodeType="withEffect">
                                  <p:stCondLst>
                                    <p:cond delay="0"/>
                                  </p:stCondLst>
                                  <p:childTnLst>
                                    <p:set>
                                      <p:cBhvr>
                                        <p:cTn id="39" dur="1" fill="hold">
                                          <p:stCondLst>
                                            <p:cond delay="0"/>
                                          </p:stCondLst>
                                        </p:cTn>
                                        <p:tgtEl>
                                          <p:spTgt spid="3078"/>
                                        </p:tgtEl>
                                        <p:attrNameLst>
                                          <p:attrName>style.visibility</p:attrName>
                                        </p:attrNameLst>
                                      </p:cBhvr>
                                      <p:to>
                                        <p:strVal val="visible"/>
                                      </p:to>
                                    </p:set>
                                    <p:anim to="" calcmode="lin" valueType="num">
                                      <p:cBhvr>
                                        <p:cTn id="40" dur="1" fill="hold"/>
                                        <p:tgtEl>
                                          <p:spTgt spid="307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41"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nvestigativ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5363" name="Rectangle 3"/>
          <p:cNvSpPr>
            <a:spLocks noGrp="1" noChangeArrowheads="1"/>
          </p:cNvSpPr>
          <p:nvPr>
            <p:ph type="title"/>
          </p:nvPr>
        </p:nvSpPr>
        <p:spPr>
          <a:noFill/>
        </p:spPr>
        <p:txBody>
          <a:bodyPr/>
          <a:lstStyle/>
          <a:p>
            <a:pPr eaLnBrk="1" hangingPunct="1"/>
            <a:r>
              <a:rPr lang="en-US" b="1" smtClean="0">
                <a:solidFill>
                  <a:schemeClr val="accent2"/>
                </a:solidFill>
                <a:latin typeface="Times New Roman" pitchFamily="18" charset="0"/>
              </a:rPr>
              <a:t>And Finally…</a:t>
            </a:r>
          </a:p>
        </p:txBody>
      </p:sp>
      <p:sp>
        <p:nvSpPr>
          <p:cNvPr id="15364" name="Rectangle 4"/>
          <p:cNvSpPr>
            <a:spLocks noChangeArrowheads="1"/>
          </p:cNvSpPr>
          <p:nvPr/>
        </p:nvSpPr>
        <p:spPr bwMode="auto">
          <a:xfrm>
            <a:off x="0" y="2133600"/>
            <a:ext cx="9144000" cy="3013075"/>
          </a:xfrm>
          <a:prstGeom prst="rect">
            <a:avLst/>
          </a:prstGeom>
          <a:noFill/>
          <a:ln w="9525" algn="ctr">
            <a:noFill/>
            <a:miter lim="800000"/>
            <a:headEnd/>
            <a:tailEnd/>
          </a:ln>
        </p:spPr>
        <p:txBody>
          <a:bodyPr>
            <a:spAutoFit/>
          </a:bodyPr>
          <a:lstStyle/>
          <a:p>
            <a:pPr algn="ctr"/>
            <a:r>
              <a:rPr lang="en-US" sz="2400" b="1">
                <a:latin typeface="Times New Roman" pitchFamily="18" charset="0"/>
              </a:rPr>
              <a:t>Continue with your </a:t>
            </a:r>
            <a:r>
              <a:rPr lang="en-US" sz="2400" b="1">
                <a:solidFill>
                  <a:schemeClr val="accent2"/>
                </a:solidFill>
                <a:latin typeface="Times New Roman" pitchFamily="18" charset="0"/>
              </a:rPr>
              <a:t>list</a:t>
            </a:r>
            <a:r>
              <a:rPr lang="en-US" sz="2400" b="1">
                <a:latin typeface="Times New Roman" pitchFamily="18" charset="0"/>
              </a:rPr>
              <a:t> of terms from this chapter, which include… </a:t>
            </a:r>
          </a:p>
          <a:p>
            <a:pPr algn="ctr"/>
            <a:endParaRPr lang="en-US" sz="2400" b="1">
              <a:latin typeface="Times New Roman" pitchFamily="18" charset="0"/>
            </a:endParaRPr>
          </a:p>
          <a:p>
            <a:pPr algn="ctr"/>
            <a:r>
              <a:rPr lang="en-US" sz="2400" b="1">
                <a:latin typeface="Times New Roman" pitchFamily="18" charset="0"/>
              </a:rPr>
              <a:t>Any term/phrase/concept that would be considered important in helping you with your …</a:t>
            </a:r>
          </a:p>
          <a:p>
            <a:pPr algn="ctr"/>
            <a:endParaRPr lang="en-US" sz="2400" b="1">
              <a:latin typeface="Times New Roman" pitchFamily="18" charset="0"/>
            </a:endParaRPr>
          </a:p>
          <a:p>
            <a:pPr algn="ctr"/>
            <a:r>
              <a:rPr lang="en-US" sz="2400" b="1">
                <a:solidFill>
                  <a:schemeClr val="accent2"/>
                </a:solidFill>
                <a:latin typeface="Times New Roman" pitchFamily="18" charset="0"/>
              </a:rPr>
              <a:t>Investigative Report</a:t>
            </a:r>
          </a:p>
          <a:p>
            <a:pPr algn="ctr"/>
            <a:endParaRPr lang="en-US" sz="2400" b="1">
              <a:solidFill>
                <a:schemeClr val="accent2"/>
              </a:solidFill>
              <a:latin typeface="Times New Roman" pitchFamily="18" charset="0"/>
            </a:endParaRPr>
          </a:p>
          <a:p>
            <a:pPr algn="ctr"/>
            <a:r>
              <a:rPr lang="en-US" sz="2400" b="1">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5363"/>
                                        </p:tgtEl>
                                        <p:attrNameLst>
                                          <p:attrName>style.visibility</p:attrName>
                                        </p:attrNameLst>
                                      </p:cBhvr>
                                      <p:to>
                                        <p:strVal val="visible"/>
                                      </p:to>
                                    </p:set>
                                    <p:anim to="" calcmode="lin" valueType="num">
                                      <p:cBhvr>
                                        <p:cTn id="7" dur="1" fill="hold"/>
                                        <p:tgtEl>
                                          <p:spTgt spid="15363"/>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5364"/>
                                        </p:tgtEl>
                                        <p:attrNameLst>
                                          <p:attrName>style.visibility</p:attrName>
                                        </p:attrNameLst>
                                      </p:cBhvr>
                                      <p:to>
                                        <p:strVal val="visible"/>
                                      </p:to>
                                    </p:set>
                                    <p:anim to="" calcmode="lin" valueType="num">
                                      <p:cBhvr>
                                        <p:cTn id="10" dur="1" fill="hold"/>
                                        <p:tgtEl>
                                          <p:spTgt spid="15364"/>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5362"/>
                                        </p:tgtEl>
                                        <p:attrNameLst>
                                          <p:attrName>style.visibility</p:attrName>
                                        </p:attrNameLst>
                                      </p:cBhvr>
                                      <p:to>
                                        <p:strVal val="visible"/>
                                      </p:to>
                                    </p:set>
                                    <p:anim to="" calcmode="lin" valueType="num">
                                      <p:cBhvr>
                                        <p:cTn id="13" dur="1" fill="hold"/>
                                        <p:tgtEl>
                                          <p:spTgt spid="1536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descr="Image:Martin Niemoeller.jpg"/>
          <p:cNvPicPr>
            <a:picLocks noChangeAspect="1" noChangeArrowheads="1"/>
          </p:cNvPicPr>
          <p:nvPr/>
        </p:nvPicPr>
        <p:blipFill>
          <a:blip r:embed="rId2" cstate="print">
            <a:lum bright="66000" contrast="-70000"/>
            <a:grayscl/>
          </a:blip>
          <a:srcRect/>
          <a:stretch>
            <a:fillRect/>
          </a:stretch>
        </p:blipFill>
        <p:spPr bwMode="auto">
          <a:xfrm>
            <a:off x="0" y="0"/>
            <a:ext cx="9144000" cy="6858000"/>
          </a:xfrm>
          <a:prstGeom prst="rect">
            <a:avLst/>
          </a:prstGeom>
          <a:noFill/>
          <a:ln w="9525">
            <a:noFill/>
            <a:miter lim="800000"/>
            <a:headEnd/>
            <a:tailEnd/>
          </a:ln>
        </p:spPr>
      </p:pic>
      <p:sp>
        <p:nvSpPr>
          <p:cNvPr id="16390" name="Text Box 6"/>
          <p:cNvSpPr txBox="1">
            <a:spLocks noChangeArrowheads="1"/>
          </p:cNvSpPr>
          <p:nvPr/>
        </p:nvSpPr>
        <p:spPr bwMode="auto">
          <a:xfrm>
            <a:off x="0" y="381000"/>
            <a:ext cx="9144000" cy="3713163"/>
          </a:xfrm>
          <a:prstGeom prst="rect">
            <a:avLst/>
          </a:prstGeom>
          <a:noFill/>
          <a:ln w="9525">
            <a:noFill/>
            <a:miter lim="800000"/>
            <a:headEnd/>
            <a:tailEnd/>
          </a:ln>
        </p:spPr>
        <p:txBody>
          <a:bodyPr>
            <a:spAutoFit/>
          </a:bodyPr>
          <a:lstStyle/>
          <a:p>
            <a:pPr algn="ctr">
              <a:spcBef>
                <a:spcPct val="50000"/>
              </a:spcBef>
            </a:pPr>
            <a:r>
              <a:rPr lang="en-US" sz="1600" b="1">
                <a:solidFill>
                  <a:schemeClr val="accent2"/>
                </a:solidFill>
                <a:latin typeface="Times New Roman" pitchFamily="18" charset="0"/>
              </a:rPr>
              <a:t>First they came for the communists, and I did not speak out - because I was not a communist; </a:t>
            </a:r>
            <a:br>
              <a:rPr lang="en-US" sz="1600" b="1">
                <a:solidFill>
                  <a:schemeClr val="accent2"/>
                </a:solidFill>
                <a:latin typeface="Times New Roman" pitchFamily="18" charset="0"/>
              </a:rPr>
            </a:br>
            <a:endParaRPr lang="en-US" sz="1600" b="1">
              <a:solidFill>
                <a:schemeClr val="accent2"/>
              </a:solidFill>
              <a:latin typeface="Times New Roman" pitchFamily="18" charset="0"/>
            </a:endParaRPr>
          </a:p>
          <a:p>
            <a:pPr algn="ctr">
              <a:spcBef>
                <a:spcPct val="50000"/>
              </a:spcBef>
            </a:pPr>
            <a:r>
              <a:rPr lang="en-US" sz="1600" b="1">
                <a:solidFill>
                  <a:schemeClr val="accent2"/>
                </a:solidFill>
                <a:latin typeface="Times New Roman" pitchFamily="18" charset="0"/>
              </a:rPr>
              <a:t>Then they came for the socialists, and I did not speak out - because I was not a socialist; </a:t>
            </a:r>
            <a:br>
              <a:rPr lang="en-US" sz="1600" b="1">
                <a:solidFill>
                  <a:schemeClr val="accent2"/>
                </a:solidFill>
                <a:latin typeface="Times New Roman" pitchFamily="18" charset="0"/>
              </a:rPr>
            </a:br>
            <a:endParaRPr lang="en-US" sz="1600" b="1">
              <a:solidFill>
                <a:schemeClr val="accent2"/>
              </a:solidFill>
              <a:latin typeface="Times New Roman" pitchFamily="18" charset="0"/>
            </a:endParaRPr>
          </a:p>
          <a:p>
            <a:pPr algn="ctr">
              <a:spcBef>
                <a:spcPct val="50000"/>
              </a:spcBef>
            </a:pPr>
            <a:r>
              <a:rPr lang="en-US" sz="1600" b="1">
                <a:solidFill>
                  <a:schemeClr val="accent2"/>
                </a:solidFill>
                <a:latin typeface="Times New Roman" pitchFamily="18" charset="0"/>
              </a:rPr>
              <a:t>Then they came for the trade unionists, and I did not speak out - because I was not a trade unionist; </a:t>
            </a:r>
            <a:br>
              <a:rPr lang="en-US" sz="1600" b="1">
                <a:solidFill>
                  <a:schemeClr val="accent2"/>
                </a:solidFill>
                <a:latin typeface="Times New Roman" pitchFamily="18" charset="0"/>
              </a:rPr>
            </a:br>
            <a:endParaRPr lang="en-US" sz="1600" b="1">
              <a:solidFill>
                <a:schemeClr val="accent2"/>
              </a:solidFill>
              <a:latin typeface="Times New Roman" pitchFamily="18" charset="0"/>
            </a:endParaRPr>
          </a:p>
          <a:p>
            <a:pPr algn="ctr">
              <a:spcBef>
                <a:spcPct val="50000"/>
              </a:spcBef>
            </a:pPr>
            <a:r>
              <a:rPr lang="en-US" sz="1600" b="1">
                <a:solidFill>
                  <a:schemeClr val="accent2"/>
                </a:solidFill>
                <a:latin typeface="Times New Roman" pitchFamily="18" charset="0"/>
              </a:rPr>
              <a:t>Then they came for the Jews, and I did not speak out - because I was not a Jew; </a:t>
            </a:r>
            <a:br>
              <a:rPr lang="en-US" sz="1600" b="1">
                <a:solidFill>
                  <a:schemeClr val="accent2"/>
                </a:solidFill>
                <a:latin typeface="Times New Roman" pitchFamily="18" charset="0"/>
              </a:rPr>
            </a:br>
            <a:endParaRPr lang="en-US" sz="1600" b="1">
              <a:solidFill>
                <a:schemeClr val="accent2"/>
              </a:solidFill>
              <a:latin typeface="Times New Roman" pitchFamily="18" charset="0"/>
            </a:endParaRPr>
          </a:p>
          <a:p>
            <a:pPr algn="ctr">
              <a:spcBef>
                <a:spcPct val="50000"/>
              </a:spcBef>
            </a:pPr>
            <a:r>
              <a:rPr lang="en-US" sz="1600" b="1">
                <a:solidFill>
                  <a:schemeClr val="accent2"/>
                </a:solidFill>
                <a:latin typeface="Times New Roman" pitchFamily="18" charset="0"/>
              </a:rPr>
              <a:t>Then they came for me - and there was no one left to speak out for me. </a:t>
            </a:r>
            <a:br>
              <a:rPr lang="en-US" sz="1600" b="1">
                <a:solidFill>
                  <a:schemeClr val="accent2"/>
                </a:solidFill>
                <a:latin typeface="Times New Roman" pitchFamily="18" charset="0"/>
              </a:rPr>
            </a:br>
            <a:endParaRPr lang="en-US" sz="1600" b="1">
              <a:solidFill>
                <a:schemeClr val="accent2"/>
              </a:solidFill>
              <a:latin typeface="Times New Roman" pitchFamily="18" charset="0"/>
            </a:endParaRPr>
          </a:p>
          <a:p>
            <a:pPr algn="ctr">
              <a:spcBef>
                <a:spcPct val="50000"/>
              </a:spcBef>
            </a:pPr>
            <a:r>
              <a:rPr lang="en-US" b="1">
                <a:latin typeface="Times New Roman" pitchFamily="18" charset="0"/>
              </a:rPr>
              <a:t>Martin Neimoeller, German Lutheran pastor and anti-Nazi activist who spent eight years in a German concentration camp</a:t>
            </a:r>
          </a:p>
        </p:txBody>
      </p:sp>
      <p:sp>
        <p:nvSpPr>
          <p:cNvPr id="16391" name="Text Box 7"/>
          <p:cNvSpPr txBox="1">
            <a:spLocks noChangeArrowheads="1"/>
          </p:cNvSpPr>
          <p:nvPr/>
        </p:nvSpPr>
        <p:spPr bwMode="auto">
          <a:xfrm>
            <a:off x="0" y="4572000"/>
            <a:ext cx="9144000" cy="1879600"/>
          </a:xfrm>
          <a:prstGeom prst="rect">
            <a:avLst/>
          </a:prstGeom>
          <a:noFill/>
          <a:ln w="9525">
            <a:noFill/>
            <a:miter lim="800000"/>
            <a:headEnd/>
            <a:tailEnd/>
          </a:ln>
        </p:spPr>
        <p:txBody>
          <a:bodyPr>
            <a:spAutoFit/>
          </a:bodyPr>
          <a:lstStyle/>
          <a:p>
            <a:pPr algn="ctr">
              <a:spcBef>
                <a:spcPct val="50000"/>
              </a:spcBef>
            </a:pPr>
            <a:r>
              <a:rPr lang="en-US" b="1">
                <a:solidFill>
                  <a:srgbClr val="FF3300"/>
                </a:solidFill>
                <a:latin typeface="Times New Roman" pitchFamily="18" charset="0"/>
              </a:rPr>
              <a:t>What is Neimoeller saying about why some people failed to take action?</a:t>
            </a:r>
          </a:p>
          <a:p>
            <a:pPr algn="ctr">
              <a:spcBef>
                <a:spcPct val="50000"/>
              </a:spcBef>
            </a:pPr>
            <a:r>
              <a:rPr lang="en-US" b="1">
                <a:solidFill>
                  <a:srgbClr val="FF3300"/>
                </a:solidFill>
                <a:latin typeface="Times New Roman" pitchFamily="18" charset="0"/>
              </a:rPr>
              <a:t>Does Neimoeller sound critical or not?  What makes you say this?</a:t>
            </a:r>
          </a:p>
          <a:p>
            <a:pPr algn="ctr">
              <a:spcBef>
                <a:spcPct val="50000"/>
              </a:spcBef>
            </a:pPr>
            <a:r>
              <a:rPr lang="en-US" b="1">
                <a:solidFill>
                  <a:srgbClr val="FF3300"/>
                </a:solidFill>
                <a:latin typeface="Times New Roman" pitchFamily="18" charset="0"/>
              </a:rPr>
              <a:t>How might people who failed to take action have felt when they became aware of the Holocaust?</a:t>
            </a:r>
          </a:p>
          <a:p>
            <a:pPr algn="ctr">
              <a:spcBef>
                <a:spcPct val="50000"/>
              </a:spcBef>
            </a:pPr>
            <a:r>
              <a:rPr lang="en-US" b="1">
                <a:solidFill>
                  <a:srgbClr val="FF3300"/>
                </a:solidFill>
                <a:latin typeface="Times New Roman" pitchFamily="18" charset="0"/>
              </a:rPr>
              <a:t>What lessons can be learned from this failure to take action?  From the Holocaust?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6390"/>
                                        </p:tgtEl>
                                        <p:attrNameLst>
                                          <p:attrName>style.visibility</p:attrName>
                                        </p:attrNameLst>
                                      </p:cBhvr>
                                      <p:to>
                                        <p:strVal val="visible"/>
                                      </p:to>
                                    </p:set>
                                    <p:anim to="" calcmode="lin" valueType="num">
                                      <p:cBhvr>
                                        <p:cTn id="7" dur="1" fill="hold"/>
                                        <p:tgtEl>
                                          <p:spTgt spid="16390"/>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6389"/>
                                        </p:tgtEl>
                                        <p:attrNameLst>
                                          <p:attrName>style.visibility</p:attrName>
                                        </p:attrNameLst>
                                      </p:cBhvr>
                                      <p:to>
                                        <p:strVal val="visible"/>
                                      </p:to>
                                    </p:set>
                                    <p:anim to="" calcmode="lin" valueType="num">
                                      <p:cBhvr>
                                        <p:cTn id="10" dur="1" fill="hold"/>
                                        <p:tgtEl>
                                          <p:spTgt spid="16389"/>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16391">
                                            <p:txEl>
                                              <p:pRg st="0" end="0"/>
                                            </p:txEl>
                                          </p:spTgt>
                                        </p:tgtEl>
                                        <p:attrNameLst>
                                          <p:attrName>style.visibility</p:attrName>
                                        </p:attrNameLst>
                                      </p:cBhvr>
                                      <p:to>
                                        <p:strVal val="visible"/>
                                      </p:to>
                                    </p:set>
                                    <p:anim to="" calcmode="lin" valueType="num">
                                      <p:cBhvr>
                                        <p:cTn id="15" dur="1" fill="hold"/>
                                        <p:tgtEl>
                                          <p:spTgt spid="16391">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16391">
                                            <p:txEl>
                                              <p:pRg st="1" end="1"/>
                                            </p:txEl>
                                          </p:spTgt>
                                        </p:tgtEl>
                                        <p:attrNameLst>
                                          <p:attrName>style.visibility</p:attrName>
                                        </p:attrNameLst>
                                      </p:cBhvr>
                                      <p:to>
                                        <p:strVal val="visible"/>
                                      </p:to>
                                    </p:set>
                                    <p:anim to="" calcmode="lin" valueType="num">
                                      <p:cBhvr>
                                        <p:cTn id="20" dur="1" fill="hold"/>
                                        <p:tgtEl>
                                          <p:spTgt spid="16391">
                                            <p:txEl>
                                              <p:pRg st="1" end="1"/>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16391">
                                            <p:txEl>
                                              <p:pRg st="2" end="2"/>
                                            </p:txEl>
                                          </p:spTgt>
                                        </p:tgtEl>
                                        <p:attrNameLst>
                                          <p:attrName>style.visibility</p:attrName>
                                        </p:attrNameLst>
                                      </p:cBhvr>
                                      <p:to>
                                        <p:strVal val="visible"/>
                                      </p:to>
                                    </p:set>
                                    <p:anim to="" calcmode="lin" valueType="num">
                                      <p:cBhvr>
                                        <p:cTn id="25" dur="1" fill="hold"/>
                                        <p:tgtEl>
                                          <p:spTgt spid="16391">
                                            <p:txEl>
                                              <p:pRg st="2" end="2"/>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16391">
                                            <p:txEl>
                                              <p:pRg st="3" end="3"/>
                                            </p:txEl>
                                          </p:spTgt>
                                        </p:tgtEl>
                                        <p:attrNameLst>
                                          <p:attrName>style.visibility</p:attrName>
                                        </p:attrNameLst>
                                      </p:cBhvr>
                                      <p:to>
                                        <p:strVal val="visible"/>
                                      </p:to>
                                    </p:set>
                                    <p:anim to="" calcmode="lin" valueType="num">
                                      <p:cBhvr>
                                        <p:cTn id="30" dur="1" fill="hold"/>
                                        <p:tgtEl>
                                          <p:spTgt spid="16391">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29" name="Picture 21" descr="swastika"/>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17413" name="Picture 5" descr="Buchenwald01"/>
          <p:cNvPicPr>
            <a:picLocks noChangeAspect="1" noChangeArrowheads="1"/>
          </p:cNvPicPr>
          <p:nvPr/>
        </p:nvPicPr>
        <p:blipFill>
          <a:blip r:embed="rId3" cstate="print"/>
          <a:srcRect/>
          <a:stretch>
            <a:fillRect/>
          </a:stretch>
        </p:blipFill>
        <p:spPr bwMode="auto">
          <a:xfrm>
            <a:off x="3276600" y="304800"/>
            <a:ext cx="3429000" cy="3619500"/>
          </a:xfrm>
          <a:prstGeom prst="rect">
            <a:avLst/>
          </a:prstGeom>
          <a:noFill/>
          <a:ln w="9525">
            <a:noFill/>
            <a:miter lim="800000"/>
            <a:headEnd/>
            <a:tailEnd/>
          </a:ln>
        </p:spPr>
      </p:pic>
      <p:pic>
        <p:nvPicPr>
          <p:cNvPr id="17415" name="Picture 7" descr="BuchenwaldCorpses"/>
          <p:cNvPicPr>
            <a:picLocks noChangeAspect="1" noChangeArrowheads="1"/>
          </p:cNvPicPr>
          <p:nvPr/>
        </p:nvPicPr>
        <p:blipFill>
          <a:blip r:embed="rId4" cstate="print"/>
          <a:srcRect/>
          <a:stretch>
            <a:fillRect/>
          </a:stretch>
        </p:blipFill>
        <p:spPr bwMode="auto">
          <a:xfrm>
            <a:off x="4495800" y="4038600"/>
            <a:ext cx="3810000" cy="2676525"/>
          </a:xfrm>
          <a:prstGeom prst="rect">
            <a:avLst/>
          </a:prstGeom>
          <a:noFill/>
          <a:ln w="9525">
            <a:noFill/>
            <a:miter lim="800000"/>
            <a:headEnd/>
            <a:tailEnd/>
          </a:ln>
        </p:spPr>
      </p:pic>
      <p:pic>
        <p:nvPicPr>
          <p:cNvPr id="17417" name="Picture 9" descr="BuchenwaldApril16"/>
          <p:cNvPicPr>
            <a:picLocks noChangeAspect="1" noChangeArrowheads="1"/>
          </p:cNvPicPr>
          <p:nvPr/>
        </p:nvPicPr>
        <p:blipFill>
          <a:blip r:embed="rId5" cstate="print">
            <a:lum bright="20000"/>
          </a:blip>
          <a:srcRect/>
          <a:stretch>
            <a:fillRect/>
          </a:stretch>
        </p:blipFill>
        <p:spPr bwMode="auto">
          <a:xfrm>
            <a:off x="381000" y="4017963"/>
            <a:ext cx="3429000" cy="2687637"/>
          </a:xfrm>
          <a:prstGeom prst="rect">
            <a:avLst/>
          </a:prstGeom>
          <a:noFill/>
          <a:ln w="9525">
            <a:noFill/>
            <a:miter lim="800000"/>
            <a:headEnd/>
            <a:tailEnd/>
          </a:ln>
        </p:spPr>
      </p:pic>
      <p:sp>
        <p:nvSpPr>
          <p:cNvPr id="17418" name="Rectangle 10"/>
          <p:cNvSpPr>
            <a:spLocks noChangeArrowheads="1"/>
          </p:cNvSpPr>
          <p:nvPr/>
        </p:nvSpPr>
        <p:spPr bwMode="auto">
          <a:xfrm>
            <a:off x="0" y="136525"/>
            <a:ext cx="9144000" cy="641350"/>
          </a:xfrm>
          <a:prstGeom prst="rect">
            <a:avLst/>
          </a:prstGeom>
          <a:noFill/>
          <a:ln w="9525">
            <a:noFill/>
            <a:miter lim="800000"/>
            <a:headEnd/>
            <a:tailEnd/>
          </a:ln>
        </p:spPr>
        <p:txBody>
          <a:bodyPr anchor="ctr">
            <a:spAutoFit/>
          </a:bodyPr>
          <a:lstStyle/>
          <a:p>
            <a:pPr algn="ctr"/>
            <a:r>
              <a:rPr lang="en-US" sz="3600" b="1">
                <a:solidFill>
                  <a:schemeClr val="accent2"/>
                </a:solidFill>
                <a:latin typeface="Times New Roman" pitchFamily="18" charset="0"/>
              </a:rPr>
              <a:t>German Civilians Tour Buchenwald Camp </a:t>
            </a:r>
          </a:p>
        </p:txBody>
      </p:sp>
      <p:sp>
        <p:nvSpPr>
          <p:cNvPr id="17419" name="Rectangle 11"/>
          <p:cNvSpPr>
            <a:spLocks noChangeArrowheads="1"/>
          </p:cNvSpPr>
          <p:nvPr/>
        </p:nvSpPr>
        <p:spPr bwMode="auto">
          <a:xfrm>
            <a:off x="304800" y="914400"/>
            <a:ext cx="2667000" cy="2289175"/>
          </a:xfrm>
          <a:prstGeom prst="rect">
            <a:avLst/>
          </a:prstGeom>
          <a:noFill/>
          <a:ln w="9525">
            <a:noFill/>
            <a:miter lim="800000"/>
            <a:headEnd/>
            <a:tailEnd/>
          </a:ln>
        </p:spPr>
        <p:txBody>
          <a:bodyPr anchor="ctr">
            <a:spAutoFit/>
          </a:bodyPr>
          <a:lstStyle/>
          <a:p>
            <a:pPr algn="ctr"/>
            <a:r>
              <a:rPr lang="en-US" b="1">
                <a:latin typeface="Times New Roman" pitchFamily="18" charset="0"/>
              </a:rPr>
              <a:t>After the Buchenwald concentration camp was liberated in April, 1945, the German civilians from the nearby town of Weimar were brought to see the evidence of Nazi atrocities.</a:t>
            </a:r>
          </a:p>
        </p:txBody>
      </p:sp>
      <p:sp>
        <p:nvSpPr>
          <p:cNvPr id="17420" name="Rectangle 12"/>
          <p:cNvSpPr>
            <a:spLocks noChangeArrowheads="1"/>
          </p:cNvSpPr>
          <p:nvPr/>
        </p:nvSpPr>
        <p:spPr bwMode="auto">
          <a:xfrm>
            <a:off x="6781800" y="1979613"/>
            <a:ext cx="2286000" cy="915987"/>
          </a:xfrm>
          <a:prstGeom prst="rect">
            <a:avLst/>
          </a:prstGeom>
          <a:noFill/>
          <a:ln w="9525">
            <a:noFill/>
            <a:miter lim="800000"/>
            <a:headEnd/>
            <a:tailEnd/>
          </a:ln>
        </p:spPr>
        <p:txBody>
          <a:bodyPr anchor="ctr">
            <a:spAutoFit/>
          </a:bodyPr>
          <a:lstStyle/>
          <a:p>
            <a:pPr algn="ctr"/>
            <a:r>
              <a:rPr lang="en-US" b="1">
                <a:latin typeface="Times New Roman" pitchFamily="18" charset="0"/>
              </a:rPr>
              <a:t>Failure to act is only one response to ultranationalism…</a:t>
            </a:r>
          </a:p>
        </p:txBody>
      </p:sp>
      <p:sp>
        <p:nvSpPr>
          <p:cNvPr id="17421" name="Rectangle 13"/>
          <p:cNvSpPr>
            <a:spLocks noChangeArrowheads="1"/>
          </p:cNvSpPr>
          <p:nvPr/>
        </p:nvSpPr>
        <p:spPr bwMode="auto">
          <a:xfrm>
            <a:off x="533400" y="3397250"/>
            <a:ext cx="2133600" cy="641350"/>
          </a:xfrm>
          <a:prstGeom prst="rect">
            <a:avLst/>
          </a:prstGeom>
          <a:noFill/>
          <a:ln w="9525">
            <a:noFill/>
            <a:miter lim="800000"/>
            <a:headEnd/>
            <a:tailEnd/>
          </a:ln>
        </p:spPr>
        <p:txBody>
          <a:bodyPr anchor="ctr">
            <a:spAutoFit/>
          </a:bodyPr>
          <a:lstStyle/>
          <a:p>
            <a:pPr algn="ctr"/>
            <a:r>
              <a:rPr lang="en-US" b="1">
                <a:latin typeface="Times New Roman" pitchFamily="18" charset="0"/>
              </a:rPr>
              <a:t>This is only a part of what they saw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7419">
                                            <p:txEl>
                                              <p:pRg st="0" end="0"/>
                                            </p:txEl>
                                          </p:spTgt>
                                        </p:tgtEl>
                                        <p:attrNameLst>
                                          <p:attrName>style.visibility</p:attrName>
                                        </p:attrNameLst>
                                      </p:cBhvr>
                                      <p:to>
                                        <p:strVal val="visible"/>
                                      </p:to>
                                    </p:set>
                                    <p:anim to="" calcmode="lin" valueType="num">
                                      <p:cBhvr>
                                        <p:cTn id="7" dur="1" fill="hold"/>
                                        <p:tgtEl>
                                          <p:spTgt spid="17419">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7421">
                                            <p:txEl>
                                              <p:pRg st="0" end="0"/>
                                            </p:txEl>
                                          </p:spTgt>
                                        </p:tgtEl>
                                        <p:attrNameLst>
                                          <p:attrName>style.visibility</p:attrName>
                                        </p:attrNameLst>
                                      </p:cBhvr>
                                      <p:to>
                                        <p:strVal val="visible"/>
                                      </p:to>
                                    </p:set>
                                    <p:anim to="" calcmode="lin" valueType="num">
                                      <p:cBhvr>
                                        <p:cTn id="10" dur="1" fill="hold"/>
                                        <p:tgtEl>
                                          <p:spTgt spid="17421">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7429"/>
                                        </p:tgtEl>
                                        <p:attrNameLst>
                                          <p:attrName>style.visibility</p:attrName>
                                        </p:attrNameLst>
                                      </p:cBhvr>
                                      <p:to>
                                        <p:strVal val="visible"/>
                                      </p:to>
                                    </p:set>
                                    <p:anim to="" calcmode="lin" valueType="num">
                                      <p:cBhvr>
                                        <p:cTn id="13" dur="1" fill="hold"/>
                                        <p:tgtEl>
                                          <p:spTgt spid="17429"/>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17418"/>
                                        </p:tgtEl>
                                        <p:attrNameLst>
                                          <p:attrName>style.visibility</p:attrName>
                                        </p:attrNameLst>
                                      </p:cBhvr>
                                      <p:to>
                                        <p:strVal val="visible"/>
                                      </p:to>
                                    </p:set>
                                    <p:anim to="" calcmode="lin" valueType="num">
                                      <p:cBhvr>
                                        <p:cTn id="18" dur="1" fill="hold"/>
                                        <p:tgtEl>
                                          <p:spTgt spid="17418"/>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17413"/>
                                        </p:tgtEl>
                                        <p:attrNameLst>
                                          <p:attrName>style.visibility</p:attrName>
                                        </p:attrNameLst>
                                      </p:cBhvr>
                                      <p:to>
                                        <p:strVal val="visible"/>
                                      </p:to>
                                    </p:set>
                                    <p:anim to="" calcmode="lin" valueType="num">
                                      <p:cBhvr>
                                        <p:cTn id="21" dur="1" fill="hold"/>
                                        <p:tgtEl>
                                          <p:spTgt spid="17413"/>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17417"/>
                                        </p:tgtEl>
                                        <p:attrNameLst>
                                          <p:attrName>style.visibility</p:attrName>
                                        </p:attrNameLst>
                                      </p:cBhvr>
                                      <p:to>
                                        <p:strVal val="visible"/>
                                      </p:to>
                                    </p:set>
                                    <p:anim to="" calcmode="lin" valueType="num">
                                      <p:cBhvr>
                                        <p:cTn id="26" dur="1" fill="hold"/>
                                        <p:tgtEl>
                                          <p:spTgt spid="17417"/>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17415"/>
                                        </p:tgtEl>
                                        <p:attrNameLst>
                                          <p:attrName>style.visibility</p:attrName>
                                        </p:attrNameLst>
                                      </p:cBhvr>
                                      <p:to>
                                        <p:strVal val="visible"/>
                                      </p:to>
                                    </p:set>
                                    <p:anim to="" calcmode="lin" valueType="num">
                                      <p:cBhvr>
                                        <p:cTn id="31" dur="1" fill="hold"/>
                                        <p:tgtEl>
                                          <p:spTgt spid="17415"/>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17420">
                                            <p:txEl>
                                              <p:pRg st="0" end="0"/>
                                            </p:txEl>
                                          </p:spTgt>
                                        </p:tgtEl>
                                        <p:attrNameLst>
                                          <p:attrName>style.visibility</p:attrName>
                                        </p:attrNameLst>
                                      </p:cBhvr>
                                      <p:to>
                                        <p:strVal val="visible"/>
                                      </p:to>
                                    </p:set>
                                    <p:anim to="" calcmode="lin" valueType="num">
                                      <p:cBhvr>
                                        <p:cTn id="36" dur="1" fill="hold"/>
                                        <p:tgtEl>
                                          <p:spTgt spid="17420">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5" name="Picture 9" descr="01552"/>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19460" name="Picture 4"/>
          <p:cNvPicPr>
            <a:picLocks noChangeAspect="1" noChangeArrowheads="1"/>
          </p:cNvPicPr>
          <p:nvPr/>
        </p:nvPicPr>
        <p:blipFill>
          <a:blip r:embed="rId3" cstate="print"/>
          <a:srcRect/>
          <a:stretch>
            <a:fillRect/>
          </a:stretch>
        </p:blipFill>
        <p:spPr bwMode="auto">
          <a:xfrm>
            <a:off x="3429000" y="1524000"/>
            <a:ext cx="4270375" cy="4953000"/>
          </a:xfrm>
          <a:prstGeom prst="rect">
            <a:avLst/>
          </a:prstGeom>
          <a:noFill/>
          <a:ln w="9525">
            <a:noFill/>
            <a:miter lim="800000"/>
            <a:headEnd/>
            <a:tailEnd/>
          </a:ln>
        </p:spPr>
      </p:pic>
      <p:sp>
        <p:nvSpPr>
          <p:cNvPr id="19461" name="Text Box 5"/>
          <p:cNvSpPr txBox="1">
            <a:spLocks noChangeArrowheads="1"/>
          </p:cNvSpPr>
          <p:nvPr/>
        </p:nvSpPr>
        <p:spPr bwMode="auto">
          <a:xfrm>
            <a:off x="0" y="76200"/>
            <a:ext cx="9144000" cy="1190625"/>
          </a:xfrm>
          <a:prstGeom prst="rect">
            <a:avLst/>
          </a:prstGeom>
          <a:noFill/>
          <a:ln w="9525">
            <a:noFill/>
            <a:miter lim="800000"/>
            <a:headEnd/>
            <a:tailEnd/>
          </a:ln>
        </p:spPr>
        <p:txBody>
          <a:bodyPr>
            <a:spAutoFit/>
          </a:bodyPr>
          <a:lstStyle/>
          <a:p>
            <a:pPr algn="ctr">
              <a:spcBef>
                <a:spcPct val="50000"/>
              </a:spcBef>
            </a:pPr>
            <a:r>
              <a:rPr lang="en-US" sz="3600" b="1">
                <a:solidFill>
                  <a:srgbClr val="FF3300"/>
                </a:solidFill>
                <a:latin typeface="Times New Roman" pitchFamily="18" charset="0"/>
              </a:rPr>
              <a:t>How Have People Responded to Ultranationalism?</a:t>
            </a:r>
          </a:p>
        </p:txBody>
      </p:sp>
      <p:sp>
        <p:nvSpPr>
          <p:cNvPr id="19462" name="Text Box 6"/>
          <p:cNvSpPr txBox="1">
            <a:spLocks noChangeArrowheads="1"/>
          </p:cNvSpPr>
          <p:nvPr/>
        </p:nvSpPr>
        <p:spPr bwMode="auto">
          <a:xfrm>
            <a:off x="304800" y="1828800"/>
            <a:ext cx="3048000" cy="462756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Review the handout </a:t>
            </a:r>
          </a:p>
          <a:p>
            <a:pPr algn="ctr">
              <a:spcBef>
                <a:spcPct val="50000"/>
              </a:spcBef>
            </a:pPr>
            <a:r>
              <a:rPr lang="en-US" b="1">
                <a:latin typeface="Times New Roman" pitchFamily="18" charset="0"/>
              </a:rPr>
              <a:t>The first row of the chart has been completed with information about one response to ultranationalism and refers to the comments in </a:t>
            </a:r>
            <a:r>
              <a:rPr lang="en-US" b="1" i="1">
                <a:latin typeface="Times New Roman" pitchFamily="18" charset="0"/>
              </a:rPr>
              <a:t>Voices</a:t>
            </a:r>
            <a:r>
              <a:rPr lang="en-US" b="1">
                <a:latin typeface="Times New Roman" pitchFamily="18" charset="0"/>
              </a:rPr>
              <a:t> on page 149</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Read pages 149 – 150</a:t>
            </a:r>
          </a:p>
          <a:p>
            <a:pPr algn="ctr">
              <a:spcBef>
                <a:spcPct val="50000"/>
              </a:spcBef>
            </a:pPr>
            <a:r>
              <a:rPr lang="en-US" b="1">
                <a:latin typeface="Times New Roman" pitchFamily="18" charset="0"/>
              </a:rPr>
              <a:t>Use the chart to jot notes about the next two responses to ultranationalism</a:t>
            </a:r>
          </a:p>
          <a:p>
            <a:pPr algn="ctr">
              <a:spcBef>
                <a:spcPct val="50000"/>
              </a:spcBef>
            </a:pPr>
            <a:r>
              <a:rPr lang="en-US" b="1">
                <a:latin typeface="Times New Roman" pitchFamily="18" charset="0"/>
              </a:rPr>
              <a:t>If time, compare your notes with another student’s notes</a:t>
            </a:r>
          </a:p>
        </p:txBody>
      </p:sp>
      <p:sp>
        <p:nvSpPr>
          <p:cNvPr id="19463" name="Text Box 7"/>
          <p:cNvSpPr txBox="1">
            <a:spLocks noChangeArrowheads="1"/>
          </p:cNvSpPr>
          <p:nvPr/>
        </p:nvSpPr>
        <p:spPr bwMode="auto">
          <a:xfrm>
            <a:off x="7696200" y="1828800"/>
            <a:ext cx="1219200" cy="173990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We will be using this chart for some time so keep it close by</a:t>
            </a:r>
          </a:p>
        </p:txBody>
      </p:sp>
      <p:sp>
        <p:nvSpPr>
          <p:cNvPr id="19466" name="Text Box 10"/>
          <p:cNvSpPr txBox="1">
            <a:spLocks noChangeArrowheads="1"/>
          </p:cNvSpPr>
          <p:nvPr/>
        </p:nvSpPr>
        <p:spPr bwMode="auto">
          <a:xfrm>
            <a:off x="7696200" y="4267200"/>
            <a:ext cx="1219200" cy="173990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When finished, complete the </a:t>
            </a:r>
            <a:r>
              <a:rPr lang="en-US" b="1" i="1">
                <a:latin typeface="Times New Roman" pitchFamily="18" charset="0"/>
              </a:rPr>
              <a:t>Activity</a:t>
            </a:r>
            <a:r>
              <a:rPr lang="en-US" b="1">
                <a:latin typeface="Times New Roman" pitchFamily="18" charset="0"/>
              </a:rPr>
              <a:t> on page 149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9461"/>
                                        </p:tgtEl>
                                        <p:attrNameLst>
                                          <p:attrName>style.visibility</p:attrName>
                                        </p:attrNameLst>
                                      </p:cBhvr>
                                      <p:to>
                                        <p:strVal val="visible"/>
                                      </p:to>
                                    </p:set>
                                    <p:anim to="" calcmode="lin" valueType="num">
                                      <p:cBhvr>
                                        <p:cTn id="7" dur="1" fill="hold"/>
                                        <p:tgtEl>
                                          <p:spTgt spid="19461"/>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9465"/>
                                        </p:tgtEl>
                                        <p:attrNameLst>
                                          <p:attrName>style.visibility</p:attrName>
                                        </p:attrNameLst>
                                      </p:cBhvr>
                                      <p:to>
                                        <p:strVal val="visible"/>
                                      </p:to>
                                    </p:set>
                                    <p:anim to="" calcmode="lin" valueType="num">
                                      <p:cBhvr>
                                        <p:cTn id="10" dur="1" fill="hold"/>
                                        <p:tgtEl>
                                          <p:spTgt spid="19465"/>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19460"/>
                                        </p:tgtEl>
                                        <p:attrNameLst>
                                          <p:attrName>style.visibility</p:attrName>
                                        </p:attrNameLst>
                                      </p:cBhvr>
                                      <p:to>
                                        <p:strVal val="visible"/>
                                      </p:to>
                                    </p:set>
                                    <p:anim to="" calcmode="lin" valueType="num">
                                      <p:cBhvr>
                                        <p:cTn id="15" dur="1" fill="hold"/>
                                        <p:tgtEl>
                                          <p:spTgt spid="19460"/>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19462">
                                            <p:txEl>
                                              <p:pRg st="0" end="0"/>
                                            </p:txEl>
                                          </p:spTgt>
                                        </p:tgtEl>
                                        <p:attrNameLst>
                                          <p:attrName>style.visibility</p:attrName>
                                        </p:attrNameLst>
                                      </p:cBhvr>
                                      <p:to>
                                        <p:strVal val="visible"/>
                                      </p:to>
                                    </p:set>
                                    <p:anim to="" calcmode="lin" valueType="num">
                                      <p:cBhvr>
                                        <p:cTn id="18" dur="1" fill="hold"/>
                                        <p:tgtEl>
                                          <p:spTgt spid="19462">
                                            <p:txEl>
                                              <p:pRg st="0" end="0"/>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19462">
                                            <p:txEl>
                                              <p:pRg st="1" end="1"/>
                                            </p:txEl>
                                          </p:spTgt>
                                        </p:tgtEl>
                                        <p:attrNameLst>
                                          <p:attrName>style.visibility</p:attrName>
                                        </p:attrNameLst>
                                      </p:cBhvr>
                                      <p:to>
                                        <p:strVal val="visible"/>
                                      </p:to>
                                    </p:set>
                                    <p:anim to="" calcmode="lin" valueType="num">
                                      <p:cBhvr>
                                        <p:cTn id="21" dur="1" fill="hold"/>
                                        <p:tgtEl>
                                          <p:spTgt spid="19462">
                                            <p:txEl>
                                              <p:pRg st="1" end="1"/>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19462">
                                            <p:txEl>
                                              <p:pRg st="3" end="3"/>
                                            </p:txEl>
                                          </p:spTgt>
                                        </p:tgtEl>
                                        <p:attrNameLst>
                                          <p:attrName>style.visibility</p:attrName>
                                        </p:attrNameLst>
                                      </p:cBhvr>
                                      <p:to>
                                        <p:strVal val="visible"/>
                                      </p:to>
                                    </p:set>
                                    <p:anim to="" calcmode="lin" valueType="num">
                                      <p:cBhvr>
                                        <p:cTn id="26" dur="1" fill="hold"/>
                                        <p:tgtEl>
                                          <p:spTgt spid="19462">
                                            <p:txEl>
                                              <p:pRg st="3" end="3"/>
                                            </p:txEl>
                                          </p:spTgt>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19462">
                                            <p:txEl>
                                              <p:pRg st="4" end="4"/>
                                            </p:txEl>
                                          </p:spTgt>
                                        </p:tgtEl>
                                        <p:attrNameLst>
                                          <p:attrName>style.visibility</p:attrName>
                                        </p:attrNameLst>
                                      </p:cBhvr>
                                      <p:to>
                                        <p:strVal val="visible"/>
                                      </p:to>
                                    </p:set>
                                    <p:anim to="" calcmode="lin" valueType="num">
                                      <p:cBhvr>
                                        <p:cTn id="29" dur="1" fill="hold"/>
                                        <p:tgtEl>
                                          <p:spTgt spid="19462">
                                            <p:txEl>
                                              <p:pRg st="4" end="4"/>
                                            </p:txEl>
                                          </p:spTgt>
                                        </p:tgtEl>
                                        <p:attrNameLst>
                                          <p:attrName/>
                                        </p:attrNameLst>
                                      </p:cBhvr>
                                    </p:anim>
                                  </p:childTnLst>
                                </p:cTn>
                              </p:par>
                              <p:par>
                                <p:cTn id="30" presetID="24" presetClass="entr" presetSubtype="0" fill="hold" nodeType="withEffect">
                                  <p:stCondLst>
                                    <p:cond delay="0"/>
                                  </p:stCondLst>
                                  <p:childTnLst>
                                    <p:set>
                                      <p:cBhvr>
                                        <p:cTn id="31" dur="1" fill="hold">
                                          <p:stCondLst>
                                            <p:cond delay="0"/>
                                          </p:stCondLst>
                                        </p:cTn>
                                        <p:tgtEl>
                                          <p:spTgt spid="19462">
                                            <p:txEl>
                                              <p:pRg st="5" end="5"/>
                                            </p:txEl>
                                          </p:spTgt>
                                        </p:tgtEl>
                                        <p:attrNameLst>
                                          <p:attrName>style.visibility</p:attrName>
                                        </p:attrNameLst>
                                      </p:cBhvr>
                                      <p:to>
                                        <p:strVal val="visible"/>
                                      </p:to>
                                    </p:set>
                                    <p:anim to="" calcmode="lin" valueType="num">
                                      <p:cBhvr>
                                        <p:cTn id="32" dur="1" fill="hold"/>
                                        <p:tgtEl>
                                          <p:spTgt spid="19462">
                                            <p:txEl>
                                              <p:pRg st="5" end="5"/>
                                            </p:txEl>
                                          </p:spTgt>
                                        </p:tgtEl>
                                        <p:attrNameLst>
                                          <p:attrName/>
                                        </p:attrNameLst>
                                      </p:cBhvr>
                                    </p:anim>
                                  </p:childTnLst>
                                </p:cTn>
                              </p:par>
                              <p:par>
                                <p:cTn id="33" presetID="24" presetClass="entr" presetSubtype="0" fill="hold" grpId="0" nodeType="withEffect">
                                  <p:stCondLst>
                                    <p:cond delay="0"/>
                                  </p:stCondLst>
                                  <p:childTnLst>
                                    <p:set>
                                      <p:cBhvr>
                                        <p:cTn id="34" dur="1" fill="hold">
                                          <p:stCondLst>
                                            <p:cond delay="0"/>
                                          </p:stCondLst>
                                        </p:cTn>
                                        <p:tgtEl>
                                          <p:spTgt spid="19463"/>
                                        </p:tgtEl>
                                        <p:attrNameLst>
                                          <p:attrName>style.visibility</p:attrName>
                                        </p:attrNameLst>
                                      </p:cBhvr>
                                      <p:to>
                                        <p:strVal val="visible"/>
                                      </p:to>
                                    </p:set>
                                    <p:anim to="" calcmode="lin" valueType="num">
                                      <p:cBhvr>
                                        <p:cTn id="35" dur="1" fill="hold"/>
                                        <p:tgtEl>
                                          <p:spTgt spid="19463"/>
                                        </p:tgtEl>
                                        <p:attrNameLst>
                                          <p:attrName/>
                                        </p:attrNameLst>
                                      </p:cBhvr>
                                    </p:anim>
                                  </p:childTnLst>
                                </p:cTn>
                              </p:par>
                              <p:par>
                                <p:cTn id="36" presetID="24" presetClass="entr" presetSubtype="0" fill="hold" grpId="0" nodeType="withEffect">
                                  <p:stCondLst>
                                    <p:cond delay="0"/>
                                  </p:stCondLst>
                                  <p:childTnLst>
                                    <p:set>
                                      <p:cBhvr>
                                        <p:cTn id="37" dur="1" fill="hold">
                                          <p:stCondLst>
                                            <p:cond delay="0"/>
                                          </p:stCondLst>
                                        </p:cTn>
                                        <p:tgtEl>
                                          <p:spTgt spid="19466"/>
                                        </p:tgtEl>
                                        <p:attrNameLst>
                                          <p:attrName>style.visibility</p:attrName>
                                        </p:attrNameLst>
                                      </p:cBhvr>
                                      <p:to>
                                        <p:strVal val="visible"/>
                                      </p:to>
                                    </p:set>
                                    <p:anim to="" calcmode="lin" valueType="num">
                                      <p:cBhvr>
                                        <p:cTn id="38" dur="1" fill="hold"/>
                                        <p:tgtEl>
                                          <p:spTgt spid="1946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3" grpId="0"/>
      <p:bldP spid="1946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6" descr="MAP_Topo_Ethiopia"/>
          <p:cNvPicPr>
            <a:picLocks noChangeAspect="1" noChangeArrowheads="1"/>
          </p:cNvPicPr>
          <p:nvPr/>
        </p:nvPicPr>
        <p:blipFill>
          <a:blip r:embed="rId2" cstate="print">
            <a:lum bright="70000" contrast="-70000"/>
          </a:blip>
          <a:srcRect/>
          <a:stretch>
            <a:fillRect/>
          </a:stretch>
        </p:blipFill>
        <p:spPr bwMode="auto">
          <a:xfrm>
            <a:off x="0" y="3175"/>
            <a:ext cx="9144000" cy="6854825"/>
          </a:xfrm>
          <a:prstGeom prst="rect">
            <a:avLst/>
          </a:prstGeom>
          <a:noFill/>
          <a:ln w="9525">
            <a:noFill/>
            <a:miter lim="800000"/>
            <a:headEnd/>
            <a:tailEnd/>
          </a:ln>
        </p:spPr>
      </p:pic>
      <p:pic>
        <p:nvPicPr>
          <p:cNvPr id="20484" name="Picture 4" descr="Fig6-16_p150.jpg"/>
          <p:cNvPicPr>
            <a:picLocks noChangeAspect="1" noChangeArrowheads="1"/>
          </p:cNvPicPr>
          <p:nvPr/>
        </p:nvPicPr>
        <p:blipFill>
          <a:blip r:embed="rId3" cstate="print"/>
          <a:srcRect/>
          <a:stretch>
            <a:fillRect/>
          </a:stretch>
        </p:blipFill>
        <p:spPr bwMode="auto">
          <a:xfrm>
            <a:off x="2490788" y="2362200"/>
            <a:ext cx="2767012" cy="4029075"/>
          </a:xfrm>
          <a:prstGeom prst="rect">
            <a:avLst/>
          </a:prstGeom>
          <a:noFill/>
          <a:ln w="9525">
            <a:noFill/>
            <a:miter lim="800000"/>
            <a:headEnd/>
            <a:tailEnd/>
          </a:ln>
        </p:spPr>
      </p:pic>
      <p:sp>
        <p:nvSpPr>
          <p:cNvPr id="20487" name="Text Box 7"/>
          <p:cNvSpPr txBox="1">
            <a:spLocks noChangeArrowheads="1"/>
          </p:cNvSpPr>
          <p:nvPr/>
        </p:nvSpPr>
        <p:spPr bwMode="auto">
          <a:xfrm>
            <a:off x="228600" y="3048000"/>
            <a:ext cx="1828800" cy="2427288"/>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Review Figure 6-16 on page 150 and its caption</a:t>
            </a:r>
          </a:p>
          <a:p>
            <a:pPr algn="ctr">
              <a:spcBef>
                <a:spcPct val="50000"/>
              </a:spcBef>
            </a:pPr>
            <a:r>
              <a:rPr lang="en-US" b="1">
                <a:latin typeface="Times New Roman" pitchFamily="18" charset="0"/>
              </a:rPr>
              <a:t>How would you respond to the information Selassie presented</a:t>
            </a:r>
          </a:p>
        </p:txBody>
      </p:sp>
      <p:sp>
        <p:nvSpPr>
          <p:cNvPr id="20488" name="Rectangle 8"/>
          <p:cNvSpPr>
            <a:spLocks noChangeArrowheads="1"/>
          </p:cNvSpPr>
          <p:nvPr/>
        </p:nvSpPr>
        <p:spPr bwMode="auto">
          <a:xfrm>
            <a:off x="0" y="76200"/>
            <a:ext cx="9144000" cy="868363"/>
          </a:xfrm>
          <a:prstGeom prst="rect">
            <a:avLst/>
          </a:prstGeom>
          <a:noFill/>
          <a:ln w="9525">
            <a:noFill/>
            <a:miter lim="800000"/>
            <a:headEnd/>
            <a:tailEnd/>
          </a:ln>
        </p:spPr>
        <p:txBody>
          <a:bodyPr anchor="ctr"/>
          <a:lstStyle/>
          <a:p>
            <a:pPr algn="ctr"/>
            <a:r>
              <a:rPr lang="en-US" sz="3600" b="1">
                <a:solidFill>
                  <a:schemeClr val="accent2"/>
                </a:solidFill>
                <a:latin typeface="Times New Roman" pitchFamily="18" charset="0"/>
              </a:rPr>
              <a:t>China, Ethiopia and the League of Nations</a:t>
            </a:r>
          </a:p>
        </p:txBody>
      </p:sp>
      <p:sp>
        <p:nvSpPr>
          <p:cNvPr id="20490" name="Text Box 10"/>
          <p:cNvSpPr txBox="1">
            <a:spLocks noChangeArrowheads="1"/>
          </p:cNvSpPr>
          <p:nvPr/>
        </p:nvSpPr>
        <p:spPr bwMode="auto">
          <a:xfrm>
            <a:off x="5638800" y="1541463"/>
            <a:ext cx="3124200" cy="4981575"/>
          </a:xfrm>
          <a:prstGeom prst="rect">
            <a:avLst/>
          </a:prstGeom>
          <a:noFill/>
          <a:ln w="9525">
            <a:noFill/>
            <a:miter lim="800000"/>
            <a:headEnd/>
            <a:tailEnd/>
          </a:ln>
        </p:spPr>
        <p:txBody>
          <a:bodyPr>
            <a:spAutoFit/>
          </a:bodyPr>
          <a:lstStyle/>
          <a:p>
            <a:pPr algn="ctr">
              <a:spcBef>
                <a:spcPct val="50000"/>
              </a:spcBef>
            </a:pPr>
            <a:r>
              <a:rPr lang="en-US" sz="1600" b="1">
                <a:latin typeface="Times New Roman" pitchFamily="18" charset="0"/>
              </a:rPr>
              <a:t>Now, imagine that you are a teenager living in either Ethiopia or China at this time</a:t>
            </a:r>
          </a:p>
          <a:p>
            <a:pPr algn="ctr">
              <a:spcBef>
                <a:spcPct val="50000"/>
              </a:spcBef>
            </a:pPr>
            <a:r>
              <a:rPr lang="en-US" sz="1600" b="1">
                <a:latin typeface="Times New Roman" pitchFamily="18" charset="0"/>
              </a:rPr>
              <a:t>Half of you will be teenagers living at this time in China and the other half living in Ethiopia</a:t>
            </a:r>
          </a:p>
          <a:p>
            <a:pPr algn="ctr">
              <a:spcBef>
                <a:spcPct val="50000"/>
              </a:spcBef>
            </a:pPr>
            <a:endParaRPr lang="en-US" sz="1600" b="1">
              <a:latin typeface="Times New Roman" pitchFamily="18" charset="0"/>
            </a:endParaRPr>
          </a:p>
          <a:p>
            <a:pPr algn="ctr">
              <a:spcBef>
                <a:spcPct val="50000"/>
              </a:spcBef>
            </a:pPr>
            <a:r>
              <a:rPr lang="en-US" sz="1600" b="1">
                <a:latin typeface="Times New Roman" pitchFamily="18" charset="0"/>
              </a:rPr>
              <a:t>As a teenager in one of these two countries, you will be writing a letter to a relative living outside your country.  You will be explaining your living conditions and your feelings about what is happening.  </a:t>
            </a:r>
          </a:p>
          <a:p>
            <a:pPr algn="ctr">
              <a:spcBef>
                <a:spcPct val="50000"/>
              </a:spcBef>
            </a:pPr>
            <a:r>
              <a:rPr lang="en-US" sz="1600" b="1">
                <a:latin typeface="Times New Roman" pitchFamily="18" charset="0"/>
              </a:rPr>
              <a:t>When you are done, you will be exchanging your letter with another student and writing a brief letter back as the relative.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0486"/>
                                        </p:tgtEl>
                                        <p:attrNameLst>
                                          <p:attrName>style.visibility</p:attrName>
                                        </p:attrNameLst>
                                      </p:cBhvr>
                                      <p:to>
                                        <p:strVal val="visible"/>
                                      </p:to>
                                    </p:set>
                                    <p:anim to="" calcmode="lin" valueType="num">
                                      <p:cBhvr>
                                        <p:cTn id="7" dur="1" fill="hold"/>
                                        <p:tgtEl>
                                          <p:spTgt spid="2048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0484"/>
                                        </p:tgtEl>
                                        <p:attrNameLst>
                                          <p:attrName>style.visibility</p:attrName>
                                        </p:attrNameLst>
                                      </p:cBhvr>
                                      <p:to>
                                        <p:strVal val="visible"/>
                                      </p:to>
                                    </p:set>
                                    <p:anim to="" calcmode="lin" valueType="num">
                                      <p:cBhvr>
                                        <p:cTn id="10" dur="1" fill="hold"/>
                                        <p:tgtEl>
                                          <p:spTgt spid="20484"/>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20487"/>
                                        </p:tgtEl>
                                        <p:attrNameLst>
                                          <p:attrName>style.visibility</p:attrName>
                                        </p:attrNameLst>
                                      </p:cBhvr>
                                      <p:to>
                                        <p:strVal val="visible"/>
                                      </p:to>
                                    </p:set>
                                    <p:anim to="" calcmode="lin" valueType="num">
                                      <p:cBhvr>
                                        <p:cTn id="13" dur="1" fill="hold"/>
                                        <p:tgtEl>
                                          <p:spTgt spid="20487"/>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20488"/>
                                        </p:tgtEl>
                                        <p:attrNameLst>
                                          <p:attrName>style.visibility</p:attrName>
                                        </p:attrNameLst>
                                      </p:cBhvr>
                                      <p:to>
                                        <p:strVal val="visible"/>
                                      </p:to>
                                    </p:set>
                                    <p:anim to="" calcmode="lin" valueType="num">
                                      <p:cBhvr>
                                        <p:cTn id="16" dur="1" fill="hold"/>
                                        <p:tgtEl>
                                          <p:spTgt spid="20488"/>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20490">
                                            <p:txEl>
                                              <p:pRg st="0" end="0"/>
                                            </p:txEl>
                                          </p:spTgt>
                                        </p:tgtEl>
                                        <p:attrNameLst>
                                          <p:attrName>style.visibility</p:attrName>
                                        </p:attrNameLst>
                                      </p:cBhvr>
                                      <p:to>
                                        <p:strVal val="visible"/>
                                      </p:to>
                                    </p:set>
                                    <p:anim to="" calcmode="lin" valueType="num">
                                      <p:cBhvr>
                                        <p:cTn id="21" dur="1" fill="hold"/>
                                        <p:tgtEl>
                                          <p:spTgt spid="20490">
                                            <p:txEl>
                                              <p:pRg st="0" end="0"/>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20490">
                                            <p:txEl>
                                              <p:pRg st="1" end="1"/>
                                            </p:txEl>
                                          </p:spTgt>
                                        </p:tgtEl>
                                        <p:attrNameLst>
                                          <p:attrName>style.visibility</p:attrName>
                                        </p:attrNameLst>
                                      </p:cBhvr>
                                      <p:to>
                                        <p:strVal val="visible"/>
                                      </p:to>
                                    </p:set>
                                    <p:anim to="" calcmode="lin" valueType="num">
                                      <p:cBhvr>
                                        <p:cTn id="26" dur="1" fill="hold"/>
                                        <p:tgtEl>
                                          <p:spTgt spid="20490">
                                            <p:txEl>
                                              <p:pRg st="1" end="1"/>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20490">
                                            <p:txEl>
                                              <p:pRg st="3" end="3"/>
                                            </p:txEl>
                                          </p:spTgt>
                                        </p:tgtEl>
                                        <p:attrNameLst>
                                          <p:attrName>style.visibility</p:attrName>
                                        </p:attrNameLst>
                                      </p:cBhvr>
                                      <p:to>
                                        <p:strVal val="visible"/>
                                      </p:to>
                                    </p:set>
                                    <p:anim to="" calcmode="lin" valueType="num">
                                      <p:cBhvr>
                                        <p:cTn id="31" dur="1" fill="hold"/>
                                        <p:tgtEl>
                                          <p:spTgt spid="20490">
                                            <p:txEl>
                                              <p:pRg st="3" end="3"/>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20490">
                                            <p:txEl>
                                              <p:pRg st="4" end="4"/>
                                            </p:txEl>
                                          </p:spTgt>
                                        </p:tgtEl>
                                        <p:attrNameLst>
                                          <p:attrName>style.visibility</p:attrName>
                                        </p:attrNameLst>
                                      </p:cBhvr>
                                      <p:to>
                                        <p:strVal val="visible"/>
                                      </p:to>
                                    </p:set>
                                    <p:anim to="" calcmode="lin" valueType="num">
                                      <p:cBhvr>
                                        <p:cTn id="36" dur="1" fill="hold"/>
                                        <p:tgtEl>
                                          <p:spTgt spid="20490">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p:bldP spid="2048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8" name="Picture 8" descr="propaganda"/>
          <p:cNvPicPr>
            <a:picLocks noChangeAspect="1" noChangeArrowheads="1"/>
          </p:cNvPicPr>
          <p:nvPr/>
        </p:nvPicPr>
        <p:blipFill>
          <a:blip r:embed="rId2" cstate="print">
            <a:lum bright="70000" contrast="-70000"/>
          </a:blip>
          <a:srcRect/>
          <a:stretch>
            <a:fillRect/>
          </a:stretch>
        </p:blipFill>
        <p:spPr bwMode="auto">
          <a:xfrm>
            <a:off x="0" y="0"/>
            <a:ext cx="9144000" cy="7239000"/>
          </a:xfrm>
          <a:prstGeom prst="rect">
            <a:avLst/>
          </a:prstGeom>
          <a:noFill/>
          <a:ln w="9525">
            <a:noFill/>
            <a:miter lim="800000"/>
            <a:headEnd/>
            <a:tailEnd/>
          </a:ln>
        </p:spPr>
      </p:pic>
      <p:pic>
        <p:nvPicPr>
          <p:cNvPr id="25604" name="Picture 4" descr="Fig6-17_p151.jpg"/>
          <p:cNvPicPr>
            <a:picLocks noChangeAspect="1" noChangeArrowheads="1"/>
          </p:cNvPicPr>
          <p:nvPr/>
        </p:nvPicPr>
        <p:blipFill>
          <a:blip r:embed="rId3" cstate="print"/>
          <a:srcRect/>
          <a:stretch>
            <a:fillRect/>
          </a:stretch>
        </p:blipFill>
        <p:spPr bwMode="auto">
          <a:xfrm>
            <a:off x="5791200" y="1143000"/>
            <a:ext cx="3106738" cy="4700588"/>
          </a:xfrm>
          <a:prstGeom prst="rect">
            <a:avLst/>
          </a:prstGeom>
          <a:noFill/>
          <a:ln w="9525">
            <a:noFill/>
            <a:miter lim="800000"/>
            <a:headEnd/>
            <a:tailEnd/>
          </a:ln>
        </p:spPr>
      </p:pic>
      <p:sp>
        <p:nvSpPr>
          <p:cNvPr id="25605" name="Text Box 5"/>
          <p:cNvSpPr txBox="1">
            <a:spLocks noChangeArrowheads="1"/>
          </p:cNvSpPr>
          <p:nvPr/>
        </p:nvSpPr>
        <p:spPr bwMode="auto">
          <a:xfrm>
            <a:off x="990600" y="1828800"/>
            <a:ext cx="3581400" cy="421640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Review and discuss the questions for Figure 6-17 on page 151</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What is your criteria for this poster to be (or not to be) propaganda?</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Read the top half of page 151</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Choose a criteria and decide whether or not Prime Minister King’s words were propaganda</a:t>
            </a:r>
          </a:p>
        </p:txBody>
      </p:sp>
      <p:sp>
        <p:nvSpPr>
          <p:cNvPr id="25606" name="Rectangle 6"/>
          <p:cNvSpPr>
            <a:spLocks noChangeArrowheads="1"/>
          </p:cNvSpPr>
          <p:nvPr/>
        </p:nvSpPr>
        <p:spPr bwMode="auto">
          <a:xfrm>
            <a:off x="0" y="76200"/>
            <a:ext cx="9144000" cy="868363"/>
          </a:xfrm>
          <a:prstGeom prst="rect">
            <a:avLst/>
          </a:prstGeom>
          <a:noFill/>
          <a:ln w="9525">
            <a:noFill/>
            <a:miter lim="800000"/>
            <a:headEnd/>
            <a:tailEnd/>
          </a:ln>
        </p:spPr>
        <p:txBody>
          <a:bodyPr anchor="ctr"/>
          <a:lstStyle/>
          <a:p>
            <a:pPr algn="ctr"/>
            <a:r>
              <a:rPr lang="en-US" sz="3600" b="1">
                <a:solidFill>
                  <a:schemeClr val="accent2"/>
                </a:solidFill>
                <a:latin typeface="Times New Roman" pitchFamily="18" charset="0"/>
              </a:rPr>
              <a:t>War as a Response to Ultranationalism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5604"/>
                                        </p:tgtEl>
                                        <p:attrNameLst>
                                          <p:attrName>style.visibility</p:attrName>
                                        </p:attrNameLst>
                                      </p:cBhvr>
                                      <p:to>
                                        <p:strVal val="visible"/>
                                      </p:to>
                                    </p:set>
                                    <p:anim to="" calcmode="lin" valueType="num">
                                      <p:cBhvr>
                                        <p:cTn id="7" dur="1" fill="hold"/>
                                        <p:tgtEl>
                                          <p:spTgt spid="2560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5605">
                                            <p:txEl>
                                              <p:pRg st="0" end="0"/>
                                            </p:txEl>
                                          </p:spTgt>
                                        </p:tgtEl>
                                        <p:attrNameLst>
                                          <p:attrName>style.visibility</p:attrName>
                                        </p:attrNameLst>
                                      </p:cBhvr>
                                      <p:to>
                                        <p:strVal val="visible"/>
                                      </p:to>
                                    </p:set>
                                    <p:anim to="" calcmode="lin" valueType="num">
                                      <p:cBhvr>
                                        <p:cTn id="10" dur="1" fill="hold"/>
                                        <p:tgtEl>
                                          <p:spTgt spid="25605">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5608"/>
                                        </p:tgtEl>
                                        <p:attrNameLst>
                                          <p:attrName>style.visibility</p:attrName>
                                        </p:attrNameLst>
                                      </p:cBhvr>
                                      <p:to>
                                        <p:strVal val="visible"/>
                                      </p:to>
                                    </p:set>
                                    <p:anim to="" calcmode="lin" valueType="num">
                                      <p:cBhvr>
                                        <p:cTn id="13" dur="1" fill="hold"/>
                                        <p:tgtEl>
                                          <p:spTgt spid="25608"/>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25605">
                                            <p:txEl>
                                              <p:pRg st="2" end="2"/>
                                            </p:txEl>
                                          </p:spTgt>
                                        </p:tgtEl>
                                        <p:attrNameLst>
                                          <p:attrName>style.visibility</p:attrName>
                                        </p:attrNameLst>
                                      </p:cBhvr>
                                      <p:to>
                                        <p:strVal val="visible"/>
                                      </p:to>
                                    </p:set>
                                    <p:anim to="" calcmode="lin" valueType="num">
                                      <p:cBhvr>
                                        <p:cTn id="18" dur="1" fill="hold"/>
                                        <p:tgtEl>
                                          <p:spTgt spid="25605">
                                            <p:txEl>
                                              <p:pRg st="2" end="2"/>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25606"/>
                                        </p:tgtEl>
                                        <p:attrNameLst>
                                          <p:attrName>style.visibility</p:attrName>
                                        </p:attrNameLst>
                                      </p:cBhvr>
                                      <p:to>
                                        <p:strVal val="visible"/>
                                      </p:to>
                                    </p:set>
                                    <p:anim to="" calcmode="lin" valueType="num">
                                      <p:cBhvr>
                                        <p:cTn id="23" dur="1" fill="hold"/>
                                        <p:tgtEl>
                                          <p:spTgt spid="25606"/>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25605">
                                            <p:txEl>
                                              <p:pRg st="4" end="4"/>
                                            </p:txEl>
                                          </p:spTgt>
                                        </p:tgtEl>
                                        <p:attrNameLst>
                                          <p:attrName>style.visibility</p:attrName>
                                        </p:attrNameLst>
                                      </p:cBhvr>
                                      <p:to>
                                        <p:strVal val="visible"/>
                                      </p:to>
                                    </p:set>
                                    <p:anim to="" calcmode="lin" valueType="num">
                                      <p:cBhvr>
                                        <p:cTn id="26" dur="1" fill="hold"/>
                                        <p:tgtEl>
                                          <p:spTgt spid="25605">
                                            <p:txEl>
                                              <p:pRg st="4" end="4"/>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25605">
                                            <p:txEl>
                                              <p:pRg st="6" end="6"/>
                                            </p:txEl>
                                          </p:spTgt>
                                        </p:tgtEl>
                                        <p:attrNameLst>
                                          <p:attrName>style.visibility</p:attrName>
                                        </p:attrNameLst>
                                      </p:cBhvr>
                                      <p:to>
                                        <p:strVal val="visible"/>
                                      </p:to>
                                    </p:set>
                                    <p:anim to="" calcmode="lin" valueType="num">
                                      <p:cBhvr>
                                        <p:cTn id="31" dur="1" fill="hold"/>
                                        <p:tgtEl>
                                          <p:spTgt spid="25605">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7" name="Picture 7" descr="01552"/>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0723" name="Text Box 3"/>
          <p:cNvSpPr txBox="1">
            <a:spLocks noChangeArrowheads="1"/>
          </p:cNvSpPr>
          <p:nvPr/>
        </p:nvSpPr>
        <p:spPr bwMode="auto">
          <a:xfrm>
            <a:off x="0" y="2306638"/>
            <a:ext cx="9144000" cy="4154487"/>
          </a:xfrm>
          <a:prstGeom prst="rect">
            <a:avLst/>
          </a:prstGeom>
          <a:noFill/>
          <a:ln w="9525">
            <a:noFill/>
            <a:miter lim="800000"/>
            <a:headEnd/>
            <a:tailEnd/>
          </a:ln>
        </p:spPr>
        <p:txBody>
          <a:bodyPr>
            <a:spAutoFit/>
          </a:bodyPr>
          <a:lstStyle/>
          <a:p>
            <a:pPr algn="ctr"/>
            <a:r>
              <a:rPr lang="en-US" sz="1600" b="1">
                <a:latin typeface="Times New Roman" pitchFamily="18" charset="0"/>
              </a:rPr>
              <a:t>Momentarily, you will be numbered off </a:t>
            </a:r>
            <a:r>
              <a:rPr lang="en-US" sz="1600" b="1" i="1">
                <a:solidFill>
                  <a:schemeClr val="hlink"/>
                </a:solidFill>
                <a:latin typeface="Times New Roman" pitchFamily="18" charset="0"/>
              </a:rPr>
              <a:t>one</a:t>
            </a:r>
            <a:r>
              <a:rPr lang="en-US" sz="1600" b="1">
                <a:solidFill>
                  <a:schemeClr val="hlink"/>
                </a:solidFill>
                <a:latin typeface="Times New Roman" pitchFamily="18" charset="0"/>
              </a:rPr>
              <a:t> </a:t>
            </a:r>
            <a:r>
              <a:rPr lang="en-US" sz="1600" b="1" i="1">
                <a:solidFill>
                  <a:schemeClr val="hlink"/>
                </a:solidFill>
                <a:latin typeface="Times New Roman" pitchFamily="18" charset="0"/>
              </a:rPr>
              <a:t>through</a:t>
            </a:r>
            <a:r>
              <a:rPr lang="en-US" sz="1600" b="1">
                <a:solidFill>
                  <a:schemeClr val="hlink"/>
                </a:solidFill>
                <a:latin typeface="Times New Roman" pitchFamily="18" charset="0"/>
              </a:rPr>
              <a:t> </a:t>
            </a:r>
            <a:r>
              <a:rPr lang="en-US" sz="1600" b="1" i="1">
                <a:solidFill>
                  <a:schemeClr val="hlink"/>
                </a:solidFill>
                <a:latin typeface="Times New Roman" pitchFamily="18" charset="0"/>
              </a:rPr>
              <a:t>four</a:t>
            </a:r>
            <a:r>
              <a:rPr lang="en-US" sz="1600" b="1">
                <a:latin typeface="Times New Roman" pitchFamily="18" charset="0"/>
              </a:rPr>
              <a:t>.  Each of you will go to one of the four assigned EXPERT groups and complete a the remaining responses on your handout. You will have approximately 10-15 minutes to do this.</a:t>
            </a:r>
          </a:p>
          <a:p>
            <a:pPr algn="ctr"/>
            <a:endParaRPr lang="en-US" sz="1600" b="1">
              <a:latin typeface="Times New Roman" pitchFamily="18" charset="0"/>
            </a:endParaRPr>
          </a:p>
          <a:p>
            <a:pPr algn="ctr"/>
            <a:endParaRPr lang="en-US" sz="1600" b="1">
              <a:latin typeface="Times New Roman" pitchFamily="18" charset="0"/>
            </a:endParaRPr>
          </a:p>
          <a:p>
            <a:pPr algn="ctr"/>
            <a:r>
              <a:rPr lang="en-US" b="1">
                <a:latin typeface="Times New Roman" pitchFamily="18" charset="0"/>
              </a:rPr>
              <a:t>1.</a:t>
            </a:r>
            <a:r>
              <a:rPr lang="en-US" b="1">
                <a:solidFill>
                  <a:schemeClr val="accent2"/>
                </a:solidFill>
                <a:latin typeface="Times New Roman" pitchFamily="18" charset="0"/>
              </a:rPr>
              <a:t>  Total War</a:t>
            </a:r>
            <a:r>
              <a:rPr lang="en-US" b="1">
                <a:latin typeface="Times New Roman" pitchFamily="18" charset="0"/>
              </a:rPr>
              <a:t>  (Pages 151)</a:t>
            </a:r>
          </a:p>
          <a:p>
            <a:pPr algn="ctr"/>
            <a:r>
              <a:rPr lang="en-US" b="1">
                <a:latin typeface="Times New Roman" pitchFamily="18" charset="0"/>
              </a:rPr>
              <a:t>2.</a:t>
            </a:r>
            <a:r>
              <a:rPr lang="en-US" b="1">
                <a:solidFill>
                  <a:schemeClr val="accent2"/>
                </a:solidFill>
                <a:latin typeface="Times New Roman" pitchFamily="18" charset="0"/>
              </a:rPr>
              <a:t>  Conscription in Canada</a:t>
            </a:r>
            <a:r>
              <a:rPr lang="en-US" b="1">
                <a:latin typeface="Times New Roman" pitchFamily="18" charset="0"/>
              </a:rPr>
              <a:t>  (Page 152)</a:t>
            </a:r>
          </a:p>
          <a:p>
            <a:pPr algn="ctr"/>
            <a:r>
              <a:rPr lang="en-US" b="1">
                <a:latin typeface="Times New Roman" pitchFamily="18" charset="0"/>
              </a:rPr>
              <a:t>3.</a:t>
            </a:r>
            <a:r>
              <a:rPr lang="en-US" b="1">
                <a:solidFill>
                  <a:schemeClr val="accent2"/>
                </a:solidFill>
                <a:latin typeface="Times New Roman" pitchFamily="18" charset="0"/>
              </a:rPr>
              <a:t>  Internment in Canada</a:t>
            </a:r>
            <a:r>
              <a:rPr lang="en-US" b="1">
                <a:latin typeface="Times New Roman" pitchFamily="18" charset="0"/>
              </a:rPr>
              <a:t>  (Pages 152-153)</a:t>
            </a:r>
          </a:p>
          <a:p>
            <a:pPr algn="ctr"/>
            <a:r>
              <a:rPr lang="en-US" b="1">
                <a:latin typeface="Times New Roman" pitchFamily="18" charset="0"/>
              </a:rPr>
              <a:t>4.</a:t>
            </a:r>
            <a:r>
              <a:rPr lang="en-US" b="1">
                <a:solidFill>
                  <a:schemeClr val="accent2"/>
                </a:solidFill>
                <a:latin typeface="Times New Roman" pitchFamily="18" charset="0"/>
              </a:rPr>
              <a:t>  Peacekeeping</a:t>
            </a:r>
            <a:r>
              <a:rPr lang="en-US" b="1">
                <a:latin typeface="Times New Roman" pitchFamily="18" charset="0"/>
              </a:rPr>
              <a:t>  (Page 154)</a:t>
            </a:r>
          </a:p>
          <a:p>
            <a:pPr algn="ctr"/>
            <a:endParaRPr lang="en-US" b="1">
              <a:latin typeface="Times New Roman" pitchFamily="18" charset="0"/>
            </a:endParaRPr>
          </a:p>
          <a:p>
            <a:pPr algn="ctr"/>
            <a:endParaRPr lang="en-US" sz="1600" b="1">
              <a:latin typeface="Times New Roman" pitchFamily="18" charset="0"/>
            </a:endParaRPr>
          </a:p>
          <a:p>
            <a:pPr algn="ctr"/>
            <a:r>
              <a:rPr lang="en-US" sz="1600" b="1">
                <a:latin typeface="Times New Roman" pitchFamily="18" charset="0"/>
              </a:rPr>
              <a:t>When finished, return to your original group of four and share your EXPERTISE with your other three group members.  They will do the same for you.  When you are done, your chart will be complete</a:t>
            </a:r>
          </a:p>
          <a:p>
            <a:pPr algn="ctr"/>
            <a:endParaRPr lang="en-US" sz="1600" b="1">
              <a:latin typeface="Times New Roman" pitchFamily="18" charset="0"/>
            </a:endParaRPr>
          </a:p>
          <a:p>
            <a:pPr algn="ctr"/>
            <a:r>
              <a:rPr lang="en-US" sz="1600" b="1">
                <a:latin typeface="Times New Roman" pitchFamily="18" charset="0"/>
              </a:rPr>
              <a:t>Upon completion, rank the responses to ultranationalism on a scale of 1 to 5                                            (1 = least effective  5 = most effective)</a:t>
            </a:r>
          </a:p>
        </p:txBody>
      </p:sp>
      <p:sp>
        <p:nvSpPr>
          <p:cNvPr id="30724" name="Text Box 4"/>
          <p:cNvSpPr txBox="1">
            <a:spLocks noChangeArrowheads="1"/>
          </p:cNvSpPr>
          <p:nvPr/>
        </p:nvSpPr>
        <p:spPr bwMode="auto">
          <a:xfrm>
            <a:off x="0" y="1143000"/>
            <a:ext cx="9144000" cy="915988"/>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Locate your handout:  </a:t>
            </a:r>
            <a:r>
              <a:rPr lang="en-US" b="1">
                <a:solidFill>
                  <a:schemeClr val="accent2"/>
                </a:solidFill>
                <a:latin typeface="Times New Roman" pitchFamily="18" charset="0"/>
              </a:rPr>
              <a:t>Responses To Ultranationalism</a:t>
            </a:r>
          </a:p>
          <a:p>
            <a:pPr algn="ctr"/>
            <a:endParaRPr lang="en-US" b="1">
              <a:latin typeface="Times New Roman" pitchFamily="18" charset="0"/>
            </a:endParaRPr>
          </a:p>
          <a:p>
            <a:pPr algn="ctr"/>
            <a:r>
              <a:rPr lang="en-US" b="1">
                <a:latin typeface="Times New Roman" pitchFamily="18" charset="0"/>
              </a:rPr>
              <a:t>Get into groups of four…</a:t>
            </a:r>
          </a:p>
        </p:txBody>
      </p:sp>
      <p:sp>
        <p:nvSpPr>
          <p:cNvPr id="30725" name="Rectangle 5"/>
          <p:cNvSpPr>
            <a:spLocks noChangeArrowheads="1"/>
          </p:cNvSpPr>
          <p:nvPr/>
        </p:nvSpPr>
        <p:spPr bwMode="auto">
          <a:xfrm>
            <a:off x="0" y="76200"/>
            <a:ext cx="9144000" cy="990600"/>
          </a:xfrm>
          <a:prstGeom prst="rect">
            <a:avLst/>
          </a:prstGeom>
          <a:noFill/>
          <a:ln w="9525">
            <a:noFill/>
            <a:miter lim="800000"/>
            <a:headEnd/>
            <a:tailEnd/>
          </a:ln>
        </p:spPr>
        <p:txBody>
          <a:bodyPr anchor="ctr"/>
          <a:lstStyle/>
          <a:p>
            <a:pPr algn="ctr"/>
            <a:r>
              <a:rPr lang="en-US" sz="3600" b="1">
                <a:solidFill>
                  <a:schemeClr val="accent2"/>
                </a:solidFill>
                <a:latin typeface="Times New Roman" pitchFamily="18" charset="0"/>
              </a:rPr>
              <a:t>Responses To Ultranationalism</a:t>
            </a:r>
            <a:endParaRPr lang="en-US" sz="3600" b="1" i="1">
              <a:solidFill>
                <a:schemeClr val="accent2"/>
              </a:solidFill>
              <a:latin typeface="Times New Roman" pitchFamily="18" charset="0"/>
            </a:endParaRPr>
          </a:p>
        </p:txBody>
      </p:sp>
      <p:pic>
        <p:nvPicPr>
          <p:cNvPr id="30728" name="Picture 8"/>
          <p:cNvPicPr>
            <a:picLocks noChangeAspect="1" noChangeArrowheads="1"/>
          </p:cNvPicPr>
          <p:nvPr/>
        </p:nvPicPr>
        <p:blipFill>
          <a:blip r:embed="rId3" cstate="print"/>
          <a:srcRect/>
          <a:stretch>
            <a:fillRect/>
          </a:stretch>
        </p:blipFill>
        <p:spPr bwMode="auto">
          <a:xfrm>
            <a:off x="457200" y="3048000"/>
            <a:ext cx="1643063" cy="190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0725"/>
                                        </p:tgtEl>
                                        <p:attrNameLst>
                                          <p:attrName>style.visibility</p:attrName>
                                        </p:attrNameLst>
                                      </p:cBhvr>
                                      <p:to>
                                        <p:strVal val="visible"/>
                                      </p:to>
                                    </p:set>
                                    <p:anim to="" calcmode="lin" valueType="num">
                                      <p:cBhvr>
                                        <p:cTn id="7" dur="1" fill="hold"/>
                                        <p:tgtEl>
                                          <p:spTgt spid="3072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0727"/>
                                        </p:tgtEl>
                                        <p:attrNameLst>
                                          <p:attrName>style.visibility</p:attrName>
                                        </p:attrNameLst>
                                      </p:cBhvr>
                                      <p:to>
                                        <p:strVal val="visible"/>
                                      </p:to>
                                    </p:set>
                                    <p:anim to="" calcmode="lin" valueType="num">
                                      <p:cBhvr>
                                        <p:cTn id="10" dur="1" fill="hold"/>
                                        <p:tgtEl>
                                          <p:spTgt spid="30727"/>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0724">
                                            <p:txEl>
                                              <p:pRg st="0" end="0"/>
                                            </p:txEl>
                                          </p:spTgt>
                                        </p:tgtEl>
                                        <p:attrNameLst>
                                          <p:attrName>style.visibility</p:attrName>
                                        </p:attrNameLst>
                                      </p:cBhvr>
                                      <p:to>
                                        <p:strVal val="visible"/>
                                      </p:to>
                                    </p:set>
                                    <p:anim to="" calcmode="lin" valueType="num">
                                      <p:cBhvr>
                                        <p:cTn id="13" dur="1" fill="hold"/>
                                        <p:tgtEl>
                                          <p:spTgt spid="30724">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0728"/>
                                        </p:tgtEl>
                                        <p:attrNameLst>
                                          <p:attrName>style.visibility</p:attrName>
                                        </p:attrNameLst>
                                      </p:cBhvr>
                                      <p:to>
                                        <p:strVal val="visible"/>
                                      </p:to>
                                    </p:set>
                                    <p:anim to="" calcmode="lin" valueType="num">
                                      <p:cBhvr>
                                        <p:cTn id="16" dur="1" fill="hold"/>
                                        <p:tgtEl>
                                          <p:spTgt spid="30728"/>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30724">
                                            <p:txEl>
                                              <p:pRg st="2" end="2"/>
                                            </p:txEl>
                                          </p:spTgt>
                                        </p:tgtEl>
                                        <p:attrNameLst>
                                          <p:attrName>style.visibility</p:attrName>
                                        </p:attrNameLst>
                                      </p:cBhvr>
                                      <p:to>
                                        <p:strVal val="visible"/>
                                      </p:to>
                                    </p:set>
                                    <p:anim to="" calcmode="lin" valueType="num">
                                      <p:cBhvr>
                                        <p:cTn id="21" dur="1" fill="hold"/>
                                        <p:tgtEl>
                                          <p:spTgt spid="30724">
                                            <p:txEl>
                                              <p:pRg st="2" end="2"/>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30723">
                                            <p:txEl>
                                              <p:pRg st="0" end="0"/>
                                            </p:txEl>
                                          </p:spTgt>
                                        </p:tgtEl>
                                        <p:attrNameLst>
                                          <p:attrName>style.visibility</p:attrName>
                                        </p:attrNameLst>
                                      </p:cBhvr>
                                      <p:to>
                                        <p:strVal val="visible"/>
                                      </p:to>
                                    </p:set>
                                    <p:anim to="" calcmode="lin" valueType="num">
                                      <p:cBhvr>
                                        <p:cTn id="26" dur="1" fill="hold"/>
                                        <p:tgtEl>
                                          <p:spTgt spid="30723">
                                            <p:txEl>
                                              <p:pRg st="0" end="0"/>
                                            </p:txEl>
                                          </p:spTgt>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30723">
                                            <p:txEl>
                                              <p:pRg st="3" end="3"/>
                                            </p:txEl>
                                          </p:spTgt>
                                        </p:tgtEl>
                                        <p:attrNameLst>
                                          <p:attrName>style.visibility</p:attrName>
                                        </p:attrNameLst>
                                      </p:cBhvr>
                                      <p:to>
                                        <p:strVal val="visible"/>
                                      </p:to>
                                    </p:set>
                                    <p:anim to="" calcmode="lin" valueType="num">
                                      <p:cBhvr>
                                        <p:cTn id="29" dur="1" fill="hold"/>
                                        <p:tgtEl>
                                          <p:spTgt spid="30723">
                                            <p:txEl>
                                              <p:pRg st="3" end="3"/>
                                            </p:txEl>
                                          </p:spTgt>
                                        </p:tgtEl>
                                        <p:attrNameLst>
                                          <p:attrName/>
                                        </p:attrNameLst>
                                      </p:cBhvr>
                                    </p:anim>
                                  </p:childTnLst>
                                </p:cTn>
                              </p:par>
                              <p:par>
                                <p:cTn id="30" presetID="24" presetClass="entr" presetSubtype="0" fill="hold" nodeType="withEffect">
                                  <p:stCondLst>
                                    <p:cond delay="0"/>
                                  </p:stCondLst>
                                  <p:childTnLst>
                                    <p:set>
                                      <p:cBhvr>
                                        <p:cTn id="31" dur="1" fill="hold">
                                          <p:stCondLst>
                                            <p:cond delay="0"/>
                                          </p:stCondLst>
                                        </p:cTn>
                                        <p:tgtEl>
                                          <p:spTgt spid="30723">
                                            <p:txEl>
                                              <p:pRg st="4" end="4"/>
                                            </p:txEl>
                                          </p:spTgt>
                                        </p:tgtEl>
                                        <p:attrNameLst>
                                          <p:attrName>style.visibility</p:attrName>
                                        </p:attrNameLst>
                                      </p:cBhvr>
                                      <p:to>
                                        <p:strVal val="visible"/>
                                      </p:to>
                                    </p:set>
                                    <p:anim to="" calcmode="lin" valueType="num">
                                      <p:cBhvr>
                                        <p:cTn id="32" dur="1" fill="hold"/>
                                        <p:tgtEl>
                                          <p:spTgt spid="30723">
                                            <p:txEl>
                                              <p:pRg st="4" end="4"/>
                                            </p:txEl>
                                          </p:spTgt>
                                        </p:tgtEl>
                                        <p:attrNameLst>
                                          <p:attrName/>
                                        </p:attrNameLst>
                                      </p:cBhvr>
                                    </p:anim>
                                  </p:childTnLst>
                                </p:cTn>
                              </p:par>
                              <p:par>
                                <p:cTn id="33" presetID="24" presetClass="entr" presetSubtype="0" fill="hold" nodeType="withEffect">
                                  <p:stCondLst>
                                    <p:cond delay="0"/>
                                  </p:stCondLst>
                                  <p:childTnLst>
                                    <p:set>
                                      <p:cBhvr>
                                        <p:cTn id="34" dur="1" fill="hold">
                                          <p:stCondLst>
                                            <p:cond delay="0"/>
                                          </p:stCondLst>
                                        </p:cTn>
                                        <p:tgtEl>
                                          <p:spTgt spid="30723">
                                            <p:txEl>
                                              <p:pRg st="5" end="5"/>
                                            </p:txEl>
                                          </p:spTgt>
                                        </p:tgtEl>
                                        <p:attrNameLst>
                                          <p:attrName>style.visibility</p:attrName>
                                        </p:attrNameLst>
                                      </p:cBhvr>
                                      <p:to>
                                        <p:strVal val="visible"/>
                                      </p:to>
                                    </p:set>
                                    <p:anim to="" calcmode="lin" valueType="num">
                                      <p:cBhvr>
                                        <p:cTn id="35" dur="1" fill="hold"/>
                                        <p:tgtEl>
                                          <p:spTgt spid="30723">
                                            <p:txEl>
                                              <p:pRg st="5" end="5"/>
                                            </p:txEl>
                                          </p:spTgt>
                                        </p:tgtEl>
                                        <p:attrNameLst>
                                          <p:attrName/>
                                        </p:attrNameLst>
                                      </p:cBhvr>
                                    </p:anim>
                                  </p:childTnLst>
                                </p:cTn>
                              </p:par>
                              <p:par>
                                <p:cTn id="36" presetID="24" presetClass="entr" presetSubtype="0" fill="hold" nodeType="withEffect">
                                  <p:stCondLst>
                                    <p:cond delay="0"/>
                                  </p:stCondLst>
                                  <p:childTnLst>
                                    <p:set>
                                      <p:cBhvr>
                                        <p:cTn id="37" dur="1" fill="hold">
                                          <p:stCondLst>
                                            <p:cond delay="0"/>
                                          </p:stCondLst>
                                        </p:cTn>
                                        <p:tgtEl>
                                          <p:spTgt spid="30723">
                                            <p:txEl>
                                              <p:pRg st="6" end="6"/>
                                            </p:txEl>
                                          </p:spTgt>
                                        </p:tgtEl>
                                        <p:attrNameLst>
                                          <p:attrName>style.visibility</p:attrName>
                                        </p:attrNameLst>
                                      </p:cBhvr>
                                      <p:to>
                                        <p:strVal val="visible"/>
                                      </p:to>
                                    </p:set>
                                    <p:anim to="" calcmode="lin" valueType="num">
                                      <p:cBhvr>
                                        <p:cTn id="38" dur="1" fill="hold"/>
                                        <p:tgtEl>
                                          <p:spTgt spid="30723">
                                            <p:txEl>
                                              <p:pRg st="6" end="6"/>
                                            </p:txEl>
                                          </p:spTgt>
                                        </p:tgtEl>
                                        <p:attrNameLst>
                                          <p:attrName/>
                                        </p:attrNameLst>
                                      </p:cBhvr>
                                    </p:anim>
                                  </p:childTnLst>
                                </p:cTn>
                              </p:par>
                              <p:par>
                                <p:cTn id="39" presetID="24" presetClass="entr" presetSubtype="0" fill="hold" nodeType="withEffect">
                                  <p:stCondLst>
                                    <p:cond delay="0"/>
                                  </p:stCondLst>
                                  <p:childTnLst>
                                    <p:set>
                                      <p:cBhvr>
                                        <p:cTn id="40" dur="1" fill="hold">
                                          <p:stCondLst>
                                            <p:cond delay="0"/>
                                          </p:stCondLst>
                                        </p:cTn>
                                        <p:tgtEl>
                                          <p:spTgt spid="30723">
                                            <p:txEl>
                                              <p:pRg st="9" end="9"/>
                                            </p:txEl>
                                          </p:spTgt>
                                        </p:tgtEl>
                                        <p:attrNameLst>
                                          <p:attrName>style.visibility</p:attrName>
                                        </p:attrNameLst>
                                      </p:cBhvr>
                                      <p:to>
                                        <p:strVal val="visible"/>
                                      </p:to>
                                    </p:set>
                                    <p:anim to="" calcmode="lin" valueType="num">
                                      <p:cBhvr>
                                        <p:cTn id="41" dur="1" fill="hold"/>
                                        <p:tgtEl>
                                          <p:spTgt spid="30723">
                                            <p:txEl>
                                              <p:pRg st="9" end="9"/>
                                            </p:txEl>
                                          </p:spTgt>
                                        </p:tgtEl>
                                        <p:attrNameLst>
                                          <p:attrName/>
                                        </p:attrNameLst>
                                      </p:cBhvr>
                                    </p:anim>
                                  </p:childTnLst>
                                </p:cTn>
                              </p:par>
                            </p:childTnLst>
                          </p:cTn>
                        </p:par>
                      </p:childTnLst>
                    </p:cTn>
                  </p:par>
                  <p:par>
                    <p:cTn id="42" fill="hold">
                      <p:stCondLst>
                        <p:cond delay="indefinite"/>
                      </p:stCondLst>
                      <p:childTnLst>
                        <p:par>
                          <p:cTn id="43" fill="hold">
                            <p:stCondLst>
                              <p:cond delay="0"/>
                            </p:stCondLst>
                            <p:childTnLst>
                              <p:par>
                                <p:cTn id="44" presetID="24" presetClass="entr" presetSubtype="0" fill="hold" nodeType="clickEffect">
                                  <p:stCondLst>
                                    <p:cond delay="0"/>
                                  </p:stCondLst>
                                  <p:childTnLst>
                                    <p:set>
                                      <p:cBhvr>
                                        <p:cTn id="45" dur="1" fill="hold">
                                          <p:stCondLst>
                                            <p:cond delay="0"/>
                                          </p:stCondLst>
                                        </p:cTn>
                                        <p:tgtEl>
                                          <p:spTgt spid="30723">
                                            <p:txEl>
                                              <p:pRg st="11" end="11"/>
                                            </p:txEl>
                                          </p:spTgt>
                                        </p:tgtEl>
                                        <p:attrNameLst>
                                          <p:attrName>style.visibility</p:attrName>
                                        </p:attrNameLst>
                                      </p:cBhvr>
                                      <p:to>
                                        <p:strVal val="visible"/>
                                      </p:to>
                                    </p:set>
                                    <p:anim to="" calcmode="lin" valueType="num">
                                      <p:cBhvr>
                                        <p:cTn id="46" dur="1" fill="hold"/>
                                        <p:tgtEl>
                                          <p:spTgt spid="30723">
                                            <p:txEl>
                                              <p:pRg st="11" end="1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nvestigativ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1507" name="Rectangle 3"/>
          <p:cNvSpPr>
            <a:spLocks noGrp="1" noChangeArrowheads="1"/>
          </p:cNvSpPr>
          <p:nvPr>
            <p:ph type="title"/>
          </p:nvPr>
        </p:nvSpPr>
        <p:spPr>
          <a:noFill/>
        </p:spPr>
        <p:txBody>
          <a:bodyPr/>
          <a:lstStyle/>
          <a:p>
            <a:pPr eaLnBrk="1" hangingPunct="1"/>
            <a:r>
              <a:rPr lang="en-US" b="1" smtClean="0">
                <a:solidFill>
                  <a:schemeClr val="accent2"/>
                </a:solidFill>
                <a:latin typeface="Times New Roman" pitchFamily="18" charset="0"/>
              </a:rPr>
              <a:t>And Finally…</a:t>
            </a:r>
          </a:p>
        </p:txBody>
      </p:sp>
      <p:sp>
        <p:nvSpPr>
          <p:cNvPr id="21508" name="Rectangle 4"/>
          <p:cNvSpPr>
            <a:spLocks noChangeArrowheads="1"/>
          </p:cNvSpPr>
          <p:nvPr/>
        </p:nvSpPr>
        <p:spPr bwMode="auto">
          <a:xfrm>
            <a:off x="0" y="2133600"/>
            <a:ext cx="9144000" cy="3013075"/>
          </a:xfrm>
          <a:prstGeom prst="rect">
            <a:avLst/>
          </a:prstGeom>
          <a:noFill/>
          <a:ln w="9525" algn="ctr">
            <a:noFill/>
            <a:miter lim="800000"/>
            <a:headEnd/>
            <a:tailEnd/>
          </a:ln>
        </p:spPr>
        <p:txBody>
          <a:bodyPr>
            <a:spAutoFit/>
          </a:bodyPr>
          <a:lstStyle/>
          <a:p>
            <a:pPr algn="ctr"/>
            <a:r>
              <a:rPr lang="en-US" sz="2400" b="1">
                <a:latin typeface="Times New Roman" pitchFamily="18" charset="0"/>
              </a:rPr>
              <a:t>Continue with your </a:t>
            </a:r>
            <a:r>
              <a:rPr lang="en-US" sz="2400" b="1">
                <a:solidFill>
                  <a:schemeClr val="accent2"/>
                </a:solidFill>
                <a:latin typeface="Times New Roman" pitchFamily="18" charset="0"/>
              </a:rPr>
              <a:t>list</a:t>
            </a:r>
            <a:r>
              <a:rPr lang="en-US" sz="2400" b="1">
                <a:latin typeface="Times New Roman" pitchFamily="18" charset="0"/>
              </a:rPr>
              <a:t> of terms from this chapter, which include… </a:t>
            </a:r>
          </a:p>
          <a:p>
            <a:pPr algn="ctr"/>
            <a:endParaRPr lang="en-US" sz="2400" b="1">
              <a:latin typeface="Times New Roman" pitchFamily="18" charset="0"/>
            </a:endParaRPr>
          </a:p>
          <a:p>
            <a:pPr algn="ctr"/>
            <a:r>
              <a:rPr lang="en-US" sz="2400" b="1">
                <a:latin typeface="Times New Roman" pitchFamily="18" charset="0"/>
              </a:rPr>
              <a:t>Any term/phrase/concept that would be considered important in helping you with your …</a:t>
            </a:r>
          </a:p>
          <a:p>
            <a:pPr algn="ctr"/>
            <a:endParaRPr lang="en-US" sz="2400" b="1">
              <a:latin typeface="Times New Roman" pitchFamily="18" charset="0"/>
            </a:endParaRPr>
          </a:p>
          <a:p>
            <a:pPr algn="ctr"/>
            <a:r>
              <a:rPr lang="en-US" sz="2400" b="1">
                <a:solidFill>
                  <a:schemeClr val="accent2"/>
                </a:solidFill>
                <a:latin typeface="Times New Roman" pitchFamily="18" charset="0"/>
              </a:rPr>
              <a:t>Investigative Report</a:t>
            </a:r>
          </a:p>
          <a:p>
            <a:pPr algn="ctr"/>
            <a:endParaRPr lang="en-US" sz="2400" b="1">
              <a:solidFill>
                <a:schemeClr val="accent2"/>
              </a:solidFill>
              <a:latin typeface="Times New Roman" pitchFamily="18" charset="0"/>
            </a:endParaRPr>
          </a:p>
          <a:p>
            <a:pPr algn="ctr"/>
            <a:r>
              <a:rPr lang="en-US" sz="2400" b="1">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1507"/>
                                        </p:tgtEl>
                                        <p:attrNameLst>
                                          <p:attrName>style.visibility</p:attrName>
                                        </p:attrNameLst>
                                      </p:cBhvr>
                                      <p:to>
                                        <p:strVal val="visible"/>
                                      </p:to>
                                    </p:set>
                                    <p:anim to="" calcmode="lin" valueType="num">
                                      <p:cBhvr>
                                        <p:cTn id="7" dur="1" fill="hold"/>
                                        <p:tgtEl>
                                          <p:spTgt spid="21507"/>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1508"/>
                                        </p:tgtEl>
                                        <p:attrNameLst>
                                          <p:attrName>style.visibility</p:attrName>
                                        </p:attrNameLst>
                                      </p:cBhvr>
                                      <p:to>
                                        <p:strVal val="visible"/>
                                      </p:to>
                                    </p:set>
                                    <p:anim to="" calcmode="lin" valueType="num">
                                      <p:cBhvr>
                                        <p:cTn id="10" dur="1" fill="hold"/>
                                        <p:tgtEl>
                                          <p:spTgt spid="21508"/>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1506"/>
                                        </p:tgtEl>
                                        <p:attrNameLst>
                                          <p:attrName>style.visibility</p:attrName>
                                        </p:attrNameLst>
                                      </p:cBhvr>
                                      <p:to>
                                        <p:strVal val="visible"/>
                                      </p:to>
                                    </p:set>
                                    <p:anim to="" calcmode="lin" valueType="num">
                                      <p:cBhvr>
                                        <p:cTn id="13" dur="1" fill="hold"/>
                                        <p:tgtEl>
                                          <p:spTgt spid="2150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0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nvestigativ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2771" name="Rectangle 3"/>
          <p:cNvSpPr>
            <a:spLocks noChangeArrowheads="1"/>
          </p:cNvSpPr>
          <p:nvPr/>
        </p:nvSpPr>
        <p:spPr bwMode="auto">
          <a:xfrm>
            <a:off x="0" y="76200"/>
            <a:ext cx="9144000" cy="914400"/>
          </a:xfrm>
          <a:prstGeom prst="rect">
            <a:avLst/>
          </a:prstGeom>
          <a:noFill/>
          <a:ln w="9525">
            <a:noFill/>
            <a:miter lim="800000"/>
            <a:headEnd/>
            <a:tailEnd/>
          </a:ln>
        </p:spPr>
        <p:txBody>
          <a:bodyPr anchor="ctr"/>
          <a:lstStyle/>
          <a:p>
            <a:pPr algn="ctr"/>
            <a:r>
              <a:rPr lang="en-US" sz="3600" b="1">
                <a:solidFill>
                  <a:schemeClr val="accent2"/>
                </a:solidFill>
                <a:latin typeface="Times New Roman" pitchFamily="18" charset="0"/>
              </a:rPr>
              <a:t>Think About Your Challenge</a:t>
            </a:r>
          </a:p>
        </p:txBody>
      </p:sp>
      <p:sp>
        <p:nvSpPr>
          <p:cNvPr id="32772" name="Text Box 4"/>
          <p:cNvSpPr txBox="1">
            <a:spLocks noChangeArrowheads="1"/>
          </p:cNvSpPr>
          <p:nvPr/>
        </p:nvSpPr>
        <p:spPr bwMode="auto">
          <a:xfrm>
            <a:off x="0" y="1143000"/>
            <a:ext cx="9144000" cy="457200"/>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Review the bottom of page 157</a:t>
            </a:r>
          </a:p>
        </p:txBody>
      </p:sp>
      <p:sp>
        <p:nvSpPr>
          <p:cNvPr id="32773" name="Text Box 5"/>
          <p:cNvSpPr txBox="1">
            <a:spLocks noChangeArrowheads="1"/>
          </p:cNvSpPr>
          <p:nvPr/>
        </p:nvSpPr>
        <p:spPr bwMode="auto">
          <a:xfrm rot="10800000" flipV="1">
            <a:off x="-3175" y="2009001"/>
            <a:ext cx="9153525" cy="4339650"/>
          </a:xfrm>
          <a:prstGeom prst="rect">
            <a:avLst/>
          </a:prstGeom>
          <a:noFill/>
          <a:ln w="9525">
            <a:noFill/>
            <a:miter lim="800000"/>
            <a:headEnd/>
            <a:tailEnd/>
          </a:ln>
        </p:spPr>
        <p:txBody>
          <a:bodyPr>
            <a:spAutoFit/>
          </a:bodyPr>
          <a:lstStyle/>
          <a:p>
            <a:pPr algn="ctr">
              <a:spcBef>
                <a:spcPct val="50000"/>
              </a:spcBef>
            </a:pPr>
            <a:r>
              <a:rPr lang="en-US" sz="2400" b="1" dirty="0">
                <a:latin typeface="Times New Roman" pitchFamily="18" charset="0"/>
              </a:rPr>
              <a:t>Did you complete the work from page </a:t>
            </a:r>
            <a:r>
              <a:rPr lang="en-US" sz="2400" b="1" dirty="0" smtClean="0">
                <a:latin typeface="Times New Roman" pitchFamily="18" charset="0"/>
              </a:rPr>
              <a:t>135</a:t>
            </a:r>
          </a:p>
          <a:p>
            <a:pPr algn="ctr">
              <a:spcBef>
                <a:spcPct val="50000"/>
              </a:spcBef>
            </a:pPr>
            <a:endParaRPr lang="en-US" sz="2400" b="1" dirty="0">
              <a:latin typeface="Times New Roman" pitchFamily="18" charset="0"/>
            </a:endParaRPr>
          </a:p>
          <a:p>
            <a:pPr algn="ctr">
              <a:spcBef>
                <a:spcPct val="50000"/>
              </a:spcBef>
            </a:pPr>
            <a:r>
              <a:rPr lang="en-US" b="1" dirty="0">
                <a:solidFill>
                  <a:schemeClr val="accent2"/>
                </a:solidFill>
                <a:latin typeface="Times New Roman" pitchFamily="18" charset="0"/>
              </a:rPr>
              <a:t>Have you decided what nationalist movement you want to research</a:t>
            </a:r>
            <a:r>
              <a:rPr lang="en-US" b="1" dirty="0" smtClean="0">
                <a:solidFill>
                  <a:schemeClr val="accent2"/>
                </a:solidFill>
                <a:latin typeface="Times New Roman" pitchFamily="18" charset="0"/>
              </a:rPr>
              <a:t>?</a:t>
            </a:r>
          </a:p>
          <a:p>
            <a:pPr algn="ctr">
              <a:spcBef>
                <a:spcPct val="50000"/>
              </a:spcBef>
            </a:pPr>
            <a:endParaRPr lang="en-US" b="1" dirty="0">
              <a:solidFill>
                <a:schemeClr val="accent2"/>
              </a:solidFill>
              <a:latin typeface="Times New Roman" pitchFamily="18" charset="0"/>
            </a:endParaRPr>
          </a:p>
          <a:p>
            <a:pPr algn="ctr">
              <a:spcBef>
                <a:spcPct val="50000"/>
              </a:spcBef>
            </a:pPr>
            <a:r>
              <a:rPr lang="en-US" b="1" dirty="0">
                <a:latin typeface="Times New Roman" pitchFamily="18" charset="0"/>
              </a:rPr>
              <a:t>Have you started any of your research</a:t>
            </a:r>
            <a:r>
              <a:rPr lang="en-US" b="1" dirty="0" smtClean="0">
                <a:latin typeface="Times New Roman" pitchFamily="18" charset="0"/>
              </a:rPr>
              <a:t>?</a:t>
            </a:r>
          </a:p>
          <a:p>
            <a:pPr algn="ctr">
              <a:spcBef>
                <a:spcPct val="50000"/>
              </a:spcBef>
            </a:pPr>
            <a:endParaRPr lang="en-US" b="1" dirty="0">
              <a:latin typeface="Times New Roman" pitchFamily="18" charset="0"/>
            </a:endParaRPr>
          </a:p>
          <a:p>
            <a:pPr algn="ctr">
              <a:spcBef>
                <a:spcPct val="50000"/>
              </a:spcBef>
            </a:pPr>
            <a:r>
              <a:rPr lang="en-US" b="1" dirty="0">
                <a:solidFill>
                  <a:schemeClr val="accent2"/>
                </a:solidFill>
                <a:latin typeface="Times New Roman" pitchFamily="18" charset="0"/>
              </a:rPr>
              <a:t>Have you started tracking down sources</a:t>
            </a:r>
            <a:r>
              <a:rPr lang="en-US" b="1" dirty="0" smtClean="0">
                <a:solidFill>
                  <a:schemeClr val="accent2"/>
                </a:solidFill>
                <a:latin typeface="Times New Roman" pitchFamily="18" charset="0"/>
              </a:rPr>
              <a:t>?</a:t>
            </a:r>
          </a:p>
          <a:p>
            <a:pPr algn="ctr">
              <a:spcBef>
                <a:spcPct val="50000"/>
              </a:spcBef>
            </a:pPr>
            <a:endParaRPr lang="en-US" b="1" dirty="0">
              <a:solidFill>
                <a:schemeClr val="accent2"/>
              </a:solidFill>
              <a:latin typeface="Times New Roman" pitchFamily="18" charset="0"/>
            </a:endParaRPr>
          </a:p>
          <a:p>
            <a:pPr algn="ctr">
              <a:spcBef>
                <a:spcPct val="50000"/>
              </a:spcBef>
            </a:pPr>
            <a:r>
              <a:rPr lang="en-US" b="1" dirty="0">
                <a:latin typeface="Times New Roman" pitchFamily="18" charset="0"/>
              </a:rPr>
              <a:t>What format will your report take?</a:t>
            </a:r>
          </a:p>
          <a:p>
            <a:pPr algn="ctr">
              <a:spcBef>
                <a:spcPct val="50000"/>
              </a:spcBef>
            </a:pPr>
            <a:endParaRPr lang="en-US" b="1" dirty="0">
              <a:solidFill>
                <a:schemeClr val="accent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2771"/>
                                        </p:tgtEl>
                                        <p:attrNameLst>
                                          <p:attrName>style.visibility</p:attrName>
                                        </p:attrNameLst>
                                      </p:cBhvr>
                                      <p:to>
                                        <p:strVal val="visible"/>
                                      </p:to>
                                    </p:set>
                                    <p:anim to="" calcmode="lin" valueType="num">
                                      <p:cBhvr>
                                        <p:cTn id="7" dur="1" fill="hold"/>
                                        <p:tgtEl>
                                          <p:spTgt spid="32771"/>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2770"/>
                                        </p:tgtEl>
                                        <p:attrNameLst>
                                          <p:attrName>style.visibility</p:attrName>
                                        </p:attrNameLst>
                                      </p:cBhvr>
                                      <p:to>
                                        <p:strVal val="visible"/>
                                      </p:to>
                                    </p:set>
                                    <p:anim to="" calcmode="lin" valueType="num">
                                      <p:cBhvr>
                                        <p:cTn id="10" dur="1" fill="hold"/>
                                        <p:tgtEl>
                                          <p:spTgt spid="32770"/>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2773">
                                            <p:txEl>
                                              <p:pRg st="0" end="0"/>
                                            </p:txEl>
                                          </p:spTgt>
                                        </p:tgtEl>
                                        <p:attrNameLst>
                                          <p:attrName>style.visibility</p:attrName>
                                        </p:attrNameLst>
                                      </p:cBhvr>
                                      <p:to>
                                        <p:strVal val="visible"/>
                                      </p:to>
                                    </p:set>
                                    <p:anim to="" calcmode="lin" valueType="num">
                                      <p:cBhvr>
                                        <p:cTn id="13" dur="1" fill="hold"/>
                                        <p:tgtEl>
                                          <p:spTgt spid="32773">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32773">
                                            <p:txEl>
                                              <p:pRg st="4" end="4"/>
                                            </p:txEl>
                                          </p:spTgt>
                                        </p:tgtEl>
                                        <p:attrNameLst>
                                          <p:attrName>style.visibility</p:attrName>
                                        </p:attrNameLst>
                                      </p:cBhvr>
                                      <p:to>
                                        <p:strVal val="visible"/>
                                      </p:to>
                                    </p:set>
                                    <p:anim to="" calcmode="lin" valueType="num">
                                      <p:cBhvr>
                                        <p:cTn id="18" dur="1" fill="hold"/>
                                        <p:tgtEl>
                                          <p:spTgt spid="32773">
                                            <p:txEl>
                                              <p:pRg st="4" end="4"/>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32773">
                                            <p:txEl>
                                              <p:pRg st="6" end="6"/>
                                            </p:txEl>
                                          </p:spTgt>
                                        </p:tgtEl>
                                        <p:attrNameLst>
                                          <p:attrName>style.visibility</p:attrName>
                                        </p:attrNameLst>
                                      </p:cBhvr>
                                      <p:to>
                                        <p:strVal val="visible"/>
                                      </p:to>
                                    </p:set>
                                    <p:anim to="" calcmode="lin" valueType="num">
                                      <p:cBhvr>
                                        <p:cTn id="21" dur="1" fill="hold"/>
                                        <p:tgtEl>
                                          <p:spTgt spid="32773">
                                            <p:txEl>
                                              <p:pRg st="6" end="6"/>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32773">
                                            <p:txEl>
                                              <p:pRg st="8" end="8"/>
                                            </p:txEl>
                                          </p:spTgt>
                                        </p:tgtEl>
                                        <p:attrNameLst>
                                          <p:attrName>style.visibility</p:attrName>
                                        </p:attrNameLst>
                                      </p:cBhvr>
                                      <p:to>
                                        <p:strVal val="visible"/>
                                      </p:to>
                                    </p:set>
                                    <p:anim to="" calcmode="lin" valueType="num">
                                      <p:cBhvr>
                                        <p:cTn id="24" dur="1" fill="hold"/>
                                        <p:tgtEl>
                                          <p:spTgt spid="32773">
                                            <p:txEl>
                                              <p:pRg st="8" end="8"/>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32773">
                                            <p:txEl>
                                              <p:pRg st="2" end="2"/>
                                            </p:txEl>
                                          </p:spTgt>
                                        </p:tgtEl>
                                        <p:attrNameLst>
                                          <p:attrName>style.visibility</p:attrName>
                                        </p:attrNameLst>
                                      </p:cBhvr>
                                      <p:to>
                                        <p:strVal val="visible"/>
                                      </p:to>
                                    </p:set>
                                    <p:anim to="" calcmode="lin" valueType="num">
                                      <p:cBhvr>
                                        <p:cTn id="27" dur="1" fill="hold"/>
                                        <p:tgtEl>
                                          <p:spTgt spid="32773">
                                            <p:txEl>
                                              <p:pRg st="2" end="2"/>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2772">
                                            <p:txEl>
                                              <p:pRg st="0" end="0"/>
                                            </p:txEl>
                                          </p:spTgt>
                                        </p:tgtEl>
                                        <p:attrNameLst>
                                          <p:attrName>style.visibility</p:attrName>
                                        </p:attrNameLst>
                                      </p:cBhvr>
                                      <p:to>
                                        <p:strVal val="visible"/>
                                      </p:to>
                                    </p:set>
                                    <p:anim to="" calcmode="lin" valueType="num">
                                      <p:cBhvr>
                                        <p:cTn id="32" dur="1" fill="hold"/>
                                        <p:tgtEl>
                                          <p:spTgt spid="32772">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5" descr="01552"/>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40963" name="Rectangle 3"/>
          <p:cNvSpPr>
            <a:spLocks noGrp="1" noChangeArrowheads="1"/>
          </p:cNvSpPr>
          <p:nvPr>
            <p:ph type="title"/>
          </p:nvPr>
        </p:nvSpPr>
        <p:spPr>
          <a:xfrm>
            <a:off x="0" y="274638"/>
            <a:ext cx="9144000" cy="1143000"/>
          </a:xfrm>
        </p:spPr>
        <p:txBody>
          <a:bodyPr/>
          <a:lstStyle/>
          <a:p>
            <a:pPr eaLnBrk="1" hangingPunct="1"/>
            <a:r>
              <a:rPr lang="en-US" sz="4000" b="1" smtClean="0">
                <a:solidFill>
                  <a:schemeClr val="accent2"/>
                </a:solidFill>
                <a:latin typeface="Times New Roman" pitchFamily="18" charset="0"/>
              </a:rPr>
              <a:t>Chapter Five - Six Quiz</a:t>
            </a:r>
          </a:p>
        </p:txBody>
      </p:sp>
      <p:sp>
        <p:nvSpPr>
          <p:cNvPr id="40964" name="Rectangle 4"/>
          <p:cNvSpPr>
            <a:spLocks noGrp="1" noChangeArrowheads="1"/>
          </p:cNvSpPr>
          <p:nvPr>
            <p:ph type="body" idx="1"/>
          </p:nvPr>
        </p:nvSpPr>
        <p:spPr>
          <a:xfrm>
            <a:off x="0" y="1600200"/>
            <a:ext cx="9144000" cy="4953000"/>
          </a:xfrm>
        </p:spPr>
        <p:txBody>
          <a:bodyPr/>
          <a:lstStyle/>
          <a:p>
            <a:pPr algn="ctr" eaLnBrk="1" hangingPunct="1">
              <a:buFontTx/>
              <a:buNone/>
            </a:pPr>
            <a:r>
              <a:rPr lang="en-US" sz="2800" b="1" smtClean="0">
                <a:latin typeface="Times New Roman" pitchFamily="18" charset="0"/>
              </a:rPr>
              <a:t>Your quiz is made up of 12 multiple choice questions, and one written response question</a:t>
            </a:r>
          </a:p>
          <a:p>
            <a:pPr algn="ctr" eaLnBrk="1" hangingPunct="1">
              <a:buFontTx/>
              <a:buNone/>
            </a:pPr>
            <a:endParaRPr lang="en-US" sz="2800" b="1" smtClean="0">
              <a:latin typeface="Times New Roman" pitchFamily="18" charset="0"/>
            </a:endParaRPr>
          </a:p>
          <a:p>
            <a:pPr algn="ctr" eaLnBrk="1" hangingPunct="1">
              <a:buFontTx/>
              <a:buNone/>
            </a:pPr>
            <a:r>
              <a:rPr lang="en-US" sz="2800" b="1" smtClean="0">
                <a:latin typeface="Times New Roman" pitchFamily="18" charset="0"/>
              </a:rPr>
              <a:t>Get to know the terms/phrases/people/events you listed as important for these chapters</a:t>
            </a:r>
          </a:p>
          <a:p>
            <a:pPr algn="ctr" eaLnBrk="1" hangingPunct="1">
              <a:buFontTx/>
              <a:buNone/>
            </a:pPr>
            <a:endParaRPr lang="en-US" sz="2800" b="1" smtClean="0">
              <a:latin typeface="Times New Roman" pitchFamily="18" charset="0"/>
            </a:endParaRPr>
          </a:p>
          <a:p>
            <a:pPr algn="ctr" eaLnBrk="1" hangingPunct="1">
              <a:buFontTx/>
              <a:buNone/>
            </a:pPr>
            <a:r>
              <a:rPr lang="en-US" sz="2800" b="1" smtClean="0">
                <a:latin typeface="Times New Roman" pitchFamily="18" charset="0"/>
              </a:rPr>
              <a:t>Each of the multiple choice questions are worth two marks each and the written response is worth 20 marks</a:t>
            </a:r>
          </a:p>
          <a:p>
            <a:pPr algn="ctr" eaLnBrk="1" hangingPunct="1">
              <a:buFontTx/>
              <a:buNone/>
            </a:pPr>
            <a:endParaRPr lang="en-US" sz="2800" b="1" smtClean="0">
              <a:latin typeface="Times New Roman" pitchFamily="18" charset="0"/>
            </a:endParaRPr>
          </a:p>
          <a:p>
            <a:pPr algn="ctr" eaLnBrk="1" hangingPunct="1">
              <a:buFontTx/>
              <a:buNone/>
            </a:pPr>
            <a:r>
              <a:rPr lang="en-US" sz="2800" b="1" smtClean="0">
                <a:latin typeface="Times New Roman" pitchFamily="18" charset="0"/>
              </a:rPr>
              <a:t>Total: /44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0963"/>
                                        </p:tgtEl>
                                        <p:attrNameLst>
                                          <p:attrName>style.visibility</p:attrName>
                                        </p:attrNameLst>
                                      </p:cBhvr>
                                      <p:to>
                                        <p:strVal val="visible"/>
                                      </p:to>
                                    </p:set>
                                    <p:anim to="" calcmode="lin" valueType="num">
                                      <p:cBhvr>
                                        <p:cTn id="7" dur="1" fill="hold"/>
                                        <p:tgtEl>
                                          <p:spTgt spid="40963"/>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0965"/>
                                        </p:tgtEl>
                                        <p:attrNameLst>
                                          <p:attrName>style.visibility</p:attrName>
                                        </p:attrNameLst>
                                      </p:cBhvr>
                                      <p:to>
                                        <p:strVal val="visible"/>
                                      </p:to>
                                    </p:set>
                                    <p:anim to="" calcmode="lin" valueType="num">
                                      <p:cBhvr>
                                        <p:cTn id="10" dur="1" fill="hold"/>
                                        <p:tgtEl>
                                          <p:spTgt spid="40965"/>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40964">
                                            <p:txEl>
                                              <p:pRg st="0" end="0"/>
                                            </p:txEl>
                                          </p:spTgt>
                                        </p:tgtEl>
                                        <p:attrNameLst>
                                          <p:attrName>style.visibility</p:attrName>
                                        </p:attrNameLst>
                                      </p:cBhvr>
                                      <p:to>
                                        <p:strVal val="visible"/>
                                      </p:to>
                                    </p:set>
                                    <p:anim to="" calcmode="lin" valueType="num">
                                      <p:cBhvr>
                                        <p:cTn id="15" dur="1" fill="hold"/>
                                        <p:tgtEl>
                                          <p:spTgt spid="40964">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40964">
                                            <p:txEl>
                                              <p:pRg st="2" end="2"/>
                                            </p:txEl>
                                          </p:spTgt>
                                        </p:tgtEl>
                                        <p:attrNameLst>
                                          <p:attrName>style.visibility</p:attrName>
                                        </p:attrNameLst>
                                      </p:cBhvr>
                                      <p:to>
                                        <p:strVal val="visible"/>
                                      </p:to>
                                    </p:set>
                                    <p:anim to="" calcmode="lin" valueType="num">
                                      <p:cBhvr>
                                        <p:cTn id="20" dur="1" fill="hold"/>
                                        <p:tgtEl>
                                          <p:spTgt spid="40964">
                                            <p:txEl>
                                              <p:pRg st="2" end="2"/>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40964">
                                            <p:txEl>
                                              <p:pRg st="4" end="4"/>
                                            </p:txEl>
                                          </p:spTgt>
                                        </p:tgtEl>
                                        <p:attrNameLst>
                                          <p:attrName>style.visibility</p:attrName>
                                        </p:attrNameLst>
                                      </p:cBhvr>
                                      <p:to>
                                        <p:strVal val="visible"/>
                                      </p:to>
                                    </p:set>
                                    <p:anim to="" calcmode="lin" valueType="num">
                                      <p:cBhvr>
                                        <p:cTn id="25" dur="1" fill="hold"/>
                                        <p:tgtEl>
                                          <p:spTgt spid="40964">
                                            <p:txEl>
                                              <p:pRg st="4" end="4"/>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grpId="0" nodeType="clickEffect">
                                  <p:stCondLst>
                                    <p:cond delay="0"/>
                                  </p:stCondLst>
                                  <p:childTnLst>
                                    <p:set>
                                      <p:cBhvr>
                                        <p:cTn id="29" dur="1" fill="hold">
                                          <p:stCondLst>
                                            <p:cond delay="0"/>
                                          </p:stCondLst>
                                        </p:cTn>
                                        <p:tgtEl>
                                          <p:spTgt spid="40964">
                                            <p:txEl>
                                              <p:pRg st="6" end="6"/>
                                            </p:txEl>
                                          </p:spTgt>
                                        </p:tgtEl>
                                        <p:attrNameLst>
                                          <p:attrName>style.visibility</p:attrName>
                                        </p:attrNameLst>
                                      </p:cBhvr>
                                      <p:to>
                                        <p:strVal val="visible"/>
                                      </p:to>
                                    </p:set>
                                    <p:anim to="" calcmode="lin" valueType="num">
                                      <p:cBhvr>
                                        <p:cTn id="30" dur="1" fill="hold"/>
                                        <p:tgtEl>
                                          <p:spTgt spid="40964">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P spid="4096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hitler460"/>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2514600" y="838200"/>
            <a:ext cx="3997325" cy="4724400"/>
          </a:xfrm>
          <a:prstGeom prst="rect">
            <a:avLst/>
          </a:prstGeom>
          <a:noFill/>
          <a:ln w="9525">
            <a:noFill/>
            <a:miter lim="800000"/>
            <a:headEnd/>
            <a:tailEnd/>
          </a:ln>
        </p:spPr>
      </p:pic>
      <p:sp>
        <p:nvSpPr>
          <p:cNvPr id="4101" name="Rectangle 5"/>
          <p:cNvSpPr>
            <a:spLocks noChangeArrowheads="1"/>
          </p:cNvSpPr>
          <p:nvPr/>
        </p:nvSpPr>
        <p:spPr bwMode="auto">
          <a:xfrm>
            <a:off x="0" y="76200"/>
            <a:ext cx="9144000" cy="579438"/>
          </a:xfrm>
          <a:prstGeom prst="rect">
            <a:avLst/>
          </a:prstGeom>
          <a:noFill/>
          <a:ln w="9525">
            <a:noFill/>
            <a:miter lim="800000"/>
            <a:headEnd/>
            <a:tailEnd/>
          </a:ln>
        </p:spPr>
        <p:txBody>
          <a:bodyPr>
            <a:spAutoFit/>
          </a:bodyPr>
          <a:lstStyle/>
          <a:p>
            <a:pPr algn="ctr"/>
            <a:r>
              <a:rPr lang="en-US" sz="3200" b="1">
                <a:solidFill>
                  <a:schemeClr val="accent2"/>
                </a:solidFill>
                <a:latin typeface="Times New Roman" pitchFamily="18" charset="0"/>
              </a:rPr>
              <a:t>Ultranationalism Under Stalin and Hitler</a:t>
            </a:r>
          </a:p>
        </p:txBody>
      </p:sp>
      <p:sp>
        <p:nvSpPr>
          <p:cNvPr id="4102" name="Text Box 6"/>
          <p:cNvSpPr txBox="1">
            <a:spLocks noChangeArrowheads="1"/>
          </p:cNvSpPr>
          <p:nvPr/>
        </p:nvSpPr>
        <p:spPr bwMode="auto">
          <a:xfrm>
            <a:off x="76200" y="1905000"/>
            <a:ext cx="2362200" cy="2723823"/>
          </a:xfrm>
          <a:prstGeom prst="rect">
            <a:avLst/>
          </a:prstGeom>
          <a:noFill/>
          <a:ln w="9525">
            <a:noFill/>
            <a:miter lim="800000"/>
            <a:headEnd/>
            <a:tailEnd/>
          </a:ln>
        </p:spPr>
        <p:txBody>
          <a:bodyPr>
            <a:spAutoFit/>
          </a:bodyPr>
          <a:lstStyle/>
          <a:p>
            <a:pPr algn="ctr">
              <a:spcBef>
                <a:spcPct val="50000"/>
              </a:spcBef>
            </a:pPr>
            <a:r>
              <a:rPr lang="en-US" b="1" dirty="0" smtClean="0">
                <a:latin typeface="Times New Roman" pitchFamily="18" charset="0"/>
              </a:rPr>
              <a:t>Create a chart like this and with a </a:t>
            </a:r>
            <a:r>
              <a:rPr lang="en-US" b="1" dirty="0">
                <a:latin typeface="Times New Roman" pitchFamily="18" charset="0"/>
              </a:rPr>
              <a:t>partner, read pages 139 – 140 and record examples of </a:t>
            </a:r>
            <a:r>
              <a:rPr lang="en-US" b="1" i="1" dirty="0">
                <a:solidFill>
                  <a:schemeClr val="accent2"/>
                </a:solidFill>
                <a:latin typeface="Times New Roman" pitchFamily="18" charset="0"/>
              </a:rPr>
              <a:t>Ultranationalism</a:t>
            </a:r>
          </a:p>
          <a:p>
            <a:pPr algn="ctr">
              <a:spcBef>
                <a:spcPct val="50000"/>
              </a:spcBef>
            </a:pPr>
            <a:r>
              <a:rPr lang="en-US" b="1" dirty="0">
                <a:latin typeface="Times New Roman" pitchFamily="18" charset="0"/>
              </a:rPr>
              <a:t>  Remember to review all photographs and margin features</a:t>
            </a:r>
          </a:p>
        </p:txBody>
      </p:sp>
      <p:sp>
        <p:nvSpPr>
          <p:cNvPr id="4105" name="Text Box 9"/>
          <p:cNvSpPr txBox="1">
            <a:spLocks noChangeArrowheads="1"/>
          </p:cNvSpPr>
          <p:nvPr/>
        </p:nvSpPr>
        <p:spPr bwMode="auto">
          <a:xfrm>
            <a:off x="0" y="5562600"/>
            <a:ext cx="9144000" cy="1192213"/>
          </a:xfrm>
          <a:prstGeom prst="rect">
            <a:avLst/>
          </a:prstGeom>
          <a:noFill/>
          <a:ln w="9525">
            <a:noFill/>
            <a:miter lim="800000"/>
            <a:headEnd/>
            <a:tailEnd/>
          </a:ln>
        </p:spPr>
        <p:txBody>
          <a:bodyPr>
            <a:spAutoFit/>
          </a:bodyPr>
          <a:lstStyle/>
          <a:p>
            <a:pPr algn="ctr">
              <a:spcBef>
                <a:spcPct val="50000"/>
              </a:spcBef>
            </a:pPr>
            <a:r>
              <a:rPr lang="en-US" b="1" dirty="0">
                <a:latin typeface="Times New Roman" pitchFamily="18" charset="0"/>
              </a:rPr>
              <a:t>Review the bulleted information on page 140</a:t>
            </a:r>
          </a:p>
          <a:p>
            <a:pPr algn="ctr">
              <a:spcBef>
                <a:spcPct val="50000"/>
              </a:spcBef>
            </a:pPr>
            <a:r>
              <a:rPr lang="en-US" b="1" dirty="0">
                <a:latin typeface="Times New Roman" pitchFamily="18" charset="0"/>
              </a:rPr>
              <a:t>Rank the tactics used by propagandists on a scale of 1 to 5          </a:t>
            </a:r>
          </a:p>
          <a:p>
            <a:pPr algn="ctr">
              <a:spcBef>
                <a:spcPct val="50000"/>
              </a:spcBef>
            </a:pPr>
            <a:r>
              <a:rPr lang="en-US" b="1" dirty="0">
                <a:latin typeface="Times New Roman" pitchFamily="18" charset="0"/>
              </a:rPr>
              <a:t>(1 = Very Effective – 5 = Not Very Effective)</a:t>
            </a:r>
          </a:p>
        </p:txBody>
      </p:sp>
      <p:sp>
        <p:nvSpPr>
          <p:cNvPr id="4106" name="Text Box 10"/>
          <p:cNvSpPr txBox="1">
            <a:spLocks noChangeArrowheads="1"/>
          </p:cNvSpPr>
          <p:nvPr/>
        </p:nvSpPr>
        <p:spPr bwMode="auto">
          <a:xfrm>
            <a:off x="6629400" y="2433638"/>
            <a:ext cx="2362200" cy="2290762"/>
          </a:xfrm>
          <a:prstGeom prst="rect">
            <a:avLst/>
          </a:prstGeom>
          <a:noFill/>
          <a:ln w="9525">
            <a:noFill/>
            <a:miter lim="800000"/>
            <a:headEnd/>
            <a:tailEnd/>
          </a:ln>
        </p:spPr>
        <p:txBody>
          <a:bodyPr>
            <a:spAutoFit/>
          </a:bodyPr>
          <a:lstStyle/>
          <a:p>
            <a:pPr algn="ctr">
              <a:spcBef>
                <a:spcPct val="50000"/>
              </a:spcBef>
            </a:pPr>
            <a:r>
              <a:rPr lang="en-US" b="1" dirty="0">
                <a:latin typeface="Times New Roman" pitchFamily="18" charset="0"/>
              </a:rPr>
              <a:t>Rank the tactics based on the harm they can do</a:t>
            </a:r>
          </a:p>
          <a:p>
            <a:pPr algn="ctr">
              <a:spcBef>
                <a:spcPct val="50000"/>
              </a:spcBef>
            </a:pPr>
            <a:endParaRPr lang="en-US" b="1" dirty="0">
              <a:latin typeface="Times New Roman" pitchFamily="18" charset="0"/>
            </a:endParaRPr>
          </a:p>
          <a:p>
            <a:pPr algn="ctr">
              <a:spcBef>
                <a:spcPct val="50000"/>
              </a:spcBef>
            </a:pPr>
            <a:r>
              <a:rPr lang="en-US" b="1" dirty="0">
                <a:latin typeface="Times New Roman" pitchFamily="18" charset="0"/>
              </a:rPr>
              <a:t>Do ends justify the means?                  Why or why not?</a:t>
            </a:r>
          </a:p>
        </p:txBody>
      </p:sp>
      <p:sp>
        <p:nvSpPr>
          <p:cNvPr id="4108" name="Text Box 12"/>
          <p:cNvSpPr txBox="1">
            <a:spLocks noChangeArrowheads="1"/>
          </p:cNvSpPr>
          <p:nvPr/>
        </p:nvSpPr>
        <p:spPr bwMode="auto">
          <a:xfrm>
            <a:off x="-76200" y="4724400"/>
            <a:ext cx="2743200" cy="64135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Complete the </a:t>
            </a:r>
            <a:r>
              <a:rPr lang="en-US" b="1" i="1">
                <a:latin typeface="Times New Roman" pitchFamily="18" charset="0"/>
              </a:rPr>
              <a:t>Reflect and Respond</a:t>
            </a:r>
            <a:r>
              <a:rPr lang="en-US" b="1">
                <a:latin typeface="Times New Roman" pitchFamily="18" charset="0"/>
              </a:rPr>
              <a:t> on page 140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101"/>
                                        </p:tgtEl>
                                        <p:attrNameLst>
                                          <p:attrName>style.visibility</p:attrName>
                                        </p:attrNameLst>
                                      </p:cBhvr>
                                      <p:to>
                                        <p:strVal val="visible"/>
                                      </p:to>
                                    </p:set>
                                    <p:anim to="" calcmode="lin" valueType="num">
                                      <p:cBhvr>
                                        <p:cTn id="7" dur="1" fill="hold"/>
                                        <p:tgtEl>
                                          <p:spTgt spid="4101"/>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 to="" calcmode="lin" valueType="num">
                                      <p:cBhvr>
                                        <p:cTn id="10" dur="1" fill="hold"/>
                                        <p:tgtEl>
                                          <p:spTgt spid="4100"/>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4102"/>
                                        </p:tgtEl>
                                        <p:attrNameLst>
                                          <p:attrName>style.visibility</p:attrName>
                                        </p:attrNameLst>
                                      </p:cBhvr>
                                      <p:to>
                                        <p:strVal val="visible"/>
                                      </p:to>
                                    </p:set>
                                    <p:anim to="" calcmode="lin" valueType="num">
                                      <p:cBhvr>
                                        <p:cTn id="13" dur="1" fill="hold"/>
                                        <p:tgtEl>
                                          <p:spTgt spid="4102"/>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4104"/>
                                        </p:tgtEl>
                                        <p:attrNameLst>
                                          <p:attrName>style.visibility</p:attrName>
                                        </p:attrNameLst>
                                      </p:cBhvr>
                                      <p:to>
                                        <p:strVal val="visible"/>
                                      </p:to>
                                    </p:set>
                                    <p:anim to="" calcmode="lin" valueType="num">
                                      <p:cBhvr>
                                        <p:cTn id="16" dur="1" fill="hold"/>
                                        <p:tgtEl>
                                          <p:spTgt spid="4104"/>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4105"/>
                                        </p:tgtEl>
                                        <p:attrNameLst>
                                          <p:attrName>style.visibility</p:attrName>
                                        </p:attrNameLst>
                                      </p:cBhvr>
                                      <p:to>
                                        <p:strVal val="visible"/>
                                      </p:to>
                                    </p:set>
                                    <p:anim to="" calcmode="lin" valueType="num">
                                      <p:cBhvr>
                                        <p:cTn id="21" dur="1" fill="hold"/>
                                        <p:tgtEl>
                                          <p:spTgt spid="4105"/>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4106">
                                            <p:txEl>
                                              <p:pRg st="0" end="0"/>
                                            </p:txEl>
                                          </p:spTgt>
                                        </p:tgtEl>
                                        <p:attrNameLst>
                                          <p:attrName>style.visibility</p:attrName>
                                        </p:attrNameLst>
                                      </p:cBhvr>
                                      <p:to>
                                        <p:strVal val="visible"/>
                                      </p:to>
                                    </p:set>
                                    <p:anim to="" calcmode="lin" valueType="num">
                                      <p:cBhvr>
                                        <p:cTn id="26" dur="1" fill="hold"/>
                                        <p:tgtEl>
                                          <p:spTgt spid="4106">
                                            <p:txEl>
                                              <p:pRg st="0" end="0"/>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4106">
                                            <p:txEl>
                                              <p:pRg st="2" end="2"/>
                                            </p:txEl>
                                          </p:spTgt>
                                        </p:tgtEl>
                                        <p:attrNameLst>
                                          <p:attrName>style.visibility</p:attrName>
                                        </p:attrNameLst>
                                      </p:cBhvr>
                                      <p:to>
                                        <p:strVal val="visible"/>
                                      </p:to>
                                    </p:set>
                                    <p:anim to="" calcmode="lin" valueType="num">
                                      <p:cBhvr>
                                        <p:cTn id="31" dur="1" fill="hold"/>
                                        <p:tgtEl>
                                          <p:spTgt spid="4106">
                                            <p:txEl>
                                              <p:pRg st="2" end="2"/>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grpId="0" nodeType="clickEffect">
                                  <p:stCondLst>
                                    <p:cond delay="0"/>
                                  </p:stCondLst>
                                  <p:childTnLst>
                                    <p:set>
                                      <p:cBhvr>
                                        <p:cTn id="35" dur="1" fill="hold">
                                          <p:stCondLst>
                                            <p:cond delay="0"/>
                                          </p:stCondLst>
                                        </p:cTn>
                                        <p:tgtEl>
                                          <p:spTgt spid="4108"/>
                                        </p:tgtEl>
                                        <p:attrNameLst>
                                          <p:attrName>style.visibility</p:attrName>
                                        </p:attrNameLst>
                                      </p:cBhvr>
                                      <p:to>
                                        <p:strVal val="visible"/>
                                      </p:to>
                                    </p:set>
                                    <p:anim to="" calcmode="lin" valueType="num">
                                      <p:cBhvr>
                                        <p:cTn id="36" dur="1" fill="hold"/>
                                        <p:tgtEl>
                                          <p:spTgt spid="410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4102" grpId="0"/>
      <p:bldP spid="4105" grpId="0"/>
      <p:bldP spid="410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itler460"/>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6147" name="Picture 3" descr="Fig06-07.jpg"/>
          <p:cNvPicPr>
            <a:picLocks noChangeAspect="1" noChangeArrowheads="1"/>
          </p:cNvPicPr>
          <p:nvPr/>
        </p:nvPicPr>
        <p:blipFill>
          <a:blip r:embed="rId3" cstate="print"/>
          <a:srcRect/>
          <a:stretch>
            <a:fillRect/>
          </a:stretch>
        </p:blipFill>
        <p:spPr bwMode="auto">
          <a:xfrm>
            <a:off x="228600" y="152400"/>
            <a:ext cx="4514850" cy="3609975"/>
          </a:xfrm>
          <a:prstGeom prst="rect">
            <a:avLst/>
          </a:prstGeom>
          <a:noFill/>
          <a:ln w="9525">
            <a:noFill/>
            <a:miter lim="800000"/>
            <a:headEnd/>
            <a:tailEnd/>
          </a:ln>
        </p:spPr>
      </p:pic>
      <p:pic>
        <p:nvPicPr>
          <p:cNvPr id="6148" name="Picture 4" descr="Fig06-08.jpg"/>
          <p:cNvPicPr>
            <a:picLocks noChangeAspect="1" noChangeArrowheads="1"/>
          </p:cNvPicPr>
          <p:nvPr/>
        </p:nvPicPr>
        <p:blipFill>
          <a:blip r:embed="rId4" cstate="print"/>
          <a:srcRect/>
          <a:stretch>
            <a:fillRect/>
          </a:stretch>
        </p:blipFill>
        <p:spPr bwMode="auto">
          <a:xfrm>
            <a:off x="4191000" y="3095625"/>
            <a:ext cx="4514850" cy="3762375"/>
          </a:xfrm>
          <a:prstGeom prst="rect">
            <a:avLst/>
          </a:prstGeom>
          <a:noFill/>
          <a:ln w="9525">
            <a:noFill/>
            <a:miter lim="800000"/>
            <a:headEnd/>
            <a:tailEnd/>
          </a:ln>
        </p:spPr>
      </p:pic>
      <p:sp>
        <p:nvSpPr>
          <p:cNvPr id="6149" name="Text Box 5"/>
          <p:cNvSpPr txBox="1">
            <a:spLocks noChangeArrowheads="1"/>
          </p:cNvSpPr>
          <p:nvPr/>
        </p:nvSpPr>
        <p:spPr bwMode="auto">
          <a:xfrm>
            <a:off x="5410200" y="533400"/>
            <a:ext cx="3048000" cy="229076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Read the caption to this picture on page 140</a:t>
            </a:r>
          </a:p>
          <a:p>
            <a:pPr algn="ctr">
              <a:spcBef>
                <a:spcPct val="50000"/>
              </a:spcBef>
            </a:pPr>
            <a:endParaRPr lang="en-US" b="1">
              <a:latin typeface="Times New Roman" pitchFamily="18" charset="0"/>
            </a:endParaRPr>
          </a:p>
          <a:p>
            <a:pPr algn="ctr">
              <a:spcBef>
                <a:spcPct val="50000"/>
              </a:spcBef>
            </a:pPr>
            <a:r>
              <a:rPr lang="en-US" b="1">
                <a:solidFill>
                  <a:schemeClr val="accent2"/>
                </a:solidFill>
                <a:latin typeface="Times New Roman" pitchFamily="18" charset="0"/>
              </a:rPr>
              <a:t>Do you think the Nazi tactic of using propaganda on children is acceptable?     Why or why not?</a:t>
            </a:r>
          </a:p>
        </p:txBody>
      </p:sp>
      <p:sp>
        <p:nvSpPr>
          <p:cNvPr id="6150" name="Text Box 6"/>
          <p:cNvSpPr txBox="1">
            <a:spLocks noChangeArrowheads="1"/>
          </p:cNvSpPr>
          <p:nvPr/>
        </p:nvSpPr>
        <p:spPr bwMode="auto">
          <a:xfrm>
            <a:off x="457200" y="3810000"/>
            <a:ext cx="3429000" cy="284162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Read the caption to this picture on page 140</a:t>
            </a:r>
          </a:p>
          <a:p>
            <a:pPr algn="ctr">
              <a:spcBef>
                <a:spcPct val="50000"/>
              </a:spcBef>
            </a:pPr>
            <a:endParaRPr lang="en-US" b="1">
              <a:latin typeface="Times New Roman" pitchFamily="18" charset="0"/>
            </a:endParaRPr>
          </a:p>
          <a:p>
            <a:pPr algn="ctr">
              <a:spcBef>
                <a:spcPct val="50000"/>
              </a:spcBef>
            </a:pPr>
            <a:r>
              <a:rPr lang="en-US" b="1">
                <a:solidFill>
                  <a:schemeClr val="accent2"/>
                </a:solidFill>
                <a:latin typeface="Times New Roman" pitchFamily="18" charset="0"/>
              </a:rPr>
              <a:t>What do you think is so disturbing about this picture?</a:t>
            </a:r>
          </a:p>
          <a:p>
            <a:pPr algn="ctr">
              <a:spcBef>
                <a:spcPct val="50000"/>
              </a:spcBef>
            </a:pPr>
            <a:endParaRPr lang="en-US" b="1">
              <a:solidFill>
                <a:schemeClr val="accent2"/>
              </a:solidFill>
              <a:latin typeface="Times New Roman" pitchFamily="18" charset="0"/>
            </a:endParaRPr>
          </a:p>
          <a:p>
            <a:pPr algn="ctr">
              <a:spcBef>
                <a:spcPct val="50000"/>
              </a:spcBef>
            </a:pPr>
            <a:r>
              <a:rPr lang="en-US" b="1">
                <a:latin typeface="Times New Roman" pitchFamily="18" charset="0"/>
              </a:rPr>
              <a:t>What is the connection between these two photographs?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 to="" calcmode="lin" valueType="num">
                                      <p:cBhvr>
                                        <p:cTn id="7" dur="1" fill="hold"/>
                                        <p:tgtEl>
                                          <p:spTgt spid="614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147"/>
                                        </p:tgtEl>
                                        <p:attrNameLst>
                                          <p:attrName>style.visibility</p:attrName>
                                        </p:attrNameLst>
                                      </p:cBhvr>
                                      <p:to>
                                        <p:strVal val="visible"/>
                                      </p:to>
                                    </p:set>
                                    <p:anim to="" calcmode="lin" valueType="num">
                                      <p:cBhvr>
                                        <p:cTn id="10" dur="1" fill="hold"/>
                                        <p:tgtEl>
                                          <p:spTgt spid="6147"/>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6149">
                                            <p:txEl>
                                              <p:pRg st="0" end="0"/>
                                            </p:txEl>
                                          </p:spTgt>
                                        </p:tgtEl>
                                        <p:attrNameLst>
                                          <p:attrName>style.visibility</p:attrName>
                                        </p:attrNameLst>
                                      </p:cBhvr>
                                      <p:to>
                                        <p:strVal val="visible"/>
                                      </p:to>
                                    </p:set>
                                    <p:anim to="" calcmode="lin" valueType="num">
                                      <p:cBhvr>
                                        <p:cTn id="13" dur="1" fill="hold"/>
                                        <p:tgtEl>
                                          <p:spTgt spid="6149">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6149">
                                            <p:txEl>
                                              <p:pRg st="2" end="2"/>
                                            </p:txEl>
                                          </p:spTgt>
                                        </p:tgtEl>
                                        <p:attrNameLst>
                                          <p:attrName>style.visibility</p:attrName>
                                        </p:attrNameLst>
                                      </p:cBhvr>
                                      <p:to>
                                        <p:strVal val="visible"/>
                                      </p:to>
                                    </p:set>
                                    <p:anim to="" calcmode="lin" valueType="num">
                                      <p:cBhvr>
                                        <p:cTn id="18" dur="1" fill="hold"/>
                                        <p:tgtEl>
                                          <p:spTgt spid="6149">
                                            <p:txEl>
                                              <p:pRg st="2" end="2"/>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6148"/>
                                        </p:tgtEl>
                                        <p:attrNameLst>
                                          <p:attrName>style.visibility</p:attrName>
                                        </p:attrNameLst>
                                      </p:cBhvr>
                                      <p:to>
                                        <p:strVal val="visible"/>
                                      </p:to>
                                    </p:set>
                                    <p:anim to="" calcmode="lin" valueType="num">
                                      <p:cBhvr>
                                        <p:cTn id="23" dur="1" fill="hold"/>
                                        <p:tgtEl>
                                          <p:spTgt spid="6148"/>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6150">
                                            <p:txEl>
                                              <p:pRg st="0" end="0"/>
                                            </p:txEl>
                                          </p:spTgt>
                                        </p:tgtEl>
                                        <p:attrNameLst>
                                          <p:attrName>style.visibility</p:attrName>
                                        </p:attrNameLst>
                                      </p:cBhvr>
                                      <p:to>
                                        <p:strVal val="visible"/>
                                      </p:to>
                                    </p:set>
                                    <p:anim to="" calcmode="lin" valueType="num">
                                      <p:cBhvr>
                                        <p:cTn id="26" dur="1" fill="hold"/>
                                        <p:tgtEl>
                                          <p:spTgt spid="6150">
                                            <p:txEl>
                                              <p:pRg st="0" end="0"/>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6150">
                                            <p:txEl>
                                              <p:pRg st="2" end="2"/>
                                            </p:txEl>
                                          </p:spTgt>
                                        </p:tgtEl>
                                        <p:attrNameLst>
                                          <p:attrName>style.visibility</p:attrName>
                                        </p:attrNameLst>
                                      </p:cBhvr>
                                      <p:to>
                                        <p:strVal val="visible"/>
                                      </p:to>
                                    </p:set>
                                    <p:anim to="" calcmode="lin" valueType="num">
                                      <p:cBhvr>
                                        <p:cTn id="31" dur="1" fill="hold"/>
                                        <p:tgtEl>
                                          <p:spTgt spid="6150">
                                            <p:txEl>
                                              <p:pRg st="2" end="2"/>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6150">
                                            <p:txEl>
                                              <p:pRg st="4" end="4"/>
                                            </p:txEl>
                                          </p:spTgt>
                                        </p:tgtEl>
                                        <p:attrNameLst>
                                          <p:attrName>style.visibility</p:attrName>
                                        </p:attrNameLst>
                                      </p:cBhvr>
                                      <p:to>
                                        <p:strVal val="visible"/>
                                      </p:to>
                                    </p:set>
                                    <p:anim to="" calcmode="lin" valueType="num">
                                      <p:cBhvr>
                                        <p:cTn id="36" dur="1" fill="hold"/>
                                        <p:tgtEl>
                                          <p:spTgt spid="6150">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hitler460"/>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33797" name="Picture 5" descr="Poisonous_Mushroom"/>
          <p:cNvPicPr>
            <a:picLocks noChangeAspect="1" noChangeArrowheads="1"/>
          </p:cNvPicPr>
          <p:nvPr/>
        </p:nvPicPr>
        <p:blipFill>
          <a:blip r:embed="rId3" cstate="print"/>
          <a:srcRect/>
          <a:stretch>
            <a:fillRect/>
          </a:stretch>
        </p:blipFill>
        <p:spPr bwMode="auto">
          <a:xfrm>
            <a:off x="5486400" y="1676400"/>
            <a:ext cx="3073400" cy="4429125"/>
          </a:xfrm>
          <a:prstGeom prst="rect">
            <a:avLst/>
          </a:prstGeom>
          <a:noFill/>
          <a:ln w="9525">
            <a:noFill/>
            <a:miter lim="800000"/>
            <a:headEnd/>
            <a:tailEnd/>
          </a:ln>
        </p:spPr>
      </p:pic>
      <p:sp>
        <p:nvSpPr>
          <p:cNvPr id="33798" name="Rectangle 6"/>
          <p:cNvSpPr>
            <a:spLocks noChangeArrowheads="1"/>
          </p:cNvSpPr>
          <p:nvPr/>
        </p:nvSpPr>
        <p:spPr bwMode="auto">
          <a:xfrm>
            <a:off x="304800" y="2251075"/>
            <a:ext cx="5029200" cy="3387725"/>
          </a:xfrm>
          <a:prstGeom prst="rect">
            <a:avLst/>
          </a:prstGeom>
          <a:noFill/>
          <a:ln w="9525">
            <a:noFill/>
            <a:miter lim="800000"/>
            <a:headEnd/>
            <a:tailEnd/>
          </a:ln>
        </p:spPr>
        <p:txBody>
          <a:bodyPr anchor="ctr">
            <a:spAutoFit/>
          </a:bodyPr>
          <a:lstStyle/>
          <a:p>
            <a:pPr algn="ctr"/>
            <a:r>
              <a:rPr lang="en-CA" b="1" i="1">
                <a:latin typeface="Times New Roman" pitchFamily="18" charset="0"/>
              </a:rPr>
              <a:t>The Poisonous Mushroom</a:t>
            </a:r>
            <a:r>
              <a:rPr lang="en-CA" b="1">
                <a:latin typeface="Times New Roman" pitchFamily="18" charset="0"/>
              </a:rPr>
              <a:t> was a collection of 17 short stories by the Nazi writer Ernst Hiemer, with pictures by the Nazi artist Fips.</a:t>
            </a:r>
          </a:p>
          <a:p>
            <a:pPr algn="ctr"/>
            <a:r>
              <a:rPr lang="en-CA" b="1">
                <a:latin typeface="Times New Roman" pitchFamily="18" charset="0"/>
              </a:rPr>
              <a:t>      </a:t>
            </a:r>
          </a:p>
          <a:p>
            <a:pPr algn="ctr"/>
            <a:r>
              <a:rPr lang="en-CA" b="1">
                <a:latin typeface="Times New Roman" pitchFamily="18" charset="0"/>
              </a:rPr>
              <a:t>The purpose of the stories was to indoctrinate (brainwash) young German children to despise and hate the Jews.   The stories infiltrated the thoughts and beliefs of German children.   </a:t>
            </a:r>
          </a:p>
          <a:p>
            <a:pPr algn="ctr"/>
            <a:r>
              <a:rPr lang="en-CA" b="1">
                <a:latin typeface="Times New Roman" pitchFamily="18" charset="0"/>
              </a:rPr>
              <a:t>   </a:t>
            </a:r>
          </a:p>
          <a:p>
            <a:pPr algn="ctr"/>
            <a:r>
              <a:rPr lang="en-CA" b="1">
                <a:latin typeface="Times New Roman" pitchFamily="18" charset="0"/>
              </a:rPr>
              <a:t>By studying them, historians can observe how the Nazis thought, and how they taught their children to think the same way as them.   </a:t>
            </a:r>
          </a:p>
        </p:txBody>
      </p:sp>
      <p:sp>
        <p:nvSpPr>
          <p:cNvPr id="33799" name="Text Box 7"/>
          <p:cNvSpPr txBox="1">
            <a:spLocks noChangeArrowheads="1"/>
          </p:cNvSpPr>
          <p:nvPr/>
        </p:nvSpPr>
        <p:spPr bwMode="auto">
          <a:xfrm>
            <a:off x="0" y="228600"/>
            <a:ext cx="9144000" cy="457200"/>
          </a:xfrm>
          <a:prstGeom prst="rect">
            <a:avLst/>
          </a:prstGeom>
          <a:noFill/>
          <a:ln w="9525">
            <a:noFill/>
            <a:miter lim="800000"/>
            <a:headEnd/>
            <a:tailEnd/>
          </a:ln>
        </p:spPr>
        <p:txBody>
          <a:bodyPr>
            <a:spAutoFit/>
          </a:bodyPr>
          <a:lstStyle/>
          <a:p>
            <a:pPr algn="ctr">
              <a:spcBef>
                <a:spcPct val="50000"/>
              </a:spcBef>
            </a:pPr>
            <a:r>
              <a:rPr lang="en-US" sz="2400" b="1">
                <a:solidFill>
                  <a:srgbClr val="FFCC00"/>
                </a:solidFill>
                <a:latin typeface="Times New Roman" pitchFamily="18" charset="0"/>
              </a:rPr>
              <a:t>The Poisonous Mushroom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3796"/>
                                        </p:tgtEl>
                                        <p:attrNameLst>
                                          <p:attrName>style.visibility</p:attrName>
                                        </p:attrNameLst>
                                      </p:cBhvr>
                                      <p:to>
                                        <p:strVal val="visible"/>
                                      </p:to>
                                    </p:set>
                                    <p:anim to="" calcmode="lin" valueType="num">
                                      <p:cBhvr>
                                        <p:cTn id="7" dur="1" fill="hold"/>
                                        <p:tgtEl>
                                          <p:spTgt spid="3379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3797"/>
                                        </p:tgtEl>
                                        <p:attrNameLst>
                                          <p:attrName>style.visibility</p:attrName>
                                        </p:attrNameLst>
                                      </p:cBhvr>
                                      <p:to>
                                        <p:strVal val="visible"/>
                                      </p:to>
                                    </p:set>
                                    <p:anim to="" calcmode="lin" valueType="num">
                                      <p:cBhvr>
                                        <p:cTn id="10" dur="1" fill="hold"/>
                                        <p:tgtEl>
                                          <p:spTgt spid="33797"/>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3799">
                                            <p:txEl>
                                              <p:pRg st="0" end="0"/>
                                            </p:txEl>
                                          </p:spTgt>
                                        </p:tgtEl>
                                        <p:attrNameLst>
                                          <p:attrName>style.visibility</p:attrName>
                                        </p:attrNameLst>
                                      </p:cBhvr>
                                      <p:to>
                                        <p:strVal val="visible"/>
                                      </p:to>
                                    </p:set>
                                    <p:anim to="" calcmode="lin" valueType="num">
                                      <p:cBhvr>
                                        <p:cTn id="13" dur="1" fill="hold"/>
                                        <p:tgtEl>
                                          <p:spTgt spid="33799">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33798">
                                            <p:txEl>
                                              <p:pRg st="0" end="0"/>
                                            </p:txEl>
                                          </p:spTgt>
                                        </p:tgtEl>
                                        <p:attrNameLst>
                                          <p:attrName>style.visibility</p:attrName>
                                        </p:attrNameLst>
                                      </p:cBhvr>
                                      <p:to>
                                        <p:strVal val="visible"/>
                                      </p:to>
                                    </p:set>
                                    <p:anim to="" calcmode="lin" valueType="num">
                                      <p:cBhvr>
                                        <p:cTn id="18" dur="1" fill="hold"/>
                                        <p:tgtEl>
                                          <p:spTgt spid="33798">
                                            <p:txEl>
                                              <p:pRg st="0" end="0"/>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33798">
                                            <p:txEl>
                                              <p:pRg st="2" end="2"/>
                                            </p:txEl>
                                          </p:spTgt>
                                        </p:tgtEl>
                                        <p:attrNameLst>
                                          <p:attrName>style.visibility</p:attrName>
                                        </p:attrNameLst>
                                      </p:cBhvr>
                                      <p:to>
                                        <p:strVal val="visible"/>
                                      </p:to>
                                    </p:set>
                                    <p:anim to="" calcmode="lin" valueType="num">
                                      <p:cBhvr>
                                        <p:cTn id="23" dur="1" fill="hold"/>
                                        <p:tgtEl>
                                          <p:spTgt spid="33798">
                                            <p:txEl>
                                              <p:pRg st="2" end="2"/>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33798">
                                            <p:txEl>
                                              <p:pRg st="4" end="4"/>
                                            </p:txEl>
                                          </p:spTgt>
                                        </p:tgtEl>
                                        <p:attrNameLst>
                                          <p:attrName>style.visibility</p:attrName>
                                        </p:attrNameLst>
                                      </p:cBhvr>
                                      <p:to>
                                        <p:strVal val="visible"/>
                                      </p:to>
                                    </p:set>
                                    <p:anim to="" calcmode="lin" valueType="num">
                                      <p:cBhvr>
                                        <p:cTn id="28" dur="1" fill="hold"/>
                                        <p:tgtEl>
                                          <p:spTgt spid="33798">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itler460"/>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5844" name="Rectangle 4"/>
          <p:cNvSpPr>
            <a:spLocks noChangeArrowheads="1"/>
          </p:cNvSpPr>
          <p:nvPr/>
        </p:nvSpPr>
        <p:spPr bwMode="auto">
          <a:xfrm>
            <a:off x="304800" y="2800350"/>
            <a:ext cx="5029200" cy="2289175"/>
          </a:xfrm>
          <a:prstGeom prst="rect">
            <a:avLst/>
          </a:prstGeom>
          <a:noFill/>
          <a:ln w="9525">
            <a:noFill/>
            <a:miter lim="800000"/>
            <a:headEnd/>
            <a:tailEnd/>
          </a:ln>
        </p:spPr>
        <p:txBody>
          <a:bodyPr anchor="ctr">
            <a:spAutoFit/>
          </a:bodyPr>
          <a:lstStyle/>
          <a:p>
            <a:pPr algn="ctr"/>
            <a:r>
              <a:rPr lang="en-CA" b="1">
                <a:latin typeface="Times New Roman" pitchFamily="18" charset="0"/>
              </a:rPr>
              <a:t>In the first story of the book, a German mother explains to her son how there are good and bad people, just as there are edible and poisonous mushrooms.   The Jews, she tells him, are a 'poison' within Germany.   'Just as a single poisonous mushroom can kill a whole family, so a solitary Jew can destroy a whole village, a whole city, even an entire folk.' she warns him.</a:t>
            </a:r>
          </a:p>
        </p:txBody>
      </p:sp>
      <p:sp>
        <p:nvSpPr>
          <p:cNvPr id="35845" name="Text Box 5"/>
          <p:cNvSpPr txBox="1">
            <a:spLocks noChangeArrowheads="1"/>
          </p:cNvSpPr>
          <p:nvPr/>
        </p:nvSpPr>
        <p:spPr bwMode="auto">
          <a:xfrm>
            <a:off x="0" y="228600"/>
            <a:ext cx="9144000" cy="457200"/>
          </a:xfrm>
          <a:prstGeom prst="rect">
            <a:avLst/>
          </a:prstGeom>
          <a:noFill/>
          <a:ln w="9525">
            <a:noFill/>
            <a:miter lim="800000"/>
            <a:headEnd/>
            <a:tailEnd/>
          </a:ln>
        </p:spPr>
        <p:txBody>
          <a:bodyPr>
            <a:spAutoFit/>
          </a:bodyPr>
          <a:lstStyle/>
          <a:p>
            <a:pPr algn="ctr">
              <a:spcBef>
                <a:spcPct val="50000"/>
              </a:spcBef>
            </a:pPr>
            <a:r>
              <a:rPr lang="en-US" sz="2400" b="1">
                <a:solidFill>
                  <a:srgbClr val="FFCC00"/>
                </a:solidFill>
                <a:latin typeface="Times New Roman" pitchFamily="18" charset="0"/>
              </a:rPr>
              <a:t>The Poisonous Mushroom</a:t>
            </a:r>
          </a:p>
        </p:txBody>
      </p:sp>
      <p:pic>
        <p:nvPicPr>
          <p:cNvPr id="35846" name="Picture 6" descr="Poisonous_Mushroom2"/>
          <p:cNvPicPr>
            <a:picLocks noChangeAspect="1" noChangeArrowheads="1"/>
          </p:cNvPicPr>
          <p:nvPr/>
        </p:nvPicPr>
        <p:blipFill>
          <a:blip r:embed="rId3" cstate="print"/>
          <a:srcRect/>
          <a:stretch>
            <a:fillRect/>
          </a:stretch>
        </p:blipFill>
        <p:spPr bwMode="auto">
          <a:xfrm>
            <a:off x="5238750" y="1828800"/>
            <a:ext cx="3786188" cy="4343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5842"/>
                                        </p:tgtEl>
                                        <p:attrNameLst>
                                          <p:attrName>style.visibility</p:attrName>
                                        </p:attrNameLst>
                                      </p:cBhvr>
                                      <p:to>
                                        <p:strVal val="visible"/>
                                      </p:to>
                                    </p:set>
                                    <p:anim to="" calcmode="lin" valueType="num">
                                      <p:cBhvr>
                                        <p:cTn id="7" dur="1" fill="hold"/>
                                        <p:tgtEl>
                                          <p:spTgt spid="3584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5845">
                                            <p:txEl>
                                              <p:pRg st="0" end="0"/>
                                            </p:txEl>
                                          </p:spTgt>
                                        </p:tgtEl>
                                        <p:attrNameLst>
                                          <p:attrName>style.visibility</p:attrName>
                                        </p:attrNameLst>
                                      </p:cBhvr>
                                      <p:to>
                                        <p:strVal val="visible"/>
                                      </p:to>
                                    </p:set>
                                    <p:anim to="" calcmode="lin" valueType="num">
                                      <p:cBhvr>
                                        <p:cTn id="10" dur="1" fill="hold"/>
                                        <p:tgtEl>
                                          <p:spTgt spid="35845">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5844">
                                            <p:txEl>
                                              <p:pRg st="0" end="0"/>
                                            </p:txEl>
                                          </p:spTgt>
                                        </p:tgtEl>
                                        <p:attrNameLst>
                                          <p:attrName>style.visibility</p:attrName>
                                        </p:attrNameLst>
                                      </p:cBhvr>
                                      <p:to>
                                        <p:strVal val="visible"/>
                                      </p:to>
                                    </p:set>
                                    <p:anim to="" calcmode="lin" valueType="num">
                                      <p:cBhvr>
                                        <p:cTn id="13" dur="1" fill="hold"/>
                                        <p:tgtEl>
                                          <p:spTgt spid="35844">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5846"/>
                                        </p:tgtEl>
                                        <p:attrNameLst>
                                          <p:attrName>style.visibility</p:attrName>
                                        </p:attrNameLst>
                                      </p:cBhvr>
                                      <p:to>
                                        <p:strVal val="visible"/>
                                      </p:to>
                                    </p:set>
                                    <p:anim to="" calcmode="lin" valueType="num">
                                      <p:cBhvr>
                                        <p:cTn id="16" dur="1" fill="hold"/>
                                        <p:tgtEl>
                                          <p:spTgt spid="3584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itler460"/>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9939" name="Rectangle 3"/>
          <p:cNvSpPr>
            <a:spLocks noChangeArrowheads="1"/>
          </p:cNvSpPr>
          <p:nvPr/>
        </p:nvSpPr>
        <p:spPr bwMode="auto">
          <a:xfrm>
            <a:off x="304800" y="1839913"/>
            <a:ext cx="5029200" cy="4211637"/>
          </a:xfrm>
          <a:prstGeom prst="rect">
            <a:avLst/>
          </a:prstGeom>
          <a:noFill/>
          <a:ln w="9525">
            <a:noFill/>
            <a:miter lim="800000"/>
            <a:headEnd/>
            <a:tailEnd/>
          </a:ln>
        </p:spPr>
        <p:txBody>
          <a:bodyPr anchor="ctr">
            <a:spAutoFit/>
          </a:bodyPr>
          <a:lstStyle/>
          <a:p>
            <a:pPr algn="ctr"/>
            <a:r>
              <a:rPr lang="en-CA" b="1">
                <a:latin typeface="Times New Roman" pitchFamily="18" charset="0"/>
              </a:rPr>
              <a:t>In one story, the teacher - a trusted authority who children naturally believe - teaches the children about Jewish features: 'One can tell a Jew by his nose. The Jewish nose is bent at the tip. It looks like a figure 6.'   When he turns round the board, the children read and learn this verse:</a:t>
            </a:r>
          </a:p>
          <a:p>
            <a:pPr algn="ctr"/>
            <a:endParaRPr lang="en-CA" b="1">
              <a:latin typeface="Times New Roman" pitchFamily="18" charset="0"/>
            </a:endParaRPr>
          </a:p>
          <a:p>
            <a:pPr algn="ctr"/>
            <a:r>
              <a:rPr lang="en-CA" b="1">
                <a:latin typeface="Times New Roman" pitchFamily="18" charset="0"/>
              </a:rPr>
              <a:t>From a Jew's face The wicked Devil speaks to us,</a:t>
            </a:r>
          </a:p>
          <a:p>
            <a:pPr algn="ctr"/>
            <a:r>
              <a:rPr lang="en-CA" b="1">
                <a:latin typeface="Times New Roman" pitchFamily="18" charset="0"/>
              </a:rPr>
              <a:t>The Devil who, in every country, Is known as evil plague.</a:t>
            </a:r>
          </a:p>
          <a:p>
            <a:pPr algn="ctr"/>
            <a:r>
              <a:rPr lang="en-CA" b="1">
                <a:latin typeface="Times New Roman" pitchFamily="18" charset="0"/>
              </a:rPr>
              <a:t>Would we from the Jew be free, Again be gay and happy,</a:t>
            </a:r>
          </a:p>
          <a:p>
            <a:pPr algn="ctr"/>
            <a:r>
              <a:rPr lang="en-CA" b="1">
                <a:latin typeface="Times New Roman" pitchFamily="18" charset="0"/>
              </a:rPr>
              <a:t>Then must youth fight with us To get rid of the Jewish Devil.</a:t>
            </a:r>
            <a:r>
              <a:rPr lang="en-US">
                <a:latin typeface="Times New Roman" pitchFamily="18" charset="0"/>
              </a:rPr>
              <a:t> </a:t>
            </a:r>
            <a:endParaRPr lang="en-CA">
              <a:latin typeface="Times New Roman" pitchFamily="18" charset="0"/>
            </a:endParaRPr>
          </a:p>
        </p:txBody>
      </p:sp>
      <p:sp>
        <p:nvSpPr>
          <p:cNvPr id="39940" name="Text Box 4"/>
          <p:cNvSpPr txBox="1">
            <a:spLocks noChangeArrowheads="1"/>
          </p:cNvSpPr>
          <p:nvPr/>
        </p:nvSpPr>
        <p:spPr bwMode="auto">
          <a:xfrm>
            <a:off x="0" y="228600"/>
            <a:ext cx="9144000" cy="457200"/>
          </a:xfrm>
          <a:prstGeom prst="rect">
            <a:avLst/>
          </a:prstGeom>
          <a:noFill/>
          <a:ln w="9525">
            <a:noFill/>
            <a:miter lim="800000"/>
            <a:headEnd/>
            <a:tailEnd/>
          </a:ln>
        </p:spPr>
        <p:txBody>
          <a:bodyPr>
            <a:spAutoFit/>
          </a:bodyPr>
          <a:lstStyle/>
          <a:p>
            <a:pPr algn="ctr">
              <a:spcBef>
                <a:spcPct val="50000"/>
              </a:spcBef>
            </a:pPr>
            <a:r>
              <a:rPr lang="en-US" sz="2400" b="1">
                <a:solidFill>
                  <a:srgbClr val="FFCC00"/>
                </a:solidFill>
                <a:latin typeface="Times New Roman" pitchFamily="18" charset="0"/>
              </a:rPr>
              <a:t>The Poisonous Mushroom</a:t>
            </a:r>
          </a:p>
        </p:txBody>
      </p:sp>
      <p:pic>
        <p:nvPicPr>
          <p:cNvPr id="39942" name="Picture 6" descr="Poisonous_Mushroom6"/>
          <p:cNvPicPr>
            <a:picLocks noChangeAspect="1" noChangeArrowheads="1"/>
          </p:cNvPicPr>
          <p:nvPr/>
        </p:nvPicPr>
        <p:blipFill>
          <a:blip r:embed="rId3" cstate="print"/>
          <a:srcRect/>
          <a:stretch>
            <a:fillRect/>
          </a:stretch>
        </p:blipFill>
        <p:spPr bwMode="auto">
          <a:xfrm>
            <a:off x="5397500" y="1828800"/>
            <a:ext cx="3544888" cy="411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9938"/>
                                        </p:tgtEl>
                                        <p:attrNameLst>
                                          <p:attrName>style.visibility</p:attrName>
                                        </p:attrNameLst>
                                      </p:cBhvr>
                                      <p:to>
                                        <p:strVal val="visible"/>
                                      </p:to>
                                    </p:set>
                                    <p:anim to="" calcmode="lin" valueType="num">
                                      <p:cBhvr>
                                        <p:cTn id="7" dur="1" fill="hold"/>
                                        <p:tgtEl>
                                          <p:spTgt spid="39938"/>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9940">
                                            <p:txEl>
                                              <p:pRg st="0" end="0"/>
                                            </p:txEl>
                                          </p:spTgt>
                                        </p:tgtEl>
                                        <p:attrNameLst>
                                          <p:attrName>style.visibility</p:attrName>
                                        </p:attrNameLst>
                                      </p:cBhvr>
                                      <p:to>
                                        <p:strVal val="visible"/>
                                      </p:to>
                                    </p:set>
                                    <p:anim to="" calcmode="lin" valueType="num">
                                      <p:cBhvr>
                                        <p:cTn id="10" dur="1" fill="hold"/>
                                        <p:tgtEl>
                                          <p:spTgt spid="39940">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9939">
                                            <p:txEl>
                                              <p:pRg st="0" end="0"/>
                                            </p:txEl>
                                          </p:spTgt>
                                        </p:tgtEl>
                                        <p:attrNameLst>
                                          <p:attrName>style.visibility</p:attrName>
                                        </p:attrNameLst>
                                      </p:cBhvr>
                                      <p:to>
                                        <p:strVal val="visible"/>
                                      </p:to>
                                    </p:set>
                                    <p:anim to="" calcmode="lin" valueType="num">
                                      <p:cBhvr>
                                        <p:cTn id="13" dur="1" fill="hold"/>
                                        <p:tgtEl>
                                          <p:spTgt spid="39939">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9939">
                                            <p:txEl>
                                              <p:pRg st="2" end="2"/>
                                            </p:txEl>
                                          </p:spTgt>
                                        </p:tgtEl>
                                        <p:attrNameLst>
                                          <p:attrName>style.visibility</p:attrName>
                                        </p:attrNameLst>
                                      </p:cBhvr>
                                      <p:to>
                                        <p:strVal val="visible"/>
                                      </p:to>
                                    </p:set>
                                    <p:anim to="" calcmode="lin" valueType="num">
                                      <p:cBhvr>
                                        <p:cTn id="16" dur="1" fill="hold"/>
                                        <p:tgtEl>
                                          <p:spTgt spid="39939">
                                            <p:txEl>
                                              <p:pRg st="2" end="2"/>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39939">
                                            <p:txEl>
                                              <p:pRg st="3" end="3"/>
                                            </p:txEl>
                                          </p:spTgt>
                                        </p:tgtEl>
                                        <p:attrNameLst>
                                          <p:attrName>style.visibility</p:attrName>
                                        </p:attrNameLst>
                                      </p:cBhvr>
                                      <p:to>
                                        <p:strVal val="visible"/>
                                      </p:to>
                                    </p:set>
                                    <p:anim to="" calcmode="lin" valueType="num">
                                      <p:cBhvr>
                                        <p:cTn id="19" dur="1" fill="hold"/>
                                        <p:tgtEl>
                                          <p:spTgt spid="39939">
                                            <p:txEl>
                                              <p:pRg st="3" end="3"/>
                                            </p:txEl>
                                          </p:spTgt>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39939">
                                            <p:txEl>
                                              <p:pRg st="4" end="4"/>
                                            </p:txEl>
                                          </p:spTgt>
                                        </p:tgtEl>
                                        <p:attrNameLst>
                                          <p:attrName>style.visibility</p:attrName>
                                        </p:attrNameLst>
                                      </p:cBhvr>
                                      <p:to>
                                        <p:strVal val="visible"/>
                                      </p:to>
                                    </p:set>
                                    <p:anim to="" calcmode="lin" valueType="num">
                                      <p:cBhvr>
                                        <p:cTn id="22" dur="1" fill="hold"/>
                                        <p:tgtEl>
                                          <p:spTgt spid="39939">
                                            <p:txEl>
                                              <p:pRg st="4" end="4"/>
                                            </p:txEl>
                                          </p:spTgt>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39939">
                                            <p:txEl>
                                              <p:pRg st="5" end="5"/>
                                            </p:txEl>
                                          </p:spTgt>
                                        </p:tgtEl>
                                        <p:attrNameLst>
                                          <p:attrName>style.visibility</p:attrName>
                                        </p:attrNameLst>
                                      </p:cBhvr>
                                      <p:to>
                                        <p:strVal val="visible"/>
                                      </p:to>
                                    </p:set>
                                    <p:anim to="" calcmode="lin" valueType="num">
                                      <p:cBhvr>
                                        <p:cTn id="25" dur="1" fill="hold"/>
                                        <p:tgtEl>
                                          <p:spTgt spid="39939">
                                            <p:txEl>
                                              <p:pRg st="5" end="5"/>
                                            </p:txEl>
                                          </p:spTgt>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39942"/>
                                        </p:tgtEl>
                                        <p:attrNameLst>
                                          <p:attrName>style.visibility</p:attrName>
                                        </p:attrNameLst>
                                      </p:cBhvr>
                                      <p:to>
                                        <p:strVal val="visible"/>
                                      </p:to>
                                    </p:set>
                                    <p:anim to="" calcmode="lin" valueType="num">
                                      <p:cBhvr>
                                        <p:cTn id="28" dur="1" fill="hold"/>
                                        <p:tgtEl>
                                          <p:spTgt spid="3994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itler460"/>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8915" name="Rectangle 3"/>
          <p:cNvSpPr>
            <a:spLocks noChangeArrowheads="1"/>
          </p:cNvSpPr>
          <p:nvPr/>
        </p:nvSpPr>
        <p:spPr bwMode="auto">
          <a:xfrm>
            <a:off x="304800" y="2800350"/>
            <a:ext cx="5029200" cy="2289175"/>
          </a:xfrm>
          <a:prstGeom prst="rect">
            <a:avLst/>
          </a:prstGeom>
          <a:noFill/>
          <a:ln w="9525">
            <a:noFill/>
            <a:miter lim="800000"/>
            <a:headEnd/>
            <a:tailEnd/>
          </a:ln>
        </p:spPr>
        <p:txBody>
          <a:bodyPr anchor="ctr">
            <a:spAutoFit/>
          </a:bodyPr>
          <a:lstStyle/>
          <a:p>
            <a:pPr algn="ctr"/>
            <a:r>
              <a:rPr lang="en-CA" b="1">
                <a:latin typeface="Times New Roman" pitchFamily="18" charset="0"/>
              </a:rPr>
              <a:t>In the text accompanying this picture, the young German boy is portrayed as crying out to his brother in horror: 'Those sinister Jewish noses!   Those lousy beards! Those dirty, standing out ears!   Those bent legs! Those flat feet! Those stained, fatty clothes! Look how they move their hands about! How they haggle! And those are supposed to be men!</a:t>
            </a:r>
            <a:r>
              <a:rPr lang="en-CA">
                <a:latin typeface="Times New Roman" pitchFamily="18" charset="0"/>
              </a:rPr>
              <a:t> </a:t>
            </a:r>
          </a:p>
        </p:txBody>
      </p:sp>
      <p:sp>
        <p:nvSpPr>
          <p:cNvPr id="38916" name="Text Box 4"/>
          <p:cNvSpPr txBox="1">
            <a:spLocks noChangeArrowheads="1"/>
          </p:cNvSpPr>
          <p:nvPr/>
        </p:nvSpPr>
        <p:spPr bwMode="auto">
          <a:xfrm>
            <a:off x="0" y="228600"/>
            <a:ext cx="9144000" cy="457200"/>
          </a:xfrm>
          <a:prstGeom prst="rect">
            <a:avLst/>
          </a:prstGeom>
          <a:noFill/>
          <a:ln w="9525">
            <a:noFill/>
            <a:miter lim="800000"/>
            <a:headEnd/>
            <a:tailEnd/>
          </a:ln>
        </p:spPr>
        <p:txBody>
          <a:bodyPr>
            <a:spAutoFit/>
          </a:bodyPr>
          <a:lstStyle/>
          <a:p>
            <a:pPr algn="ctr">
              <a:spcBef>
                <a:spcPct val="50000"/>
              </a:spcBef>
            </a:pPr>
            <a:r>
              <a:rPr lang="en-US" sz="2400" b="1">
                <a:solidFill>
                  <a:srgbClr val="FFCC00"/>
                </a:solidFill>
                <a:latin typeface="Times New Roman" pitchFamily="18" charset="0"/>
              </a:rPr>
              <a:t>The Poisonous Mushroom</a:t>
            </a:r>
          </a:p>
        </p:txBody>
      </p:sp>
      <p:pic>
        <p:nvPicPr>
          <p:cNvPr id="38918" name="Picture 6" descr="Poisonous_Mushroom7"/>
          <p:cNvPicPr>
            <a:picLocks noChangeAspect="1" noChangeArrowheads="1"/>
          </p:cNvPicPr>
          <p:nvPr/>
        </p:nvPicPr>
        <p:blipFill>
          <a:blip r:embed="rId3" cstate="print"/>
          <a:srcRect/>
          <a:stretch>
            <a:fillRect/>
          </a:stretch>
        </p:blipFill>
        <p:spPr bwMode="auto">
          <a:xfrm>
            <a:off x="5486400" y="1752600"/>
            <a:ext cx="3357563" cy="3962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8914"/>
                                        </p:tgtEl>
                                        <p:attrNameLst>
                                          <p:attrName>style.visibility</p:attrName>
                                        </p:attrNameLst>
                                      </p:cBhvr>
                                      <p:to>
                                        <p:strVal val="visible"/>
                                      </p:to>
                                    </p:set>
                                    <p:anim to="" calcmode="lin" valueType="num">
                                      <p:cBhvr>
                                        <p:cTn id="7" dur="1" fill="hold"/>
                                        <p:tgtEl>
                                          <p:spTgt spid="3891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8916">
                                            <p:txEl>
                                              <p:pRg st="0" end="0"/>
                                            </p:txEl>
                                          </p:spTgt>
                                        </p:tgtEl>
                                        <p:attrNameLst>
                                          <p:attrName>style.visibility</p:attrName>
                                        </p:attrNameLst>
                                      </p:cBhvr>
                                      <p:to>
                                        <p:strVal val="visible"/>
                                      </p:to>
                                    </p:set>
                                    <p:anim to="" calcmode="lin" valueType="num">
                                      <p:cBhvr>
                                        <p:cTn id="10" dur="1" fill="hold"/>
                                        <p:tgtEl>
                                          <p:spTgt spid="38916">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8915">
                                            <p:txEl>
                                              <p:pRg st="0" end="0"/>
                                            </p:txEl>
                                          </p:spTgt>
                                        </p:tgtEl>
                                        <p:attrNameLst>
                                          <p:attrName>style.visibility</p:attrName>
                                        </p:attrNameLst>
                                      </p:cBhvr>
                                      <p:to>
                                        <p:strVal val="visible"/>
                                      </p:to>
                                    </p:set>
                                    <p:anim to="" calcmode="lin" valueType="num">
                                      <p:cBhvr>
                                        <p:cTn id="13" dur="1" fill="hold"/>
                                        <p:tgtEl>
                                          <p:spTgt spid="38915">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8918"/>
                                        </p:tgtEl>
                                        <p:attrNameLst>
                                          <p:attrName>style.visibility</p:attrName>
                                        </p:attrNameLst>
                                      </p:cBhvr>
                                      <p:to>
                                        <p:strVal val="visible"/>
                                      </p:to>
                                    </p:set>
                                    <p:anim to="" calcmode="lin" valueType="num">
                                      <p:cBhvr>
                                        <p:cTn id="16" dur="1" fill="hold"/>
                                        <p:tgtEl>
                                          <p:spTgt spid="3891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itler460"/>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7891" name="Rectangle 3"/>
          <p:cNvSpPr>
            <a:spLocks noChangeArrowheads="1"/>
          </p:cNvSpPr>
          <p:nvPr/>
        </p:nvSpPr>
        <p:spPr bwMode="auto">
          <a:xfrm>
            <a:off x="304800" y="1427163"/>
            <a:ext cx="5029200" cy="5035550"/>
          </a:xfrm>
          <a:prstGeom prst="rect">
            <a:avLst/>
          </a:prstGeom>
          <a:noFill/>
          <a:ln w="9525">
            <a:noFill/>
            <a:miter lim="800000"/>
            <a:headEnd/>
            <a:tailEnd/>
          </a:ln>
        </p:spPr>
        <p:txBody>
          <a:bodyPr anchor="ctr">
            <a:spAutoFit/>
          </a:bodyPr>
          <a:lstStyle/>
          <a:p>
            <a:pPr algn="ctr"/>
            <a:r>
              <a:rPr lang="en-CA" b="1">
                <a:latin typeface="Times New Roman" pitchFamily="18" charset="0"/>
              </a:rPr>
              <a:t>In the frightening story accompanying this picture, a young German girl called Inge is told by her mother to go to a Jewish doctor.   Waiting to see him, she remembers the warnings of her League of German Girls leader that she should not go to see a Jewish doctor.   When he comes out to her, his face 'is the face of the Devil. In the middle of this devilish face sits an enormous crooked nose. Behind the glasses glare two criminal eyes. And a grin runs across the protruding lips. A grin that wants to say: Now I have you at last, little German girl!'   </a:t>
            </a:r>
          </a:p>
          <a:p>
            <a:pPr algn="ctr"/>
            <a:r>
              <a:rPr lang="en-CA" b="1">
                <a:latin typeface="Times New Roman" pitchFamily="18" charset="0"/>
              </a:rPr>
              <a:t>The girl runs out of the surgery, but - when she tells her mother about her experience - 'her mother lowers her head in shame' and admits that Inge had been right all along.   'I'm finding out that one can learn even from you children', Inge's mother admits. </a:t>
            </a:r>
            <a:r>
              <a:rPr lang="en-CA">
                <a:latin typeface="Times New Roman" pitchFamily="18" charset="0"/>
              </a:rPr>
              <a:t> </a:t>
            </a:r>
          </a:p>
        </p:txBody>
      </p:sp>
      <p:sp>
        <p:nvSpPr>
          <p:cNvPr id="37892" name="Text Box 4"/>
          <p:cNvSpPr txBox="1">
            <a:spLocks noChangeArrowheads="1"/>
          </p:cNvSpPr>
          <p:nvPr/>
        </p:nvSpPr>
        <p:spPr bwMode="auto">
          <a:xfrm>
            <a:off x="0" y="228600"/>
            <a:ext cx="9144000" cy="457200"/>
          </a:xfrm>
          <a:prstGeom prst="rect">
            <a:avLst/>
          </a:prstGeom>
          <a:noFill/>
          <a:ln w="9525">
            <a:noFill/>
            <a:miter lim="800000"/>
            <a:headEnd/>
            <a:tailEnd/>
          </a:ln>
        </p:spPr>
        <p:txBody>
          <a:bodyPr>
            <a:spAutoFit/>
          </a:bodyPr>
          <a:lstStyle/>
          <a:p>
            <a:pPr algn="ctr">
              <a:spcBef>
                <a:spcPct val="50000"/>
              </a:spcBef>
            </a:pPr>
            <a:r>
              <a:rPr lang="en-US" sz="2400" b="1">
                <a:solidFill>
                  <a:srgbClr val="FFCC00"/>
                </a:solidFill>
                <a:latin typeface="Times New Roman" pitchFamily="18" charset="0"/>
              </a:rPr>
              <a:t>The Poisonous Mushroom</a:t>
            </a:r>
          </a:p>
        </p:txBody>
      </p:sp>
      <p:pic>
        <p:nvPicPr>
          <p:cNvPr id="37894" name="Picture 6" descr="Poisonous_Mushroom3"/>
          <p:cNvPicPr>
            <a:picLocks noChangeAspect="1" noChangeArrowheads="1"/>
          </p:cNvPicPr>
          <p:nvPr/>
        </p:nvPicPr>
        <p:blipFill>
          <a:blip r:embed="rId3" cstate="print"/>
          <a:srcRect/>
          <a:stretch>
            <a:fillRect/>
          </a:stretch>
        </p:blipFill>
        <p:spPr bwMode="auto">
          <a:xfrm>
            <a:off x="5334000" y="1752600"/>
            <a:ext cx="3603625" cy="426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7890"/>
                                        </p:tgtEl>
                                        <p:attrNameLst>
                                          <p:attrName>style.visibility</p:attrName>
                                        </p:attrNameLst>
                                      </p:cBhvr>
                                      <p:to>
                                        <p:strVal val="visible"/>
                                      </p:to>
                                    </p:set>
                                    <p:anim to="" calcmode="lin" valueType="num">
                                      <p:cBhvr>
                                        <p:cTn id="7" dur="1" fill="hold"/>
                                        <p:tgtEl>
                                          <p:spTgt spid="37890"/>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7892">
                                            <p:txEl>
                                              <p:pRg st="0" end="0"/>
                                            </p:txEl>
                                          </p:spTgt>
                                        </p:tgtEl>
                                        <p:attrNameLst>
                                          <p:attrName>style.visibility</p:attrName>
                                        </p:attrNameLst>
                                      </p:cBhvr>
                                      <p:to>
                                        <p:strVal val="visible"/>
                                      </p:to>
                                    </p:set>
                                    <p:anim to="" calcmode="lin" valueType="num">
                                      <p:cBhvr>
                                        <p:cTn id="10" dur="1" fill="hold"/>
                                        <p:tgtEl>
                                          <p:spTgt spid="37892">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7891">
                                            <p:txEl>
                                              <p:pRg st="0" end="0"/>
                                            </p:txEl>
                                          </p:spTgt>
                                        </p:tgtEl>
                                        <p:attrNameLst>
                                          <p:attrName>style.visibility</p:attrName>
                                        </p:attrNameLst>
                                      </p:cBhvr>
                                      <p:to>
                                        <p:strVal val="visible"/>
                                      </p:to>
                                    </p:set>
                                    <p:anim to="" calcmode="lin" valueType="num">
                                      <p:cBhvr>
                                        <p:cTn id="13" dur="1" fill="hold"/>
                                        <p:tgtEl>
                                          <p:spTgt spid="37891">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7891">
                                            <p:txEl>
                                              <p:pRg st="1" end="1"/>
                                            </p:txEl>
                                          </p:spTgt>
                                        </p:tgtEl>
                                        <p:attrNameLst>
                                          <p:attrName>style.visibility</p:attrName>
                                        </p:attrNameLst>
                                      </p:cBhvr>
                                      <p:to>
                                        <p:strVal val="visible"/>
                                      </p:to>
                                    </p:set>
                                    <p:anim to="" calcmode="lin" valueType="num">
                                      <p:cBhvr>
                                        <p:cTn id="16" dur="1" fill="hold"/>
                                        <p:tgtEl>
                                          <p:spTgt spid="37891">
                                            <p:txEl>
                                              <p:pRg st="1" end="1"/>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37894"/>
                                        </p:tgtEl>
                                        <p:attrNameLst>
                                          <p:attrName>style.visibility</p:attrName>
                                        </p:attrNameLst>
                                      </p:cBhvr>
                                      <p:to>
                                        <p:strVal val="visible"/>
                                      </p:to>
                                    </p:set>
                                    <p:anim to="" calcmode="lin" valueType="num">
                                      <p:cBhvr>
                                        <p:cTn id="19" dur="1" fill="hold"/>
                                        <p:tgtEl>
                                          <p:spTgt spid="3789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2392</TotalTime>
  <Words>1803</Words>
  <Application>Microsoft Office PowerPoint</Application>
  <PresentationFormat>On-screen Show (4:3)</PresentationFormat>
  <Paragraphs>218</Paragraphs>
  <Slides>29</Slides>
  <Notes>0</Notes>
  <HiddenSlides>1</HiddenSlides>
  <MMClips>1</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And Finally…</vt:lpstr>
      <vt:lpstr>Slide 13</vt:lpstr>
      <vt:lpstr>Slide 14</vt:lpstr>
      <vt:lpstr>Slide 15</vt:lpstr>
      <vt:lpstr>Slide 16</vt:lpstr>
      <vt:lpstr>Slide 17</vt:lpstr>
      <vt:lpstr>Slide 18</vt:lpstr>
      <vt:lpstr>Slide 19</vt:lpstr>
      <vt:lpstr>And Finally…</vt:lpstr>
      <vt:lpstr>Slide 21</vt:lpstr>
      <vt:lpstr>Slide 22</vt:lpstr>
      <vt:lpstr>Slide 23</vt:lpstr>
      <vt:lpstr>Slide 24</vt:lpstr>
      <vt:lpstr>Slide 25</vt:lpstr>
      <vt:lpstr>Slide 26</vt:lpstr>
      <vt:lpstr>And Finally…</vt:lpstr>
      <vt:lpstr>Slide 28</vt:lpstr>
      <vt:lpstr>Chapter Five - Six Quiz</vt:lpstr>
    </vt:vector>
  </TitlesOfParts>
  <Company>Elk Island Public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EIPS</dc:creator>
  <cp:lastModifiedBy>brendan edwards</cp:lastModifiedBy>
  <cp:revision>54</cp:revision>
  <dcterms:created xsi:type="dcterms:W3CDTF">2008-10-20T21:23:19Z</dcterms:created>
  <dcterms:modified xsi:type="dcterms:W3CDTF">2012-10-23T21:21:55Z</dcterms:modified>
</cp:coreProperties>
</file>