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80" r:id="rId4"/>
    <p:sldId id="281" r:id="rId5"/>
    <p:sldId id="257" r:id="rId6"/>
    <p:sldId id="297" r:id="rId7"/>
    <p:sldId id="293" r:id="rId8"/>
    <p:sldId id="294" r:id="rId9"/>
    <p:sldId id="295" r:id="rId10"/>
    <p:sldId id="296" r:id="rId11"/>
    <p:sldId id="259" r:id="rId12"/>
    <p:sldId id="288" r:id="rId13"/>
    <p:sldId id="289" r:id="rId14"/>
    <p:sldId id="290" r:id="rId15"/>
    <p:sldId id="291" r:id="rId16"/>
    <p:sldId id="292" r:id="rId17"/>
    <p:sldId id="258" r:id="rId18"/>
    <p:sldId id="260" r:id="rId19"/>
    <p:sldId id="261" r:id="rId20"/>
    <p:sldId id="262" r:id="rId21"/>
    <p:sldId id="263" r:id="rId22"/>
    <p:sldId id="282" r:id="rId23"/>
    <p:sldId id="283" r:id="rId24"/>
    <p:sldId id="264" r:id="rId25"/>
    <p:sldId id="265" r:id="rId26"/>
    <p:sldId id="266" r:id="rId27"/>
    <p:sldId id="284" r:id="rId28"/>
    <p:sldId id="285" r:id="rId29"/>
    <p:sldId id="267" r:id="rId30"/>
    <p:sldId id="269" r:id="rId31"/>
    <p:sldId id="272" r:id="rId32"/>
    <p:sldId id="286" r:id="rId33"/>
    <p:sldId id="274" r:id="rId34"/>
    <p:sldId id="276" r:id="rId35"/>
    <p:sldId id="275" r:id="rId36"/>
    <p:sldId id="278"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74"/>
    <a:srgbClr val="004D8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63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3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7ABCEA-2F4C-49B6-B7C2-5A149B8F785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EB8EB5-AFFD-477F-9B05-6A106DFE5C6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223101-2427-4307-A279-7949247597F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B0C27D-8CBD-43CB-A43C-FEA81A8C1B8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4F0B3A-8B15-43C4-BC64-B09C1862CBB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E12491-0D41-41D1-9492-5F1A54AE7DA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568CBA2-A241-4C40-BD1C-ED4903B78BC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01DF95-6D27-4496-8301-BEC9EE2A439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BF0F7B7-F377-4295-9BFA-22F554B1257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AEDA9A-F062-401A-974D-49A6326FF46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8CE27B-FBED-4805-9F8A-D4C9946A3BD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5CD4E29-091F-4EF7-B330-A38A35E0DE3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file:///\\fhs-ms\MSDATA\Staff\Brendan%20Edwards\Social\Social%2020-1\Related%20Issue%20%232\Chapter%207\Iris%20Chang%20Rape%20of%20Nanking.wmv" TargetMode="External"/><Relationship Id="rId6" Type="http://schemas.openxmlformats.org/officeDocument/2006/relationships/image" Target="../media/image16.jpeg"/><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3" Type="http://schemas.openxmlformats.org/officeDocument/2006/relationships/image" Target="../media/image47.jpeg"/><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 Id="rId14" Type="http://schemas.openxmlformats.org/officeDocument/2006/relationships/image" Target="../media/image58.jpeg"/></Relationships>
</file>

<file path=ppt/slides/_rels/slide16.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1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2\Armenian%20Genocide_WMV%20V9.wmv" TargetMode="External"/><Relationship Id="rId4" Type="http://schemas.openxmlformats.org/officeDocument/2006/relationships/image" Target="../media/image73.png"/></Relationships>
</file>

<file path=ppt/slides/_rels/slide2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2\Ukrainian%20Famine%20of%201932-1933_WMV%20V9.wmv" TargetMode="External"/><Relationship Id="rId5" Type="http://schemas.openxmlformats.org/officeDocument/2006/relationships/image" Target="../media/image75.png"/><Relationship Id="rId4" Type="http://schemas.openxmlformats.org/officeDocument/2006/relationships/hyperlink" Target="http://www.youtube.com/watch?v=Ock0lPEuZpo"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2\The%20Last%20Days%20Documentary%20Film%20Trailer_1.wmv" TargetMode="External"/><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2\Screamers%20Trailer!%20NEW%20Theatrical%20Documentary_1.wmv"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7.xml"/><Relationship Id="rId1" Type="http://schemas.openxmlformats.org/officeDocument/2006/relationships/video" Target="file:///\\fhs-ms\MSDATA\Staff\Brendan%20Edwards\Social\Social%2020-1\Related%20Issue%20%232\Radovan%20Karad&#382;ic%20Arrested_WMV%20V9.wmv" TargetMode="External"/><Relationship Id="rId6" Type="http://schemas.openxmlformats.org/officeDocument/2006/relationships/image" Target="../media/image86.png"/><Relationship Id="rId5" Type="http://schemas.openxmlformats.org/officeDocument/2006/relationships/image" Target="../media/image85.jpeg"/><Relationship Id="rId4" Type="http://schemas.openxmlformats.org/officeDocument/2006/relationships/image" Target="../media/image84.jpeg"/></Relationships>
</file>

<file path=ppt/slides/_rels/slide3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3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file:///\\fhs-ms\MSDATA\Staff\Brendan%20Edwards\Social\Social%2020-1\Related%20Issue%20%232\2011_toronto_alpha_study_tour_video_.wmv"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hiroshima4"/>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052" name="Picture 4" descr="Fig7-01_p158.jpg"/>
          <p:cNvPicPr>
            <a:picLocks noChangeAspect="1" noChangeArrowheads="1"/>
          </p:cNvPicPr>
          <p:nvPr/>
        </p:nvPicPr>
        <p:blipFill>
          <a:blip r:embed="rId3" cstate="print"/>
          <a:srcRect/>
          <a:stretch>
            <a:fillRect/>
          </a:stretch>
        </p:blipFill>
        <p:spPr bwMode="auto">
          <a:xfrm>
            <a:off x="381000" y="1219200"/>
            <a:ext cx="4724400" cy="4238625"/>
          </a:xfrm>
          <a:prstGeom prst="rect">
            <a:avLst/>
          </a:prstGeom>
          <a:noFill/>
          <a:ln w="9525">
            <a:noFill/>
            <a:miter lim="800000"/>
            <a:headEnd/>
            <a:tailEnd/>
          </a:ln>
        </p:spPr>
      </p:pic>
      <p:sp>
        <p:nvSpPr>
          <p:cNvPr id="2053" name="Text Box 5"/>
          <p:cNvSpPr txBox="1">
            <a:spLocks noChangeArrowheads="1"/>
          </p:cNvSpPr>
          <p:nvPr/>
        </p:nvSpPr>
        <p:spPr bwMode="auto">
          <a:xfrm>
            <a:off x="0" y="76200"/>
            <a:ext cx="9144000" cy="1190625"/>
          </a:xfrm>
          <a:prstGeom prst="rect">
            <a:avLst/>
          </a:prstGeom>
          <a:noFill/>
          <a:ln w="9525">
            <a:noFill/>
            <a:miter lim="800000"/>
            <a:headEnd/>
            <a:tailEnd/>
          </a:ln>
        </p:spPr>
        <p:txBody>
          <a:bodyPr>
            <a:spAutoFit/>
          </a:bodyPr>
          <a:lstStyle/>
          <a:p>
            <a:pPr algn="ctr">
              <a:spcBef>
                <a:spcPct val="50000"/>
              </a:spcBef>
            </a:pPr>
            <a:r>
              <a:rPr lang="en-CA" sz="3600" b="1">
                <a:solidFill>
                  <a:srgbClr val="002060"/>
                </a:solidFill>
                <a:latin typeface="Times New Roman" pitchFamily="18" charset="0"/>
              </a:rPr>
              <a:t>Ultranationalism and Crimes Against Humanity</a:t>
            </a:r>
          </a:p>
        </p:txBody>
      </p:sp>
      <p:sp>
        <p:nvSpPr>
          <p:cNvPr id="2054" name="Text Box 6"/>
          <p:cNvSpPr txBox="1">
            <a:spLocks noChangeArrowheads="1"/>
          </p:cNvSpPr>
          <p:nvPr/>
        </p:nvSpPr>
        <p:spPr bwMode="auto">
          <a:xfrm>
            <a:off x="533400" y="5715000"/>
            <a:ext cx="4191000" cy="7794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do you see?</a:t>
            </a:r>
          </a:p>
          <a:p>
            <a:pPr algn="ctr">
              <a:spcBef>
                <a:spcPct val="50000"/>
              </a:spcBef>
            </a:pPr>
            <a:r>
              <a:rPr lang="en-US" b="1">
                <a:latin typeface="Times New Roman" pitchFamily="18" charset="0"/>
              </a:rPr>
              <a:t>What do you think happened?</a:t>
            </a:r>
          </a:p>
        </p:txBody>
      </p:sp>
      <p:sp>
        <p:nvSpPr>
          <p:cNvPr id="2055" name="Text Box 7"/>
          <p:cNvSpPr txBox="1">
            <a:spLocks noChangeArrowheads="1"/>
          </p:cNvSpPr>
          <p:nvPr/>
        </p:nvSpPr>
        <p:spPr bwMode="auto">
          <a:xfrm>
            <a:off x="4953000" y="1828800"/>
            <a:ext cx="4191000" cy="4492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caption on page 158</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Read the introduction on page 159</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Find a partner and work through the questions</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and</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Review the </a:t>
            </a:r>
            <a:r>
              <a:rPr lang="en-US" b="1" i="1">
                <a:latin typeface="Times New Roman" pitchFamily="18" charset="0"/>
              </a:rPr>
              <a:t>Key Terms </a:t>
            </a:r>
            <a:r>
              <a:rPr lang="en-US" b="1">
                <a:latin typeface="Times New Roman" pitchFamily="18" charset="0"/>
              </a:rPr>
              <a:t>by writing out a guess of what you think each of them means</a:t>
            </a:r>
            <a:endParaRPr lang="en-US" b="1" i="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7"/>
                                        </p:tgtEl>
                                        <p:attrNameLst>
                                          <p:attrName>style.visibility</p:attrName>
                                        </p:attrNameLst>
                                      </p:cBhvr>
                                      <p:to>
                                        <p:strVal val="visible"/>
                                      </p:to>
                                    </p:set>
                                    <p:anim to="" calcmode="lin" valueType="num">
                                      <p:cBhvr>
                                        <p:cTn id="7" dur="1" fill="hold"/>
                                        <p:tgtEl>
                                          <p:spTgt spid="205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 to="" calcmode="lin" valueType="num">
                                      <p:cBhvr>
                                        <p:cTn id="10" dur="1" fill="hold"/>
                                        <p:tgtEl>
                                          <p:spTgt spid="205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054">
                                            <p:txEl>
                                              <p:pRg st="0" end="0"/>
                                            </p:txEl>
                                          </p:spTgt>
                                        </p:tgtEl>
                                        <p:attrNameLst>
                                          <p:attrName>style.visibility</p:attrName>
                                        </p:attrNameLst>
                                      </p:cBhvr>
                                      <p:to>
                                        <p:strVal val="visible"/>
                                      </p:to>
                                    </p:set>
                                    <p:anim to="" calcmode="lin" valueType="num">
                                      <p:cBhvr>
                                        <p:cTn id="13" dur="1" fill="hold"/>
                                        <p:tgtEl>
                                          <p:spTgt spid="2054">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054">
                                            <p:txEl>
                                              <p:pRg st="1" end="1"/>
                                            </p:txEl>
                                          </p:spTgt>
                                        </p:tgtEl>
                                        <p:attrNameLst>
                                          <p:attrName>style.visibility</p:attrName>
                                        </p:attrNameLst>
                                      </p:cBhvr>
                                      <p:to>
                                        <p:strVal val="visible"/>
                                      </p:to>
                                    </p:set>
                                    <p:anim to="" calcmode="lin" valueType="num">
                                      <p:cBhvr>
                                        <p:cTn id="18" dur="1" fill="hold"/>
                                        <p:tgtEl>
                                          <p:spTgt spid="2054">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053">
                                            <p:txEl>
                                              <p:pRg st="0" end="0"/>
                                            </p:txEl>
                                          </p:spTgt>
                                        </p:tgtEl>
                                        <p:attrNameLst>
                                          <p:attrName>style.visibility</p:attrName>
                                        </p:attrNameLst>
                                      </p:cBhvr>
                                      <p:to>
                                        <p:strVal val="visible"/>
                                      </p:to>
                                    </p:set>
                                    <p:anim to="" calcmode="lin" valueType="num">
                                      <p:cBhvr>
                                        <p:cTn id="23" dur="1" fill="hold"/>
                                        <p:tgtEl>
                                          <p:spTgt spid="2053">
                                            <p:txEl>
                                              <p:pRg st="0" end="0"/>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2055">
                                            <p:txEl>
                                              <p:pRg st="0" end="0"/>
                                            </p:txEl>
                                          </p:spTgt>
                                        </p:tgtEl>
                                        <p:attrNameLst>
                                          <p:attrName>style.visibility</p:attrName>
                                        </p:attrNameLst>
                                      </p:cBhvr>
                                      <p:to>
                                        <p:strVal val="visible"/>
                                      </p:to>
                                    </p:set>
                                    <p:anim to="" calcmode="lin" valueType="num">
                                      <p:cBhvr>
                                        <p:cTn id="26" dur="1" fill="hold"/>
                                        <p:tgtEl>
                                          <p:spTgt spid="2055">
                                            <p:txEl>
                                              <p:pRg st="0" end="0"/>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055">
                                            <p:txEl>
                                              <p:pRg st="2" end="2"/>
                                            </p:txEl>
                                          </p:spTgt>
                                        </p:tgtEl>
                                        <p:attrNameLst>
                                          <p:attrName>style.visibility</p:attrName>
                                        </p:attrNameLst>
                                      </p:cBhvr>
                                      <p:to>
                                        <p:strVal val="visible"/>
                                      </p:to>
                                    </p:set>
                                    <p:anim to="" calcmode="lin" valueType="num">
                                      <p:cBhvr>
                                        <p:cTn id="31" dur="1" fill="hold"/>
                                        <p:tgtEl>
                                          <p:spTgt spid="2055">
                                            <p:txEl>
                                              <p:pRg st="2" end="2"/>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2055">
                                            <p:txEl>
                                              <p:pRg st="4" end="4"/>
                                            </p:txEl>
                                          </p:spTgt>
                                        </p:tgtEl>
                                        <p:attrNameLst>
                                          <p:attrName>style.visibility</p:attrName>
                                        </p:attrNameLst>
                                      </p:cBhvr>
                                      <p:to>
                                        <p:strVal val="visible"/>
                                      </p:to>
                                    </p:set>
                                    <p:anim to="" calcmode="lin" valueType="num">
                                      <p:cBhvr>
                                        <p:cTn id="36" dur="1" fill="hold"/>
                                        <p:tgtEl>
                                          <p:spTgt spid="2055">
                                            <p:txEl>
                                              <p:pRg st="4" end="4"/>
                                            </p:txEl>
                                          </p:spTgt>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2055">
                                            <p:txEl>
                                              <p:pRg st="6" end="6"/>
                                            </p:txEl>
                                          </p:spTgt>
                                        </p:tgtEl>
                                        <p:attrNameLst>
                                          <p:attrName>style.visibility</p:attrName>
                                        </p:attrNameLst>
                                      </p:cBhvr>
                                      <p:to>
                                        <p:strVal val="visible"/>
                                      </p:to>
                                    </p:set>
                                    <p:anim to="" calcmode="lin" valueType="num">
                                      <p:cBhvr>
                                        <p:cTn id="39" dur="1" fill="hold"/>
                                        <p:tgtEl>
                                          <p:spTgt spid="2055">
                                            <p:txEl>
                                              <p:pRg st="6" end="6"/>
                                            </p:txEl>
                                          </p:spTgt>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2055">
                                            <p:txEl>
                                              <p:pRg st="8" end="8"/>
                                            </p:txEl>
                                          </p:spTgt>
                                        </p:tgtEl>
                                        <p:attrNameLst>
                                          <p:attrName>style.visibility</p:attrName>
                                        </p:attrNameLst>
                                      </p:cBhvr>
                                      <p:to>
                                        <p:strVal val="visible"/>
                                      </p:to>
                                    </p:set>
                                    <p:anim to="" calcmode="lin" valueType="num">
                                      <p:cBhvr>
                                        <p:cTn id="42" dur="1" fill="hold"/>
                                        <p:tgtEl>
                                          <p:spTgt spid="2055">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8" descr="http://www.gendercide.org/images/pics/nanjing3.jpg"/>
          <p:cNvPicPr>
            <a:picLocks noChangeAspect="1" noChangeArrowheads="1"/>
          </p:cNvPicPr>
          <p:nvPr/>
        </p:nvPicPr>
        <p:blipFill>
          <a:blip r:embed="rId2" cstate="print">
            <a:lum bright="70000" contrast="-70000"/>
          </a:blip>
          <a:srcRect/>
          <a:stretch>
            <a:fillRect/>
          </a:stretch>
        </p:blipFill>
        <p:spPr bwMode="auto">
          <a:xfrm>
            <a:off x="0" y="0"/>
            <a:ext cx="9167813" cy="6858000"/>
          </a:xfrm>
          <a:prstGeom prst="rect">
            <a:avLst/>
          </a:prstGeom>
          <a:noFill/>
          <a:ln w="9525">
            <a:noFill/>
            <a:miter lim="800000"/>
            <a:headEnd/>
            <a:tailEnd/>
          </a:ln>
        </p:spPr>
      </p:pic>
      <p:sp>
        <p:nvSpPr>
          <p:cNvPr id="5" name="TextBox 4"/>
          <p:cNvSpPr txBox="1">
            <a:spLocks noChangeArrowheads="1"/>
          </p:cNvSpPr>
          <p:nvPr/>
        </p:nvSpPr>
        <p:spPr bwMode="auto">
          <a:xfrm>
            <a:off x="0" y="6400800"/>
            <a:ext cx="9144000" cy="3810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Nanking Massacre (</a:t>
            </a:r>
            <a:r>
              <a:rPr lang="en-US" b="1" i="1">
                <a:latin typeface="Times New Roman" pitchFamily="18" charset="0"/>
                <a:cs typeface="Times New Roman" pitchFamily="18" charset="0"/>
              </a:rPr>
              <a:t>The Rape of Nanking) </a:t>
            </a:r>
            <a:r>
              <a:rPr lang="en-US" b="1">
                <a:latin typeface="Times New Roman" pitchFamily="18" charset="0"/>
                <a:cs typeface="Times New Roman" pitchFamily="18" charset="0"/>
              </a:rPr>
              <a:t>and Survivors </a:t>
            </a:r>
            <a:r>
              <a:rPr lang="en-US" b="1" i="1">
                <a:latin typeface="Times New Roman" pitchFamily="18" charset="0"/>
                <a:cs typeface="Times New Roman" pitchFamily="18" charset="0"/>
              </a:rPr>
              <a:t>– </a:t>
            </a:r>
            <a:r>
              <a:rPr lang="en-US" b="1">
                <a:solidFill>
                  <a:srgbClr val="C00000"/>
                </a:solidFill>
                <a:latin typeface="Times New Roman" pitchFamily="18" charset="0"/>
                <a:cs typeface="Times New Roman" pitchFamily="18" charset="0"/>
              </a:rPr>
              <a:t>Nanjing, China</a:t>
            </a:r>
          </a:p>
        </p:txBody>
      </p:sp>
      <p:sp>
        <p:nvSpPr>
          <p:cNvPr id="7" name="Rectangle 6"/>
          <p:cNvSpPr>
            <a:spLocks noChangeArrowheads="1"/>
          </p:cNvSpPr>
          <p:nvPr/>
        </p:nvSpPr>
        <p:spPr bwMode="auto">
          <a:xfrm>
            <a:off x="0" y="228600"/>
            <a:ext cx="9144000" cy="461963"/>
          </a:xfrm>
          <a:prstGeom prst="rect">
            <a:avLst/>
          </a:prstGeom>
          <a:noFill/>
          <a:ln w="9525">
            <a:noFill/>
            <a:miter lim="800000"/>
            <a:headEnd/>
            <a:tailEnd/>
          </a:ln>
        </p:spPr>
        <p:txBody>
          <a:bodyPr>
            <a:spAutoFit/>
          </a:bodyPr>
          <a:lstStyle/>
          <a:p>
            <a:pPr algn="ctr"/>
            <a:r>
              <a:rPr lang="en-US" sz="2400" b="1" i="1">
                <a:latin typeface="Times New Roman" pitchFamily="18" charset="0"/>
                <a:cs typeface="Times New Roman" pitchFamily="18" charset="0"/>
              </a:rPr>
              <a:t>Nanjing Massacre Victims Memorial Hall– Nanjing, China</a:t>
            </a:r>
            <a:endParaRPr lang="en-US">
              <a:latin typeface="Times New Roman" pitchFamily="18" charset="0"/>
              <a:cs typeface="Times New Roman" pitchFamily="18" charset="0"/>
            </a:endParaRPr>
          </a:p>
        </p:txBody>
      </p:sp>
      <p:pic>
        <p:nvPicPr>
          <p:cNvPr id="34818" name="Picture 2" descr="https://lh6.googleusercontent.com/-id6GzXJR9z4/Tls5H-2j8TI/AAAAAAAADK4/BrnGsimXeIY/s576/Asia%252520-%252520July%2525202011%252520289.JPG"/>
          <p:cNvPicPr>
            <a:picLocks noChangeAspect="1" noChangeArrowheads="1"/>
          </p:cNvPicPr>
          <p:nvPr/>
        </p:nvPicPr>
        <p:blipFill>
          <a:blip r:embed="rId3" cstate="print"/>
          <a:srcRect/>
          <a:stretch>
            <a:fillRect/>
          </a:stretch>
        </p:blipFill>
        <p:spPr bwMode="auto">
          <a:xfrm>
            <a:off x="5867400" y="2057400"/>
            <a:ext cx="2946400" cy="2209800"/>
          </a:xfrm>
          <a:prstGeom prst="rect">
            <a:avLst/>
          </a:prstGeom>
          <a:noFill/>
          <a:ln w="9525">
            <a:noFill/>
            <a:miter lim="800000"/>
            <a:headEnd/>
            <a:tailEnd/>
          </a:ln>
        </p:spPr>
      </p:pic>
      <p:pic>
        <p:nvPicPr>
          <p:cNvPr id="34820" name="Picture 4" descr="https://lh4.googleusercontent.com/-AeKSJD8Uhgw/Tls5IeivInI/AAAAAAAADLA/SdgA77H-o2M/s576/Asia%252520-%252520July%2525202011%252520290.JPG"/>
          <p:cNvPicPr>
            <a:picLocks noChangeAspect="1" noChangeArrowheads="1"/>
          </p:cNvPicPr>
          <p:nvPr/>
        </p:nvPicPr>
        <p:blipFill>
          <a:blip r:embed="rId4" cstate="print"/>
          <a:srcRect/>
          <a:stretch>
            <a:fillRect/>
          </a:stretch>
        </p:blipFill>
        <p:spPr bwMode="auto">
          <a:xfrm>
            <a:off x="2819400" y="4114800"/>
            <a:ext cx="2743200" cy="2057400"/>
          </a:xfrm>
          <a:prstGeom prst="rect">
            <a:avLst/>
          </a:prstGeom>
          <a:noFill/>
          <a:ln w="9525">
            <a:noFill/>
            <a:miter lim="800000"/>
            <a:headEnd/>
            <a:tailEnd/>
          </a:ln>
        </p:spPr>
      </p:pic>
      <p:pic>
        <p:nvPicPr>
          <p:cNvPr id="34826" name="Picture 10" descr="https://lh5.googleusercontent.com/-DWFpCAtq9h0/Tls5NJUp1dI/AAAAAAAADLo/fMpvgW-Klgg/s576/Asia%252520-%252520July%2525202011%252520297.JPG"/>
          <p:cNvPicPr>
            <a:picLocks noChangeAspect="1" noChangeArrowheads="1"/>
          </p:cNvPicPr>
          <p:nvPr/>
        </p:nvPicPr>
        <p:blipFill>
          <a:blip r:embed="rId5" cstate="print"/>
          <a:srcRect/>
          <a:stretch>
            <a:fillRect/>
          </a:stretch>
        </p:blipFill>
        <p:spPr bwMode="auto">
          <a:xfrm>
            <a:off x="381000" y="4572000"/>
            <a:ext cx="1905000" cy="1428750"/>
          </a:xfrm>
          <a:prstGeom prst="rect">
            <a:avLst/>
          </a:prstGeom>
          <a:noFill/>
          <a:ln w="9525">
            <a:noFill/>
            <a:miter lim="800000"/>
            <a:headEnd/>
            <a:tailEnd/>
          </a:ln>
        </p:spPr>
      </p:pic>
      <p:pic>
        <p:nvPicPr>
          <p:cNvPr id="34828" name="Picture 12" descr="https://lh6.googleusercontent.com/-hpYdlgFLuA8/Tls5NmcM1ZI/AAAAAAAADLs/Uq2EvW8Wfxk/s576/Asia%252520-%252520July%2525202011%252520298.JPG"/>
          <p:cNvPicPr>
            <a:picLocks noChangeAspect="1" noChangeArrowheads="1"/>
          </p:cNvPicPr>
          <p:nvPr/>
        </p:nvPicPr>
        <p:blipFill>
          <a:blip r:embed="rId6" cstate="print"/>
          <a:srcRect/>
          <a:stretch>
            <a:fillRect/>
          </a:stretch>
        </p:blipFill>
        <p:spPr bwMode="auto">
          <a:xfrm>
            <a:off x="2667000" y="1524000"/>
            <a:ext cx="2971800" cy="2228850"/>
          </a:xfrm>
          <a:prstGeom prst="rect">
            <a:avLst/>
          </a:prstGeom>
          <a:noFill/>
          <a:ln w="9525">
            <a:noFill/>
            <a:miter lim="800000"/>
            <a:headEnd/>
            <a:tailEnd/>
          </a:ln>
        </p:spPr>
      </p:pic>
      <p:pic>
        <p:nvPicPr>
          <p:cNvPr id="34830" name="Picture 14" descr="https://lh6.googleusercontent.com/-Km1O-4dk7Tk/Tls5O7jrphI/AAAAAAAADL4/homFrIJz5MU/s512/Asia%252520-%252520July%2525202011%252520300.JPG"/>
          <p:cNvPicPr>
            <a:picLocks noChangeAspect="1" noChangeArrowheads="1"/>
          </p:cNvPicPr>
          <p:nvPr/>
        </p:nvPicPr>
        <p:blipFill>
          <a:blip r:embed="rId7" cstate="print"/>
          <a:srcRect/>
          <a:stretch>
            <a:fillRect/>
          </a:stretch>
        </p:blipFill>
        <p:spPr bwMode="auto">
          <a:xfrm>
            <a:off x="6629400" y="4343400"/>
            <a:ext cx="1524000" cy="2032000"/>
          </a:xfrm>
          <a:prstGeom prst="rect">
            <a:avLst/>
          </a:prstGeom>
          <a:noFill/>
          <a:ln w="9525">
            <a:noFill/>
            <a:miter lim="800000"/>
            <a:headEnd/>
            <a:tailEnd/>
          </a:ln>
        </p:spPr>
      </p:pic>
      <p:pic>
        <p:nvPicPr>
          <p:cNvPr id="34834" name="Picture 18" descr="https://lh5.googleusercontent.com/-Ip3kOiQn_XE/Tls5aIKtCVI/AAAAAAAADMk/eA-YS010-u0/s576/Asia%252520-%252520July%2525202011%252520311.JPG"/>
          <p:cNvPicPr>
            <a:picLocks noChangeAspect="1" noChangeArrowheads="1"/>
          </p:cNvPicPr>
          <p:nvPr/>
        </p:nvPicPr>
        <p:blipFill>
          <a:blip r:embed="rId8" cstate="print"/>
          <a:srcRect/>
          <a:stretch>
            <a:fillRect/>
          </a:stretch>
        </p:blipFill>
        <p:spPr bwMode="auto">
          <a:xfrm>
            <a:off x="6858000" y="685800"/>
            <a:ext cx="1600200" cy="1200150"/>
          </a:xfrm>
          <a:prstGeom prst="rect">
            <a:avLst/>
          </a:prstGeom>
          <a:noFill/>
          <a:ln w="9525">
            <a:noFill/>
            <a:miter lim="800000"/>
            <a:headEnd/>
            <a:tailEnd/>
          </a:ln>
        </p:spPr>
      </p:pic>
      <p:pic>
        <p:nvPicPr>
          <p:cNvPr id="34838" name="Picture 22" descr="https://lh3.googleusercontent.com/--053zwjmbN0/Tls5beaeb9I/AAAAAAAADMs/t830tip6OcQ/s512/Asia%252520-%252520July%2525202011%252520313.JPG"/>
          <p:cNvPicPr>
            <a:picLocks noChangeAspect="1" noChangeArrowheads="1"/>
          </p:cNvPicPr>
          <p:nvPr/>
        </p:nvPicPr>
        <p:blipFill>
          <a:blip r:embed="rId9" cstate="print"/>
          <a:srcRect/>
          <a:stretch>
            <a:fillRect/>
          </a:stretch>
        </p:blipFill>
        <p:spPr bwMode="auto">
          <a:xfrm>
            <a:off x="457200" y="1066800"/>
            <a:ext cx="165735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4820"/>
                                        </p:tgtEl>
                                        <p:attrNameLst>
                                          <p:attrName>style.visibility</p:attrName>
                                        </p:attrNameLst>
                                      </p:cBhvr>
                                      <p:to>
                                        <p:strVal val="visible"/>
                                      </p:to>
                                    </p:set>
                                    <p:anim to="" calcmode="lin" valueType="num">
                                      <p:cBhvr>
                                        <p:cTn id="13" dur="1" fill="hold"/>
                                        <p:tgtEl>
                                          <p:spTgt spid="34820"/>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4826"/>
                                        </p:tgtEl>
                                        <p:attrNameLst>
                                          <p:attrName>style.visibility</p:attrName>
                                        </p:attrNameLst>
                                      </p:cBhvr>
                                      <p:to>
                                        <p:strVal val="visible"/>
                                      </p:to>
                                    </p:set>
                                    <p:anim to="" calcmode="lin" valueType="num">
                                      <p:cBhvr>
                                        <p:cTn id="16" dur="1" fill="hold"/>
                                        <p:tgtEl>
                                          <p:spTgt spid="34826"/>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4838"/>
                                        </p:tgtEl>
                                        <p:attrNameLst>
                                          <p:attrName>style.visibility</p:attrName>
                                        </p:attrNameLst>
                                      </p:cBhvr>
                                      <p:to>
                                        <p:strVal val="visible"/>
                                      </p:to>
                                    </p:set>
                                    <p:anim to="" calcmode="lin" valueType="num">
                                      <p:cBhvr>
                                        <p:cTn id="19" dur="1" fill="hold"/>
                                        <p:tgtEl>
                                          <p:spTgt spid="34838"/>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4828"/>
                                        </p:tgtEl>
                                        <p:attrNameLst>
                                          <p:attrName>style.visibility</p:attrName>
                                        </p:attrNameLst>
                                      </p:cBhvr>
                                      <p:to>
                                        <p:strVal val="visible"/>
                                      </p:to>
                                    </p:set>
                                    <p:anim to="" calcmode="lin" valueType="num">
                                      <p:cBhvr>
                                        <p:cTn id="22" dur="1" fill="hold"/>
                                        <p:tgtEl>
                                          <p:spTgt spid="34828"/>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4818"/>
                                        </p:tgtEl>
                                        <p:attrNameLst>
                                          <p:attrName>style.visibility</p:attrName>
                                        </p:attrNameLst>
                                      </p:cBhvr>
                                      <p:to>
                                        <p:strVal val="visible"/>
                                      </p:to>
                                    </p:set>
                                    <p:anim to="" calcmode="lin" valueType="num">
                                      <p:cBhvr>
                                        <p:cTn id="25" dur="1" fill="hold"/>
                                        <p:tgtEl>
                                          <p:spTgt spid="34818"/>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4834"/>
                                        </p:tgtEl>
                                        <p:attrNameLst>
                                          <p:attrName>style.visibility</p:attrName>
                                        </p:attrNameLst>
                                      </p:cBhvr>
                                      <p:to>
                                        <p:strVal val="visible"/>
                                      </p:to>
                                    </p:set>
                                    <p:anim to="" calcmode="lin" valueType="num">
                                      <p:cBhvr>
                                        <p:cTn id="28" dur="1" fill="hold"/>
                                        <p:tgtEl>
                                          <p:spTgt spid="34834"/>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34830"/>
                                        </p:tgtEl>
                                        <p:attrNameLst>
                                          <p:attrName>style.visibility</p:attrName>
                                        </p:attrNameLst>
                                      </p:cBhvr>
                                      <p:to>
                                        <p:strVal val="visible"/>
                                      </p:to>
                                    </p:set>
                                    <p:anim to="" calcmode="lin" valueType="num">
                                      <p:cBhvr>
                                        <p:cTn id="31" dur="1" fill="hold"/>
                                        <p:tgtEl>
                                          <p:spTgt spid="348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784_japan_nankingfoto_2010"/>
          <p:cNvPicPr>
            <a:picLocks noChangeAspect="1" noChangeArrowheads="1"/>
          </p:cNvPicPr>
          <p:nvPr/>
        </p:nvPicPr>
        <p:blipFill>
          <a:blip r:embed="rId3" cstate="print">
            <a:lum bright="60000" contrast="-70000"/>
          </a:blip>
          <a:srcRect/>
          <a:stretch>
            <a:fillRect/>
          </a:stretch>
        </p:blipFill>
        <p:spPr bwMode="auto">
          <a:xfrm>
            <a:off x="0" y="0"/>
            <a:ext cx="9144000" cy="6858000"/>
          </a:xfrm>
          <a:prstGeom prst="rect">
            <a:avLst/>
          </a:prstGeom>
          <a:noFill/>
          <a:ln w="9525">
            <a:noFill/>
            <a:miter lim="800000"/>
            <a:headEnd/>
            <a:tailEnd/>
          </a:ln>
        </p:spPr>
      </p:pic>
      <p:sp>
        <p:nvSpPr>
          <p:cNvPr id="5126" name="Text Box 6"/>
          <p:cNvSpPr txBox="1">
            <a:spLocks noChangeArrowheads="1"/>
          </p:cNvSpPr>
          <p:nvPr/>
        </p:nvSpPr>
        <p:spPr bwMode="auto">
          <a:xfrm>
            <a:off x="5943600" y="5486400"/>
            <a:ext cx="2438400" cy="215444"/>
          </a:xfrm>
          <a:prstGeom prst="rect">
            <a:avLst/>
          </a:prstGeom>
          <a:noFill/>
          <a:ln w="9525">
            <a:noFill/>
            <a:miter lim="800000"/>
            <a:headEnd/>
            <a:tailEnd/>
          </a:ln>
        </p:spPr>
        <p:txBody>
          <a:bodyPr>
            <a:spAutoFit/>
          </a:bodyPr>
          <a:lstStyle/>
          <a:p>
            <a:pPr algn="ctr">
              <a:spcBef>
                <a:spcPct val="50000"/>
              </a:spcBef>
            </a:pPr>
            <a:r>
              <a:rPr lang="en-US" sz="800" b="1" dirty="0" smtClean="0">
                <a:latin typeface="Times New Roman" pitchFamily="18" charset="0"/>
              </a:rPr>
              <a:t>103 Minutes</a:t>
            </a:r>
          </a:p>
        </p:txBody>
      </p:sp>
      <p:sp>
        <p:nvSpPr>
          <p:cNvPr id="5127" name="Text Box 7"/>
          <p:cNvSpPr txBox="1">
            <a:spLocks noChangeArrowheads="1"/>
          </p:cNvSpPr>
          <p:nvPr/>
        </p:nvSpPr>
        <p:spPr bwMode="auto">
          <a:xfrm>
            <a:off x="152400" y="2514600"/>
            <a:ext cx="52578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Personal insight into the 1937 Genocide at Nanking</a:t>
            </a:r>
          </a:p>
        </p:txBody>
      </p:sp>
      <p:sp>
        <p:nvSpPr>
          <p:cNvPr id="5128" name="Text Box 8"/>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2060"/>
                </a:solidFill>
                <a:latin typeface="Times New Roman" pitchFamily="18" charset="0"/>
              </a:rPr>
              <a:t>The Rape of Nanking</a:t>
            </a:r>
            <a:endParaRPr lang="en-US" sz="3600" b="1" dirty="0">
              <a:solidFill>
                <a:srgbClr val="002060"/>
              </a:solidFill>
              <a:latin typeface="Times New Roman" pitchFamily="18" charset="0"/>
            </a:endParaRPr>
          </a:p>
        </p:txBody>
      </p:sp>
      <p:pic>
        <p:nvPicPr>
          <p:cNvPr id="22530" name="Picture 2" descr="http://torontoalpha.eseecommerce.com/images/products/preview/dvd002.jpg"/>
          <p:cNvPicPr>
            <a:picLocks noChangeAspect="1" noChangeArrowheads="1"/>
          </p:cNvPicPr>
          <p:nvPr/>
        </p:nvPicPr>
        <p:blipFill>
          <a:blip r:embed="rId4" cstate="print"/>
          <a:srcRect/>
          <a:stretch>
            <a:fillRect/>
          </a:stretch>
        </p:blipFill>
        <p:spPr bwMode="auto">
          <a:xfrm>
            <a:off x="5791200" y="1524000"/>
            <a:ext cx="2705100" cy="3810000"/>
          </a:xfrm>
          <a:prstGeom prst="rect">
            <a:avLst/>
          </a:prstGeom>
          <a:noFill/>
        </p:spPr>
      </p:pic>
      <p:pic>
        <p:nvPicPr>
          <p:cNvPr id="8" name="Iris Chang Rape of Nanking.wmv">
            <a:hlinkClick r:id="" action="ppaction://media"/>
          </p:cNvPr>
          <p:cNvPicPr>
            <a:picLocks noRot="1" noChangeAspect="1"/>
          </p:cNvPicPr>
          <p:nvPr>
            <a:videoFile r:link="rId1"/>
          </p:nvPr>
        </p:nvPicPr>
        <p:blipFill>
          <a:blip r:embed="rId5" cstate="print"/>
          <a:stretch>
            <a:fillRect/>
          </a:stretch>
        </p:blipFill>
        <p:spPr>
          <a:xfrm>
            <a:off x="1066800" y="3505200"/>
            <a:ext cx="3048000" cy="1714500"/>
          </a:xfrm>
          <a:prstGeom prst="rect">
            <a:avLst/>
          </a:prstGeom>
        </p:spPr>
      </p:pic>
      <p:sp>
        <p:nvSpPr>
          <p:cNvPr id="9" name="Text Box 6"/>
          <p:cNvSpPr txBox="1">
            <a:spLocks noChangeArrowheads="1"/>
          </p:cNvSpPr>
          <p:nvPr/>
        </p:nvSpPr>
        <p:spPr bwMode="auto">
          <a:xfrm>
            <a:off x="1371600" y="5486400"/>
            <a:ext cx="2438400" cy="214313"/>
          </a:xfrm>
          <a:prstGeom prst="rect">
            <a:avLst/>
          </a:prstGeom>
          <a:noFill/>
          <a:ln w="9525">
            <a:noFill/>
            <a:miter lim="800000"/>
            <a:headEnd/>
            <a:tailEnd/>
          </a:ln>
        </p:spPr>
        <p:txBody>
          <a:bodyPr>
            <a:spAutoFit/>
          </a:bodyPr>
          <a:lstStyle/>
          <a:p>
            <a:pPr algn="ctr">
              <a:spcBef>
                <a:spcPct val="50000"/>
              </a:spcBef>
            </a:pPr>
            <a:r>
              <a:rPr lang="en-US" sz="800" b="1" dirty="0" smtClean="0">
                <a:latin typeface="Times New Roman" pitchFamily="18" charset="0"/>
              </a:rPr>
              <a:t>A Preview</a:t>
            </a:r>
            <a:endParaRPr lang="en-US" sz="800" b="1" dirty="0">
              <a:latin typeface="Times New Roman" pitchFamily="18" charset="0"/>
            </a:endParaRPr>
          </a:p>
        </p:txBody>
      </p:sp>
      <p:sp>
        <p:nvSpPr>
          <p:cNvPr id="10" name="Rectangle 9"/>
          <p:cNvSpPr/>
          <p:nvPr/>
        </p:nvSpPr>
        <p:spPr>
          <a:xfrm>
            <a:off x="0" y="6019800"/>
            <a:ext cx="9144000" cy="646331"/>
          </a:xfrm>
          <a:prstGeom prst="rect">
            <a:avLst/>
          </a:prstGeom>
        </p:spPr>
        <p:txBody>
          <a:bodyPr wrap="square">
            <a:spAutoFit/>
          </a:bodyPr>
          <a:lstStyle/>
          <a:p>
            <a:pPr algn="ctr">
              <a:spcBef>
                <a:spcPct val="50000"/>
              </a:spcBef>
            </a:pPr>
            <a:r>
              <a:rPr lang="en-US" b="1" dirty="0" smtClean="0">
                <a:latin typeface="Times New Roman" pitchFamily="18" charset="0"/>
              </a:rPr>
              <a:t>Personal Response:  You are required to respond to any one of the </a:t>
            </a:r>
            <a:r>
              <a:rPr lang="en-US" b="1" i="1" dirty="0" smtClean="0">
                <a:latin typeface="Times New Roman" pitchFamily="18" charset="0"/>
              </a:rPr>
              <a:t>Reflection Questions </a:t>
            </a:r>
            <a:r>
              <a:rPr lang="en-US" b="1" dirty="0" smtClean="0">
                <a:latin typeface="Times New Roman" pitchFamily="18" charset="0"/>
              </a:rPr>
              <a:t>– Minimum of one page typed</a:t>
            </a:r>
            <a:endParaRPr lang="en-US" b="1" dirty="0">
              <a:latin typeface="Times New Roman" pitchFamily="18" charset="0"/>
            </a:endParaRPr>
          </a:p>
        </p:txBody>
      </p:sp>
      <p:pic>
        <p:nvPicPr>
          <p:cNvPr id="11" name="Picture 6" descr="https://lh3.googleusercontent.com/-m9PJ8kgTIIA/Tls5JntpOLI/AAAAAAAADLM/1vm9hVOdgdw/s512/Asia%252520-%252520July%2525202011%252520292.JPG"/>
          <p:cNvPicPr>
            <a:picLocks noChangeAspect="1" noChangeArrowheads="1"/>
          </p:cNvPicPr>
          <p:nvPr/>
        </p:nvPicPr>
        <p:blipFill>
          <a:blip r:embed="rId6" cstate="print"/>
          <a:srcRect/>
          <a:stretch>
            <a:fillRect/>
          </a:stretch>
        </p:blipFill>
        <p:spPr bwMode="auto">
          <a:xfrm>
            <a:off x="685800" y="762000"/>
            <a:ext cx="120015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 to="" calcmode="lin" valueType="num">
                                      <p:cBhvr>
                                        <p:cTn id="7" dur="1" fill="hold"/>
                                        <p:tgtEl>
                                          <p:spTgt spid="512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to="" calcmode="lin" valueType="num">
                                      <p:cBhvr>
                                        <p:cTn id="10" dur="1" fill="hold"/>
                                        <p:tgtEl>
                                          <p:spTgt spid="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128">
                                            <p:txEl>
                                              <p:pRg st="0" end="0"/>
                                            </p:txEl>
                                          </p:spTgt>
                                        </p:tgtEl>
                                        <p:attrNameLst>
                                          <p:attrName>style.visibility</p:attrName>
                                        </p:attrNameLst>
                                      </p:cBhvr>
                                      <p:to>
                                        <p:strVal val="visible"/>
                                      </p:to>
                                    </p:set>
                                    <p:anim to="" calcmode="lin" valueType="num">
                                      <p:cBhvr>
                                        <p:cTn id="13" dur="1" fill="hold"/>
                                        <p:tgtEl>
                                          <p:spTgt spid="5128">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to="" calcmode="lin" valueType="num">
                                      <p:cBhvr>
                                        <p:cTn id="16" dur="1" fill="hold"/>
                                        <p:tgtEl>
                                          <p:spTgt spid="9">
                                            <p:txEl>
                                              <p:pRg st="0" end="0"/>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5127"/>
                                        </p:tgtEl>
                                        <p:attrNameLst>
                                          <p:attrName>style.visibility</p:attrName>
                                        </p:attrNameLst>
                                      </p:cBhvr>
                                      <p:to>
                                        <p:strVal val="visible"/>
                                      </p:to>
                                    </p:set>
                                    <p:anim to="" calcmode="lin" valueType="num">
                                      <p:cBhvr>
                                        <p:cTn id="19" dur="1" fill="hold"/>
                                        <p:tgtEl>
                                          <p:spTgt spid="5127"/>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to="" calcmode="lin" valueType="num">
                                      <p:cBhvr>
                                        <p:cTn id="22" dur="1" fill="hold"/>
                                        <p:tgtEl>
                                          <p:spTgt spid="11"/>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126">
                                            <p:txEl>
                                              <p:pRg st="0" end="0"/>
                                            </p:txEl>
                                          </p:spTgt>
                                        </p:tgtEl>
                                        <p:attrNameLst>
                                          <p:attrName>style.visibility</p:attrName>
                                        </p:attrNameLst>
                                      </p:cBhvr>
                                      <p:to>
                                        <p:strVal val="visible"/>
                                      </p:to>
                                    </p:set>
                                    <p:anim to="" calcmode="lin" valueType="num">
                                      <p:cBhvr>
                                        <p:cTn id="27" dur="1" fill="hold"/>
                                        <p:tgtEl>
                                          <p:spTgt spid="5126">
                                            <p:txEl>
                                              <p:pRg st="0" end="0"/>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22530"/>
                                        </p:tgtEl>
                                        <p:attrNameLst>
                                          <p:attrName>style.visibility</p:attrName>
                                        </p:attrNameLst>
                                      </p:cBhvr>
                                      <p:to>
                                        <p:strVal val="visible"/>
                                      </p:to>
                                    </p:set>
                                    <p:anim to="" calcmode="lin" valueType="num">
                                      <p:cBhvr>
                                        <p:cTn id="30" dur="1" fill="hold"/>
                                        <p:tgtEl>
                                          <p:spTgt spid="22530"/>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to="" calcmode="lin" valueType="num">
                                      <p:cBhvr>
                                        <p:cTn id="35"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6"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512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world war 2 japan, japanese raped chinese women in 1900s, japanse crime war, photos from the worst japanese women pows"/>
          <p:cNvPicPr>
            <a:picLocks noChangeAspect="1" noChangeArrowheads="1"/>
          </p:cNvPicPr>
          <p:nvPr/>
        </p:nvPicPr>
        <p:blipFill>
          <a:blip r:embed="rId2" cstate="print">
            <a:lum bright="70000" contrast="-70000"/>
          </a:blip>
          <a:srcRect/>
          <a:stretch>
            <a:fillRect/>
          </a:stretch>
        </p:blipFill>
        <p:spPr bwMode="auto">
          <a:xfrm>
            <a:off x="-1" y="228600"/>
            <a:ext cx="9125375" cy="6400800"/>
          </a:xfrm>
          <a:prstGeom prst="rect">
            <a:avLst/>
          </a:prstGeom>
          <a:noFill/>
        </p:spPr>
      </p:pic>
      <p:sp>
        <p:nvSpPr>
          <p:cNvPr id="5128" name="Text Box 8"/>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2060"/>
                </a:solidFill>
                <a:latin typeface="Times New Roman" pitchFamily="18" charset="0"/>
              </a:rPr>
              <a:t>Comfort Women </a:t>
            </a:r>
            <a:endParaRPr lang="en-US" sz="3600" b="1" dirty="0">
              <a:solidFill>
                <a:srgbClr val="002060"/>
              </a:solidFill>
              <a:latin typeface="Times New Roman" pitchFamily="18" charset="0"/>
            </a:endParaRPr>
          </a:p>
        </p:txBody>
      </p:sp>
      <p:sp>
        <p:nvSpPr>
          <p:cNvPr id="10" name="Text Box 5"/>
          <p:cNvSpPr txBox="1">
            <a:spLocks noChangeArrowheads="1"/>
          </p:cNvSpPr>
          <p:nvPr/>
        </p:nvSpPr>
        <p:spPr bwMode="auto">
          <a:xfrm>
            <a:off x="0" y="1828800"/>
            <a:ext cx="9144000" cy="4385816"/>
          </a:xfrm>
          <a:prstGeom prst="rect">
            <a:avLst/>
          </a:prstGeom>
          <a:noFill/>
          <a:ln w="9525">
            <a:noFill/>
            <a:miter lim="800000"/>
            <a:headEnd/>
            <a:tailEnd/>
          </a:ln>
        </p:spPr>
        <p:txBody>
          <a:bodyPr wrap="square">
            <a:spAutoFit/>
          </a:bodyPr>
          <a:lstStyle/>
          <a:p>
            <a:pPr algn="ctr">
              <a:spcBef>
                <a:spcPct val="50000"/>
              </a:spcBef>
            </a:pPr>
            <a:r>
              <a:rPr lang="en-US" b="1" dirty="0" smtClean="0">
                <a:latin typeface="Times New Roman" pitchFamily="18" charset="0"/>
              </a:rPr>
              <a:t>As a result of the atrocities committed against the women and girls at Nanking, the Japanese stepped up their policy that amounted to nothing more that legalized rape…</a:t>
            </a:r>
          </a:p>
          <a:p>
            <a:pPr algn="ctr">
              <a:spcBef>
                <a:spcPct val="50000"/>
              </a:spcBef>
            </a:pPr>
            <a:endParaRPr lang="en-US" b="1" i="1" dirty="0" smtClean="0">
              <a:solidFill>
                <a:srgbClr val="002060"/>
              </a:solidFill>
              <a:latin typeface="Times New Roman" pitchFamily="18" charset="0"/>
            </a:endParaRPr>
          </a:p>
          <a:p>
            <a:pPr algn="ctr">
              <a:spcBef>
                <a:spcPct val="50000"/>
              </a:spcBef>
            </a:pPr>
            <a:endParaRPr lang="en-US" b="1" i="1" dirty="0" smtClean="0">
              <a:solidFill>
                <a:srgbClr val="002060"/>
              </a:solidFill>
              <a:latin typeface="Times New Roman" pitchFamily="18" charset="0"/>
            </a:endParaRPr>
          </a:p>
          <a:p>
            <a:pPr algn="ctr">
              <a:spcBef>
                <a:spcPct val="50000"/>
              </a:spcBef>
            </a:pPr>
            <a:endParaRPr lang="en-US" b="1" i="1" dirty="0" smtClean="0">
              <a:solidFill>
                <a:srgbClr val="002060"/>
              </a:solidFill>
              <a:latin typeface="Times New Roman" pitchFamily="18" charset="0"/>
            </a:endParaRPr>
          </a:p>
          <a:p>
            <a:pPr algn="ctr">
              <a:spcBef>
                <a:spcPct val="50000"/>
              </a:spcBef>
            </a:pPr>
            <a:endParaRPr lang="en-US" b="1" i="1" dirty="0" smtClean="0">
              <a:solidFill>
                <a:srgbClr val="002060"/>
              </a:solidFill>
              <a:latin typeface="Times New Roman" pitchFamily="18" charset="0"/>
            </a:endParaRPr>
          </a:p>
          <a:p>
            <a:pPr algn="ctr">
              <a:spcBef>
                <a:spcPct val="50000"/>
              </a:spcBef>
            </a:pPr>
            <a:endParaRPr lang="en-US" b="1" i="1" dirty="0" smtClean="0">
              <a:solidFill>
                <a:srgbClr val="002060"/>
              </a:solidFill>
              <a:latin typeface="Times New Roman" pitchFamily="18" charset="0"/>
            </a:endParaRPr>
          </a:p>
          <a:p>
            <a:pPr algn="ctr">
              <a:spcBef>
                <a:spcPct val="50000"/>
              </a:spcBef>
            </a:pPr>
            <a:r>
              <a:rPr lang="en-US" b="1" i="1" dirty="0" smtClean="0">
                <a:solidFill>
                  <a:srgbClr val="002060"/>
                </a:solidFill>
                <a:latin typeface="Times New Roman" pitchFamily="18" charset="0"/>
              </a:rPr>
              <a:t>With a partner, read the article – “Comfort Women”</a:t>
            </a:r>
          </a:p>
          <a:p>
            <a:pPr algn="ctr">
              <a:spcBef>
                <a:spcPct val="50000"/>
              </a:spcBef>
            </a:pPr>
            <a:endParaRPr lang="en-US" b="1" i="1" dirty="0" smtClean="0">
              <a:solidFill>
                <a:srgbClr val="002060"/>
              </a:solidFill>
              <a:latin typeface="Times New Roman" pitchFamily="18" charset="0"/>
            </a:endParaRPr>
          </a:p>
          <a:p>
            <a:pPr algn="ctr">
              <a:spcBef>
                <a:spcPct val="50000"/>
              </a:spcBef>
            </a:pPr>
            <a:r>
              <a:rPr lang="en-US" b="1" i="1" dirty="0" smtClean="0">
                <a:solidFill>
                  <a:srgbClr val="002060"/>
                </a:solidFill>
                <a:latin typeface="Times New Roman" pitchFamily="18" charset="0"/>
              </a:rPr>
              <a:t>In your notes, write a personal definition of ‘comfort women’.  </a:t>
            </a:r>
          </a:p>
          <a:p>
            <a:pPr algn="ctr">
              <a:spcBef>
                <a:spcPct val="50000"/>
              </a:spcBef>
            </a:pPr>
            <a:r>
              <a:rPr lang="en-US" b="1" i="1" dirty="0" smtClean="0">
                <a:solidFill>
                  <a:srgbClr val="002060"/>
                </a:solidFill>
                <a:latin typeface="Times New Roman" pitchFamily="18" charset="0"/>
              </a:rPr>
              <a:t>Include specific people and places in your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to="" calcmode="lin" valueType="num">
                                      <p:cBhvr>
                                        <p:cTn id="7" dur="1" fill="hold"/>
                                        <p:tgtEl>
                                          <p:spTgt spid="10">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128">
                                            <p:txEl>
                                              <p:pRg st="0" end="0"/>
                                            </p:txEl>
                                          </p:spTgt>
                                        </p:tgtEl>
                                        <p:attrNameLst>
                                          <p:attrName>style.visibility</p:attrName>
                                        </p:attrNameLst>
                                      </p:cBhvr>
                                      <p:to>
                                        <p:strVal val="visible"/>
                                      </p:to>
                                    </p:set>
                                    <p:anim to="" calcmode="lin" valueType="num">
                                      <p:cBhvr>
                                        <p:cTn id="10" dur="1" fill="hold"/>
                                        <p:tgtEl>
                                          <p:spTgt spid="5128">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anim to="" calcmode="lin" valueType="num">
                                      <p:cBhvr>
                                        <p:cTn id="15" dur="1" fill="hold"/>
                                        <p:tgtEl>
                                          <p:spTgt spid="10">
                                            <p:txEl>
                                              <p:pRg st="6" end="6"/>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0">
                                            <p:txEl>
                                              <p:pRg st="8" end="8"/>
                                            </p:txEl>
                                          </p:spTgt>
                                        </p:tgtEl>
                                        <p:attrNameLst>
                                          <p:attrName>style.visibility</p:attrName>
                                        </p:attrNameLst>
                                      </p:cBhvr>
                                      <p:to>
                                        <p:strVal val="visible"/>
                                      </p:to>
                                    </p:set>
                                    <p:anim to="" calcmode="lin" valueType="num">
                                      <p:cBhvr>
                                        <p:cTn id="20" dur="1" fill="hold"/>
                                        <p:tgtEl>
                                          <p:spTgt spid="10">
                                            <p:txEl>
                                              <p:pRg st="8" end="8"/>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anim to="" calcmode="lin" valueType="num">
                                      <p:cBhvr>
                                        <p:cTn id="23" dur="1" fill="hold"/>
                                        <p:tgtEl>
                                          <p:spTgt spid="10">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http://www.korea-is-one.org/IMG/Comfort_women_used_by_US.jpg"/>
          <p:cNvPicPr>
            <a:picLocks noChangeAspect="1" noChangeArrowheads="1"/>
          </p:cNvPicPr>
          <p:nvPr/>
        </p:nvPicPr>
        <p:blipFill>
          <a:blip r:embed="rId2" cstate="print">
            <a:lum bright="70000" contrast="-70000"/>
          </a:blip>
          <a:srcRect/>
          <a:stretch>
            <a:fillRect/>
          </a:stretch>
        </p:blipFill>
        <p:spPr bwMode="auto">
          <a:xfrm>
            <a:off x="152400" y="-1588"/>
            <a:ext cx="8839200" cy="6859588"/>
          </a:xfrm>
          <a:prstGeom prst="rect">
            <a:avLst/>
          </a:prstGeom>
          <a:noFill/>
          <a:ln w="9525">
            <a:noFill/>
            <a:miter lim="800000"/>
            <a:headEnd/>
            <a:tailEnd/>
          </a:ln>
        </p:spPr>
      </p:pic>
      <p:pic>
        <p:nvPicPr>
          <p:cNvPr id="15370" name="Picture 10" descr="http://gallery.me.com/louisau/100936/AU_ALPHA_Tour_2011_6562-20-1-/web.jpg?ver=13154508960001"/>
          <p:cNvPicPr>
            <a:picLocks noChangeAspect="1" noChangeArrowheads="1"/>
          </p:cNvPicPr>
          <p:nvPr/>
        </p:nvPicPr>
        <p:blipFill>
          <a:blip r:embed="rId3" cstate="print"/>
          <a:srcRect/>
          <a:stretch>
            <a:fillRect/>
          </a:stretch>
        </p:blipFill>
        <p:spPr bwMode="auto">
          <a:xfrm>
            <a:off x="0" y="914400"/>
            <a:ext cx="1990725" cy="2981325"/>
          </a:xfrm>
          <a:prstGeom prst="rect">
            <a:avLst/>
          </a:prstGeom>
          <a:noFill/>
          <a:ln w="9525">
            <a:noFill/>
            <a:miter lim="800000"/>
            <a:headEnd/>
            <a:tailEnd/>
          </a:ln>
        </p:spPr>
      </p:pic>
      <p:pic>
        <p:nvPicPr>
          <p:cNvPr id="15384" name="Picture 24" descr="http://gallery.me.com/louisau/100936/AU_TAC_1697-20-3-/web.jpg?ver=13154509280001"/>
          <p:cNvPicPr>
            <a:picLocks noChangeAspect="1" noChangeArrowheads="1"/>
          </p:cNvPicPr>
          <p:nvPr/>
        </p:nvPicPr>
        <p:blipFill>
          <a:blip r:embed="rId4" cstate="print"/>
          <a:srcRect/>
          <a:stretch>
            <a:fillRect/>
          </a:stretch>
        </p:blipFill>
        <p:spPr bwMode="auto">
          <a:xfrm>
            <a:off x="1828800" y="914400"/>
            <a:ext cx="1990725" cy="2981325"/>
          </a:xfrm>
          <a:prstGeom prst="rect">
            <a:avLst/>
          </a:prstGeom>
          <a:noFill/>
          <a:ln w="9525">
            <a:noFill/>
            <a:miter lim="800000"/>
            <a:headEnd/>
            <a:tailEnd/>
          </a:ln>
        </p:spPr>
      </p:pic>
      <p:pic>
        <p:nvPicPr>
          <p:cNvPr id="15386" name="Picture 26" descr="http://gallery.me.com/louisau/100936/AU_ALPHA_Tour_2011_00914/web.jpg?ver=13154509340001"/>
          <p:cNvPicPr>
            <a:picLocks noChangeAspect="1" noChangeArrowheads="1"/>
          </p:cNvPicPr>
          <p:nvPr/>
        </p:nvPicPr>
        <p:blipFill>
          <a:blip r:embed="rId5" cstate="print"/>
          <a:srcRect/>
          <a:stretch>
            <a:fillRect/>
          </a:stretch>
        </p:blipFill>
        <p:spPr bwMode="auto">
          <a:xfrm>
            <a:off x="3733800" y="914400"/>
            <a:ext cx="1943100" cy="2990850"/>
          </a:xfrm>
          <a:prstGeom prst="rect">
            <a:avLst/>
          </a:prstGeom>
          <a:noFill/>
          <a:ln w="9525">
            <a:noFill/>
            <a:miter lim="800000"/>
            <a:headEnd/>
            <a:tailEnd/>
          </a:ln>
        </p:spPr>
      </p:pic>
      <p:pic>
        <p:nvPicPr>
          <p:cNvPr id="15388" name="Picture 28" descr="http://gallery.me.com/louisau/100936/AU_ALPHA_Tour_2011_00932/web.jpg?ver=13154509370001"/>
          <p:cNvPicPr>
            <a:picLocks noChangeAspect="1" noChangeArrowheads="1"/>
          </p:cNvPicPr>
          <p:nvPr/>
        </p:nvPicPr>
        <p:blipFill>
          <a:blip r:embed="rId6" cstate="print"/>
          <a:srcRect/>
          <a:stretch>
            <a:fillRect/>
          </a:stretch>
        </p:blipFill>
        <p:spPr bwMode="auto">
          <a:xfrm>
            <a:off x="3581400" y="3876675"/>
            <a:ext cx="1990725" cy="2981325"/>
          </a:xfrm>
          <a:prstGeom prst="rect">
            <a:avLst/>
          </a:prstGeom>
          <a:noFill/>
          <a:ln w="9525">
            <a:noFill/>
            <a:miter lim="800000"/>
            <a:headEnd/>
            <a:tailEnd/>
          </a:ln>
        </p:spPr>
      </p:pic>
      <p:pic>
        <p:nvPicPr>
          <p:cNvPr id="15390" name="Picture 30" descr="http://gallery.me.com/louisau/100936/AU_ALPHA_Tour_2011_00862/web.jpg?ver=13154509390001"/>
          <p:cNvPicPr>
            <a:picLocks noChangeAspect="1" noChangeArrowheads="1"/>
          </p:cNvPicPr>
          <p:nvPr/>
        </p:nvPicPr>
        <p:blipFill>
          <a:blip r:embed="rId7" cstate="print"/>
          <a:srcRect/>
          <a:stretch>
            <a:fillRect/>
          </a:stretch>
        </p:blipFill>
        <p:spPr bwMode="auto">
          <a:xfrm>
            <a:off x="1828800" y="3876675"/>
            <a:ext cx="1990725" cy="2981325"/>
          </a:xfrm>
          <a:prstGeom prst="rect">
            <a:avLst/>
          </a:prstGeom>
          <a:noFill/>
          <a:ln w="9525">
            <a:noFill/>
            <a:miter lim="800000"/>
            <a:headEnd/>
            <a:tailEnd/>
          </a:ln>
        </p:spPr>
      </p:pic>
      <p:pic>
        <p:nvPicPr>
          <p:cNvPr id="15392" name="Picture 32" descr="http://gallery.me.com/louisau/100936/AU_ALPHA_Tour_2011_00870/web.jpg?ver=13154509430001"/>
          <p:cNvPicPr>
            <a:picLocks noChangeAspect="1" noChangeArrowheads="1"/>
          </p:cNvPicPr>
          <p:nvPr/>
        </p:nvPicPr>
        <p:blipFill>
          <a:blip r:embed="rId8" cstate="print"/>
          <a:srcRect/>
          <a:stretch>
            <a:fillRect/>
          </a:stretch>
        </p:blipFill>
        <p:spPr bwMode="auto">
          <a:xfrm>
            <a:off x="7229475" y="3876675"/>
            <a:ext cx="1990725" cy="2981325"/>
          </a:xfrm>
          <a:prstGeom prst="rect">
            <a:avLst/>
          </a:prstGeom>
          <a:noFill/>
          <a:ln w="9525">
            <a:noFill/>
            <a:miter lim="800000"/>
            <a:headEnd/>
            <a:tailEnd/>
          </a:ln>
        </p:spPr>
      </p:pic>
      <p:pic>
        <p:nvPicPr>
          <p:cNvPr id="15394" name="Picture 34" descr="http://gallery.me.com/louisau/100936/AU_ALPHA_Tour_2011_00888/web.jpg?ver=13154509460001"/>
          <p:cNvPicPr>
            <a:picLocks noChangeAspect="1" noChangeArrowheads="1"/>
          </p:cNvPicPr>
          <p:nvPr/>
        </p:nvPicPr>
        <p:blipFill>
          <a:blip r:embed="rId9" cstate="print"/>
          <a:srcRect/>
          <a:stretch>
            <a:fillRect/>
          </a:stretch>
        </p:blipFill>
        <p:spPr bwMode="auto">
          <a:xfrm>
            <a:off x="0" y="3876675"/>
            <a:ext cx="1990725" cy="2981325"/>
          </a:xfrm>
          <a:prstGeom prst="rect">
            <a:avLst/>
          </a:prstGeom>
          <a:noFill/>
          <a:ln w="9525">
            <a:noFill/>
            <a:miter lim="800000"/>
            <a:headEnd/>
            <a:tailEnd/>
          </a:ln>
        </p:spPr>
      </p:pic>
      <p:pic>
        <p:nvPicPr>
          <p:cNvPr id="15396" name="Picture 36" descr="http://gallery.me.com/louisau/100936/AU_ALPHA_Tour_2011_00942/web.jpg?ver=13154509510001"/>
          <p:cNvPicPr>
            <a:picLocks noChangeAspect="1" noChangeArrowheads="1"/>
          </p:cNvPicPr>
          <p:nvPr/>
        </p:nvPicPr>
        <p:blipFill>
          <a:blip r:embed="rId10" cstate="print"/>
          <a:srcRect/>
          <a:stretch>
            <a:fillRect/>
          </a:stretch>
        </p:blipFill>
        <p:spPr bwMode="auto">
          <a:xfrm>
            <a:off x="5372100" y="3867150"/>
            <a:ext cx="1943100" cy="2990850"/>
          </a:xfrm>
          <a:prstGeom prst="rect">
            <a:avLst/>
          </a:prstGeom>
          <a:noFill/>
          <a:ln w="9525">
            <a:noFill/>
            <a:miter lim="800000"/>
            <a:headEnd/>
            <a:tailEnd/>
          </a:ln>
        </p:spPr>
      </p:pic>
      <p:pic>
        <p:nvPicPr>
          <p:cNvPr id="15398" name="Picture 38" descr="http://gallery.me.com/louisau/100936/AU_ALPHA_Tour_2011_00897/web.jpg?ver=13154509660001"/>
          <p:cNvPicPr>
            <a:picLocks noChangeAspect="1" noChangeArrowheads="1"/>
          </p:cNvPicPr>
          <p:nvPr/>
        </p:nvPicPr>
        <p:blipFill>
          <a:blip r:embed="rId11" cstate="print"/>
          <a:srcRect/>
          <a:stretch>
            <a:fillRect/>
          </a:stretch>
        </p:blipFill>
        <p:spPr bwMode="auto">
          <a:xfrm>
            <a:off x="5448300" y="914400"/>
            <a:ext cx="2019300" cy="2981325"/>
          </a:xfrm>
          <a:prstGeom prst="rect">
            <a:avLst/>
          </a:prstGeom>
          <a:noFill/>
          <a:ln w="9525">
            <a:noFill/>
            <a:miter lim="800000"/>
            <a:headEnd/>
            <a:tailEnd/>
          </a:ln>
        </p:spPr>
      </p:pic>
      <p:pic>
        <p:nvPicPr>
          <p:cNvPr id="15400" name="Picture 40" descr="http://gallery.me.com/louisau/100936/AU_ALPHA_Tour_2011_00842/web.jpg?ver=13154509930001"/>
          <p:cNvPicPr>
            <a:picLocks noChangeAspect="1" noChangeArrowheads="1"/>
          </p:cNvPicPr>
          <p:nvPr/>
        </p:nvPicPr>
        <p:blipFill>
          <a:blip r:embed="rId12" cstate="print"/>
          <a:srcRect/>
          <a:stretch>
            <a:fillRect/>
          </a:stretch>
        </p:blipFill>
        <p:spPr bwMode="auto">
          <a:xfrm>
            <a:off x="7267575" y="914400"/>
            <a:ext cx="1876425" cy="2981325"/>
          </a:xfrm>
          <a:prstGeom prst="rect">
            <a:avLst/>
          </a:prstGeom>
          <a:noFill/>
          <a:ln w="9525">
            <a:noFill/>
            <a:miter lim="800000"/>
            <a:headEnd/>
            <a:tailEnd/>
          </a:ln>
        </p:spPr>
      </p:pic>
      <p:sp>
        <p:nvSpPr>
          <p:cNvPr id="22540" name="TextBox 14"/>
          <p:cNvSpPr txBox="1">
            <a:spLocks noChangeArrowheads="1"/>
          </p:cNvSpPr>
          <p:nvPr/>
        </p:nvSpPr>
        <p:spPr bwMode="auto">
          <a:xfrm>
            <a:off x="0" y="228600"/>
            <a:ext cx="9144000" cy="3810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The Comfort Women Issue and Survivors – </a:t>
            </a:r>
            <a:r>
              <a:rPr lang="en-US" b="1">
                <a:solidFill>
                  <a:srgbClr val="C00000"/>
                </a:solidFill>
                <a:latin typeface="Times New Roman" pitchFamily="18" charset="0"/>
                <a:cs typeface="Times New Roman" pitchFamily="18" charset="0"/>
              </a:rPr>
              <a:t>China and Korea</a:t>
            </a:r>
          </a:p>
        </p:txBody>
      </p:sp>
      <p:sp>
        <p:nvSpPr>
          <p:cNvPr id="17" name="Rectangle 16"/>
          <p:cNvSpPr>
            <a:spLocks noChangeArrowheads="1"/>
          </p:cNvSpPr>
          <p:nvPr/>
        </p:nvSpPr>
        <p:spPr bwMode="auto">
          <a:xfrm>
            <a:off x="0" y="2438400"/>
            <a:ext cx="9144000" cy="1292225"/>
          </a:xfrm>
          <a:prstGeom prst="rect">
            <a:avLst/>
          </a:prstGeom>
          <a:noFill/>
          <a:ln w="9525">
            <a:noFill/>
            <a:miter lim="800000"/>
            <a:headEnd/>
            <a:tailEnd/>
          </a:ln>
        </p:spPr>
        <p:txBody>
          <a:bodyPr>
            <a:spAutoFit/>
          </a:bodyPr>
          <a:lstStyle/>
          <a:p>
            <a:pPr algn="ctr"/>
            <a:r>
              <a:rPr lang="en-CA" sz="2400" b="1" i="1">
                <a:latin typeface="Times New Roman" pitchFamily="18" charset="0"/>
                <a:cs typeface="Times New Roman" pitchFamily="18" charset="0"/>
              </a:rPr>
              <a:t>“You can never forget, never…” – Her Stories. </a:t>
            </a:r>
          </a:p>
          <a:p>
            <a:pPr algn="ctr"/>
            <a:r>
              <a:rPr lang="en-US">
                <a:latin typeface="Times New Roman" pitchFamily="18" charset="0"/>
                <a:cs typeface="Times New Roman" pitchFamily="18" charset="0"/>
              </a:rPr>
              <a:t>(2008)</a:t>
            </a:r>
          </a:p>
          <a:p>
            <a:pPr algn="ctr"/>
            <a:endParaRPr lang="en-US">
              <a:latin typeface="Times New Roman" pitchFamily="18" charset="0"/>
              <a:cs typeface="Times New Roman" pitchFamily="18" charset="0"/>
            </a:endParaRPr>
          </a:p>
          <a:p>
            <a:pPr algn="ctr"/>
            <a:r>
              <a:rPr lang="en-US">
                <a:latin typeface="Times New Roman" pitchFamily="18" charset="0"/>
                <a:cs typeface="Times New Roman" pitchFamily="18" charset="0"/>
              </a:rPr>
              <a:t>22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98"/>
                                        </p:tgtEl>
                                        <p:attrNameLst>
                                          <p:attrName>style.visibility</p:attrName>
                                        </p:attrNameLst>
                                      </p:cBhvr>
                                      <p:to>
                                        <p:strVal val="visible"/>
                                      </p:to>
                                    </p:set>
                                    <p:anim to="" calcmode="lin" valueType="num">
                                      <p:cBhvr>
                                        <p:cTn id="7" dur="1" fill="hold"/>
                                        <p:tgtEl>
                                          <p:spTgt spid="1539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5400"/>
                                        </p:tgtEl>
                                        <p:attrNameLst>
                                          <p:attrName>style.visibility</p:attrName>
                                        </p:attrNameLst>
                                      </p:cBhvr>
                                      <p:to>
                                        <p:strVal val="visible"/>
                                      </p:to>
                                    </p:set>
                                    <p:anim to="" calcmode="lin" valueType="num">
                                      <p:cBhvr>
                                        <p:cTn id="10" dur="1" fill="hold"/>
                                        <p:tgtEl>
                                          <p:spTgt spid="1540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5396"/>
                                        </p:tgtEl>
                                        <p:attrNameLst>
                                          <p:attrName>style.visibility</p:attrName>
                                        </p:attrNameLst>
                                      </p:cBhvr>
                                      <p:to>
                                        <p:strVal val="visible"/>
                                      </p:to>
                                    </p:set>
                                    <p:anim to="" calcmode="lin" valueType="num">
                                      <p:cBhvr>
                                        <p:cTn id="13" dur="1" fill="hold"/>
                                        <p:tgtEl>
                                          <p:spTgt spid="1539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5388"/>
                                        </p:tgtEl>
                                        <p:attrNameLst>
                                          <p:attrName>style.visibility</p:attrName>
                                        </p:attrNameLst>
                                      </p:cBhvr>
                                      <p:to>
                                        <p:strVal val="visible"/>
                                      </p:to>
                                    </p:set>
                                    <p:anim to="" calcmode="lin" valueType="num">
                                      <p:cBhvr>
                                        <p:cTn id="16" dur="1" fill="hold"/>
                                        <p:tgtEl>
                                          <p:spTgt spid="15388"/>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5384"/>
                                        </p:tgtEl>
                                        <p:attrNameLst>
                                          <p:attrName>style.visibility</p:attrName>
                                        </p:attrNameLst>
                                      </p:cBhvr>
                                      <p:to>
                                        <p:strVal val="visible"/>
                                      </p:to>
                                    </p:set>
                                    <p:anim to="" calcmode="lin" valueType="num">
                                      <p:cBhvr>
                                        <p:cTn id="19" dur="1" fill="hold"/>
                                        <p:tgtEl>
                                          <p:spTgt spid="15384"/>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15386"/>
                                        </p:tgtEl>
                                        <p:attrNameLst>
                                          <p:attrName>style.visibility</p:attrName>
                                        </p:attrNameLst>
                                      </p:cBhvr>
                                      <p:to>
                                        <p:strVal val="visible"/>
                                      </p:to>
                                    </p:set>
                                    <p:anim to="" calcmode="lin" valueType="num">
                                      <p:cBhvr>
                                        <p:cTn id="22" dur="1" fill="hold"/>
                                        <p:tgtEl>
                                          <p:spTgt spid="15386"/>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15392"/>
                                        </p:tgtEl>
                                        <p:attrNameLst>
                                          <p:attrName>style.visibility</p:attrName>
                                        </p:attrNameLst>
                                      </p:cBhvr>
                                      <p:to>
                                        <p:strVal val="visible"/>
                                      </p:to>
                                    </p:set>
                                    <p:anim to="" calcmode="lin" valueType="num">
                                      <p:cBhvr>
                                        <p:cTn id="25" dur="1" fill="hold"/>
                                        <p:tgtEl>
                                          <p:spTgt spid="15392"/>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15390"/>
                                        </p:tgtEl>
                                        <p:attrNameLst>
                                          <p:attrName>style.visibility</p:attrName>
                                        </p:attrNameLst>
                                      </p:cBhvr>
                                      <p:to>
                                        <p:strVal val="visible"/>
                                      </p:to>
                                    </p:set>
                                    <p:anim to="" calcmode="lin" valueType="num">
                                      <p:cBhvr>
                                        <p:cTn id="28" dur="1" fill="hold"/>
                                        <p:tgtEl>
                                          <p:spTgt spid="15390"/>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15370"/>
                                        </p:tgtEl>
                                        <p:attrNameLst>
                                          <p:attrName>style.visibility</p:attrName>
                                        </p:attrNameLst>
                                      </p:cBhvr>
                                      <p:to>
                                        <p:strVal val="visible"/>
                                      </p:to>
                                    </p:set>
                                    <p:anim to="" calcmode="lin" valueType="num">
                                      <p:cBhvr>
                                        <p:cTn id="31" dur="1" fill="hold"/>
                                        <p:tgtEl>
                                          <p:spTgt spid="15370"/>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15394"/>
                                        </p:tgtEl>
                                        <p:attrNameLst>
                                          <p:attrName>style.visibility</p:attrName>
                                        </p:attrNameLst>
                                      </p:cBhvr>
                                      <p:to>
                                        <p:strVal val="visible"/>
                                      </p:to>
                                    </p:set>
                                    <p:anim to="" calcmode="lin" valueType="num">
                                      <p:cBhvr>
                                        <p:cTn id="34" dur="1" fill="hold"/>
                                        <p:tgtEl>
                                          <p:spTgt spid="15394"/>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xit" presetSubtype="0" fill="hold" nodeType="clickEffect">
                                  <p:stCondLst>
                                    <p:cond delay="0"/>
                                  </p:stCondLst>
                                  <p:childTnLst>
                                    <p:anim to="" calcmode="lin" valueType="num">
                                      <p:cBhvr>
                                        <p:cTn id="38" dur="1"/>
                                        <p:tgtEl>
                                          <p:spTgt spid="15370"/>
                                        </p:tgtEl>
                                        <p:attrNameLst>
                                          <p:attrName/>
                                        </p:attrNameLst>
                                      </p:cBhvr>
                                    </p:anim>
                                    <p:set>
                                      <p:cBhvr>
                                        <p:cTn id="39" dur="1" fill="hold">
                                          <p:stCondLst>
                                            <p:cond delay="0"/>
                                          </p:stCondLst>
                                        </p:cTn>
                                        <p:tgtEl>
                                          <p:spTgt spid="15370"/>
                                        </p:tgtEl>
                                        <p:attrNameLst>
                                          <p:attrName>style.visibility</p:attrName>
                                        </p:attrNameLst>
                                      </p:cBhvr>
                                      <p:to>
                                        <p:strVal val="hidden"/>
                                      </p:to>
                                    </p:set>
                                  </p:childTnLst>
                                </p:cTn>
                              </p:par>
                              <p:par>
                                <p:cTn id="40" presetID="24" presetClass="exit" presetSubtype="0" fill="hold" nodeType="withEffect">
                                  <p:stCondLst>
                                    <p:cond delay="0"/>
                                  </p:stCondLst>
                                  <p:childTnLst>
                                    <p:anim to="" calcmode="lin" valueType="num">
                                      <p:cBhvr>
                                        <p:cTn id="41" dur="1"/>
                                        <p:tgtEl>
                                          <p:spTgt spid="15384"/>
                                        </p:tgtEl>
                                        <p:attrNameLst>
                                          <p:attrName/>
                                        </p:attrNameLst>
                                      </p:cBhvr>
                                    </p:anim>
                                    <p:set>
                                      <p:cBhvr>
                                        <p:cTn id="42" dur="1" fill="hold">
                                          <p:stCondLst>
                                            <p:cond delay="0"/>
                                          </p:stCondLst>
                                        </p:cTn>
                                        <p:tgtEl>
                                          <p:spTgt spid="15384"/>
                                        </p:tgtEl>
                                        <p:attrNameLst>
                                          <p:attrName>style.visibility</p:attrName>
                                        </p:attrNameLst>
                                      </p:cBhvr>
                                      <p:to>
                                        <p:strVal val="hidden"/>
                                      </p:to>
                                    </p:set>
                                  </p:childTnLst>
                                </p:cTn>
                              </p:par>
                              <p:par>
                                <p:cTn id="43" presetID="24" presetClass="exit" presetSubtype="0" fill="hold" nodeType="withEffect">
                                  <p:stCondLst>
                                    <p:cond delay="0"/>
                                  </p:stCondLst>
                                  <p:childTnLst>
                                    <p:anim to="" calcmode="lin" valueType="num">
                                      <p:cBhvr>
                                        <p:cTn id="44" dur="1"/>
                                        <p:tgtEl>
                                          <p:spTgt spid="15386"/>
                                        </p:tgtEl>
                                        <p:attrNameLst>
                                          <p:attrName/>
                                        </p:attrNameLst>
                                      </p:cBhvr>
                                    </p:anim>
                                    <p:set>
                                      <p:cBhvr>
                                        <p:cTn id="45" dur="1" fill="hold">
                                          <p:stCondLst>
                                            <p:cond delay="0"/>
                                          </p:stCondLst>
                                        </p:cTn>
                                        <p:tgtEl>
                                          <p:spTgt spid="15386"/>
                                        </p:tgtEl>
                                        <p:attrNameLst>
                                          <p:attrName>style.visibility</p:attrName>
                                        </p:attrNameLst>
                                      </p:cBhvr>
                                      <p:to>
                                        <p:strVal val="hidden"/>
                                      </p:to>
                                    </p:set>
                                  </p:childTnLst>
                                </p:cTn>
                              </p:par>
                              <p:par>
                                <p:cTn id="46" presetID="24" presetClass="exit" presetSubtype="0" fill="hold" nodeType="withEffect">
                                  <p:stCondLst>
                                    <p:cond delay="0"/>
                                  </p:stCondLst>
                                  <p:childTnLst>
                                    <p:anim to="" calcmode="lin" valueType="num">
                                      <p:cBhvr>
                                        <p:cTn id="47" dur="1"/>
                                        <p:tgtEl>
                                          <p:spTgt spid="15398"/>
                                        </p:tgtEl>
                                        <p:attrNameLst>
                                          <p:attrName/>
                                        </p:attrNameLst>
                                      </p:cBhvr>
                                    </p:anim>
                                    <p:set>
                                      <p:cBhvr>
                                        <p:cTn id="48" dur="1" fill="hold">
                                          <p:stCondLst>
                                            <p:cond delay="0"/>
                                          </p:stCondLst>
                                        </p:cTn>
                                        <p:tgtEl>
                                          <p:spTgt spid="15398"/>
                                        </p:tgtEl>
                                        <p:attrNameLst>
                                          <p:attrName>style.visibility</p:attrName>
                                        </p:attrNameLst>
                                      </p:cBhvr>
                                      <p:to>
                                        <p:strVal val="hidden"/>
                                      </p:to>
                                    </p:set>
                                  </p:childTnLst>
                                </p:cTn>
                              </p:par>
                              <p:par>
                                <p:cTn id="49" presetID="24" presetClass="exit" presetSubtype="0" fill="hold" nodeType="withEffect">
                                  <p:stCondLst>
                                    <p:cond delay="0"/>
                                  </p:stCondLst>
                                  <p:childTnLst>
                                    <p:anim to="" calcmode="lin" valueType="num">
                                      <p:cBhvr>
                                        <p:cTn id="50" dur="1"/>
                                        <p:tgtEl>
                                          <p:spTgt spid="15400"/>
                                        </p:tgtEl>
                                        <p:attrNameLst>
                                          <p:attrName/>
                                        </p:attrNameLst>
                                      </p:cBhvr>
                                    </p:anim>
                                    <p:set>
                                      <p:cBhvr>
                                        <p:cTn id="51" dur="1" fill="hold">
                                          <p:stCondLst>
                                            <p:cond delay="0"/>
                                          </p:stCondLst>
                                        </p:cTn>
                                        <p:tgtEl>
                                          <p:spTgt spid="15400"/>
                                        </p:tgtEl>
                                        <p:attrNameLst>
                                          <p:attrName>style.visibility</p:attrName>
                                        </p:attrNameLst>
                                      </p:cBhvr>
                                      <p:to>
                                        <p:strVal val="hidden"/>
                                      </p:to>
                                    </p:set>
                                  </p:childTnLst>
                                </p:cTn>
                              </p:par>
                              <p:par>
                                <p:cTn id="52" presetID="24" presetClass="exit" presetSubtype="0" fill="hold" nodeType="withEffect">
                                  <p:stCondLst>
                                    <p:cond delay="0"/>
                                  </p:stCondLst>
                                  <p:childTnLst>
                                    <p:anim to="" calcmode="lin" valueType="num">
                                      <p:cBhvr>
                                        <p:cTn id="53" dur="1"/>
                                        <p:tgtEl>
                                          <p:spTgt spid="15392"/>
                                        </p:tgtEl>
                                        <p:attrNameLst>
                                          <p:attrName/>
                                        </p:attrNameLst>
                                      </p:cBhvr>
                                    </p:anim>
                                    <p:set>
                                      <p:cBhvr>
                                        <p:cTn id="54" dur="1" fill="hold">
                                          <p:stCondLst>
                                            <p:cond delay="0"/>
                                          </p:stCondLst>
                                        </p:cTn>
                                        <p:tgtEl>
                                          <p:spTgt spid="15392"/>
                                        </p:tgtEl>
                                        <p:attrNameLst>
                                          <p:attrName>style.visibility</p:attrName>
                                        </p:attrNameLst>
                                      </p:cBhvr>
                                      <p:to>
                                        <p:strVal val="hidden"/>
                                      </p:to>
                                    </p:set>
                                  </p:childTnLst>
                                </p:cTn>
                              </p:par>
                              <p:par>
                                <p:cTn id="55" presetID="24" presetClass="exit" presetSubtype="0" fill="hold" nodeType="withEffect">
                                  <p:stCondLst>
                                    <p:cond delay="0"/>
                                  </p:stCondLst>
                                  <p:childTnLst>
                                    <p:anim to="" calcmode="lin" valueType="num">
                                      <p:cBhvr>
                                        <p:cTn id="56" dur="1"/>
                                        <p:tgtEl>
                                          <p:spTgt spid="15396"/>
                                        </p:tgtEl>
                                        <p:attrNameLst>
                                          <p:attrName/>
                                        </p:attrNameLst>
                                      </p:cBhvr>
                                    </p:anim>
                                    <p:set>
                                      <p:cBhvr>
                                        <p:cTn id="57" dur="1" fill="hold">
                                          <p:stCondLst>
                                            <p:cond delay="0"/>
                                          </p:stCondLst>
                                        </p:cTn>
                                        <p:tgtEl>
                                          <p:spTgt spid="15396"/>
                                        </p:tgtEl>
                                        <p:attrNameLst>
                                          <p:attrName>style.visibility</p:attrName>
                                        </p:attrNameLst>
                                      </p:cBhvr>
                                      <p:to>
                                        <p:strVal val="hidden"/>
                                      </p:to>
                                    </p:set>
                                  </p:childTnLst>
                                </p:cTn>
                              </p:par>
                              <p:par>
                                <p:cTn id="58" presetID="24" presetClass="exit" presetSubtype="0" fill="hold" nodeType="withEffect">
                                  <p:stCondLst>
                                    <p:cond delay="0"/>
                                  </p:stCondLst>
                                  <p:childTnLst>
                                    <p:anim to="" calcmode="lin" valueType="num">
                                      <p:cBhvr>
                                        <p:cTn id="59" dur="1"/>
                                        <p:tgtEl>
                                          <p:spTgt spid="15388"/>
                                        </p:tgtEl>
                                        <p:attrNameLst>
                                          <p:attrName/>
                                        </p:attrNameLst>
                                      </p:cBhvr>
                                    </p:anim>
                                    <p:set>
                                      <p:cBhvr>
                                        <p:cTn id="60" dur="1" fill="hold">
                                          <p:stCondLst>
                                            <p:cond delay="0"/>
                                          </p:stCondLst>
                                        </p:cTn>
                                        <p:tgtEl>
                                          <p:spTgt spid="15388"/>
                                        </p:tgtEl>
                                        <p:attrNameLst>
                                          <p:attrName>style.visibility</p:attrName>
                                        </p:attrNameLst>
                                      </p:cBhvr>
                                      <p:to>
                                        <p:strVal val="hidden"/>
                                      </p:to>
                                    </p:set>
                                  </p:childTnLst>
                                </p:cTn>
                              </p:par>
                              <p:par>
                                <p:cTn id="61" presetID="24" presetClass="exit" presetSubtype="0" fill="hold" nodeType="withEffect">
                                  <p:stCondLst>
                                    <p:cond delay="0"/>
                                  </p:stCondLst>
                                  <p:childTnLst>
                                    <p:anim to="" calcmode="lin" valueType="num">
                                      <p:cBhvr>
                                        <p:cTn id="62" dur="1"/>
                                        <p:tgtEl>
                                          <p:spTgt spid="15390"/>
                                        </p:tgtEl>
                                        <p:attrNameLst>
                                          <p:attrName/>
                                        </p:attrNameLst>
                                      </p:cBhvr>
                                    </p:anim>
                                    <p:set>
                                      <p:cBhvr>
                                        <p:cTn id="63" dur="1" fill="hold">
                                          <p:stCondLst>
                                            <p:cond delay="0"/>
                                          </p:stCondLst>
                                        </p:cTn>
                                        <p:tgtEl>
                                          <p:spTgt spid="15390"/>
                                        </p:tgtEl>
                                        <p:attrNameLst>
                                          <p:attrName>style.visibility</p:attrName>
                                        </p:attrNameLst>
                                      </p:cBhvr>
                                      <p:to>
                                        <p:strVal val="hidden"/>
                                      </p:to>
                                    </p:set>
                                  </p:childTnLst>
                                </p:cTn>
                              </p:par>
                              <p:par>
                                <p:cTn id="64" presetID="24" presetClass="exit" presetSubtype="0" fill="hold" nodeType="withEffect">
                                  <p:stCondLst>
                                    <p:cond delay="0"/>
                                  </p:stCondLst>
                                  <p:childTnLst>
                                    <p:anim to="" calcmode="lin" valueType="num">
                                      <p:cBhvr>
                                        <p:cTn id="65" dur="1"/>
                                        <p:tgtEl>
                                          <p:spTgt spid="15394"/>
                                        </p:tgtEl>
                                        <p:attrNameLst>
                                          <p:attrName/>
                                        </p:attrNameLst>
                                      </p:cBhvr>
                                    </p:anim>
                                    <p:set>
                                      <p:cBhvr>
                                        <p:cTn id="66" dur="1" fill="hold">
                                          <p:stCondLst>
                                            <p:cond delay="0"/>
                                          </p:stCondLst>
                                        </p:cTn>
                                        <p:tgtEl>
                                          <p:spTgt spid="15394"/>
                                        </p:tgtEl>
                                        <p:attrNameLst>
                                          <p:attrName>style.visibility</p:attrName>
                                        </p:attrNameLst>
                                      </p:cBhvr>
                                      <p:to>
                                        <p:strVal val="hidden"/>
                                      </p:to>
                                    </p:set>
                                  </p:childTnLst>
                                </p:cTn>
                              </p:par>
                              <p:par>
                                <p:cTn id="67" presetID="24"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to="" calcmode="lin" valueType="num">
                                      <p:cBhvr>
                                        <p:cTn id="69"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http://www.korea-is-one.org/IMG/Comfort_women_used_by_US.jpg"/>
          <p:cNvPicPr>
            <a:picLocks noChangeAspect="1" noChangeArrowheads="1"/>
          </p:cNvPicPr>
          <p:nvPr/>
        </p:nvPicPr>
        <p:blipFill>
          <a:blip r:embed="rId2" cstate="print">
            <a:lum bright="70000" contrast="-70000"/>
          </a:blip>
          <a:srcRect/>
          <a:stretch>
            <a:fillRect/>
          </a:stretch>
        </p:blipFill>
        <p:spPr bwMode="auto">
          <a:xfrm>
            <a:off x="152400" y="-1588"/>
            <a:ext cx="8839200" cy="6859588"/>
          </a:xfrm>
          <a:prstGeom prst="rect">
            <a:avLst/>
          </a:prstGeom>
          <a:noFill/>
          <a:ln w="9525">
            <a:noFill/>
            <a:miter lim="800000"/>
            <a:headEnd/>
            <a:tailEnd/>
          </a:ln>
        </p:spPr>
      </p:pic>
      <p:sp>
        <p:nvSpPr>
          <p:cNvPr id="23554" name="TextBox 14"/>
          <p:cNvSpPr txBox="1">
            <a:spLocks noChangeArrowheads="1"/>
          </p:cNvSpPr>
          <p:nvPr/>
        </p:nvSpPr>
        <p:spPr bwMode="auto">
          <a:xfrm>
            <a:off x="0" y="6477000"/>
            <a:ext cx="9144000" cy="3810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The Comfort Women Issue and Survivors – </a:t>
            </a:r>
            <a:r>
              <a:rPr lang="en-US" b="1">
                <a:solidFill>
                  <a:srgbClr val="C00000"/>
                </a:solidFill>
                <a:latin typeface="Times New Roman" pitchFamily="18" charset="0"/>
                <a:cs typeface="Times New Roman" pitchFamily="18" charset="0"/>
              </a:rPr>
              <a:t>China and Korea</a:t>
            </a:r>
          </a:p>
        </p:txBody>
      </p:sp>
      <p:sp>
        <p:nvSpPr>
          <p:cNvPr id="17" name="Rectangle 16"/>
          <p:cNvSpPr>
            <a:spLocks noChangeArrowheads="1"/>
          </p:cNvSpPr>
          <p:nvPr/>
        </p:nvSpPr>
        <p:spPr bwMode="auto">
          <a:xfrm>
            <a:off x="0" y="228600"/>
            <a:ext cx="9144000" cy="461963"/>
          </a:xfrm>
          <a:prstGeom prst="rect">
            <a:avLst/>
          </a:prstGeom>
          <a:noFill/>
          <a:ln w="9525">
            <a:noFill/>
            <a:miter lim="800000"/>
            <a:headEnd/>
            <a:tailEnd/>
          </a:ln>
        </p:spPr>
        <p:txBody>
          <a:bodyPr>
            <a:spAutoFit/>
          </a:bodyPr>
          <a:lstStyle/>
          <a:p>
            <a:pPr algn="ctr"/>
            <a:r>
              <a:rPr lang="en-US" sz="2400" b="1" i="1">
                <a:latin typeface="Times New Roman" pitchFamily="18" charset="0"/>
                <a:cs typeface="Times New Roman" pitchFamily="18" charset="0"/>
              </a:rPr>
              <a:t>The Chen Residence: A Former Comfort Station – Shanghai </a:t>
            </a:r>
            <a:endParaRPr lang="en-US">
              <a:latin typeface="Times New Roman" pitchFamily="18" charset="0"/>
              <a:cs typeface="Times New Roman" pitchFamily="18" charset="0"/>
            </a:endParaRPr>
          </a:p>
        </p:txBody>
      </p:sp>
      <p:pic>
        <p:nvPicPr>
          <p:cNvPr id="7170" name="Picture 2" descr="https://lh4.googleusercontent.com/-vYMPb_cOIYs/Tls-il1aNII/AAAAAAAADWo/Gwvz3XASsQM/s576/Asia%252520-%252520July%2525202011%252520456.JPG"/>
          <p:cNvPicPr>
            <a:picLocks noChangeAspect="1" noChangeArrowheads="1"/>
          </p:cNvPicPr>
          <p:nvPr/>
        </p:nvPicPr>
        <p:blipFill>
          <a:blip r:embed="rId3" cstate="print"/>
          <a:srcRect/>
          <a:stretch>
            <a:fillRect/>
          </a:stretch>
        </p:blipFill>
        <p:spPr bwMode="auto">
          <a:xfrm>
            <a:off x="3200400" y="3810000"/>
            <a:ext cx="2946400" cy="2209800"/>
          </a:xfrm>
          <a:prstGeom prst="rect">
            <a:avLst/>
          </a:prstGeom>
          <a:noFill/>
          <a:ln w="9525">
            <a:noFill/>
            <a:miter lim="800000"/>
            <a:headEnd/>
            <a:tailEnd/>
          </a:ln>
        </p:spPr>
      </p:pic>
      <p:pic>
        <p:nvPicPr>
          <p:cNvPr id="7174" name="Picture 6" descr="https://lh3.googleusercontent.com/-Dssezq8RE_o/Tls-lFCztAI/AAAAAAAADXE/wk7KcWZSNFo/s512/Asia%252520-%252520July%2525202011%252520461.JPG"/>
          <p:cNvPicPr>
            <a:picLocks noChangeAspect="1" noChangeArrowheads="1"/>
          </p:cNvPicPr>
          <p:nvPr/>
        </p:nvPicPr>
        <p:blipFill>
          <a:blip r:embed="rId4" cstate="print"/>
          <a:srcRect/>
          <a:stretch>
            <a:fillRect/>
          </a:stretch>
        </p:blipFill>
        <p:spPr bwMode="auto">
          <a:xfrm>
            <a:off x="457200" y="3581400"/>
            <a:ext cx="2057400" cy="2743200"/>
          </a:xfrm>
          <a:prstGeom prst="rect">
            <a:avLst/>
          </a:prstGeom>
          <a:noFill/>
          <a:ln w="9525">
            <a:noFill/>
            <a:miter lim="800000"/>
            <a:headEnd/>
            <a:tailEnd/>
          </a:ln>
        </p:spPr>
      </p:pic>
      <p:pic>
        <p:nvPicPr>
          <p:cNvPr id="7178" name="Picture 10" descr="https://lh6.googleusercontent.com/-S_fUZmzt6sw/Tls-mnjEk8I/AAAAAAAADXU/6MZZUoRv1A8/s512/Asia%252520-%252520July%2525202011%252520464.JPG"/>
          <p:cNvPicPr>
            <a:picLocks noChangeAspect="1" noChangeArrowheads="1"/>
          </p:cNvPicPr>
          <p:nvPr/>
        </p:nvPicPr>
        <p:blipFill>
          <a:blip r:embed="rId5" cstate="print"/>
          <a:srcRect/>
          <a:stretch>
            <a:fillRect/>
          </a:stretch>
        </p:blipFill>
        <p:spPr bwMode="auto">
          <a:xfrm>
            <a:off x="6705600" y="990600"/>
            <a:ext cx="1828800" cy="2438400"/>
          </a:xfrm>
          <a:prstGeom prst="rect">
            <a:avLst/>
          </a:prstGeom>
          <a:noFill/>
          <a:ln w="9525">
            <a:noFill/>
            <a:miter lim="800000"/>
            <a:headEnd/>
            <a:tailEnd/>
          </a:ln>
        </p:spPr>
      </p:pic>
      <p:pic>
        <p:nvPicPr>
          <p:cNvPr id="7180" name="Picture 12" descr="https://lh5.googleusercontent.com/-nv42vOGjHas/Tls-jgjfVaI/AAAAAAAADW0/ZLdkCJIVcBI/s512/Asia%252520-%252520July%2525202011%252520458.JPG"/>
          <p:cNvPicPr>
            <a:picLocks noChangeAspect="1" noChangeArrowheads="1"/>
          </p:cNvPicPr>
          <p:nvPr/>
        </p:nvPicPr>
        <p:blipFill>
          <a:blip r:embed="rId6" cstate="print"/>
          <a:srcRect/>
          <a:stretch>
            <a:fillRect/>
          </a:stretch>
        </p:blipFill>
        <p:spPr bwMode="auto">
          <a:xfrm>
            <a:off x="6553200" y="3886200"/>
            <a:ext cx="1943100" cy="2590800"/>
          </a:xfrm>
          <a:prstGeom prst="rect">
            <a:avLst/>
          </a:prstGeom>
          <a:noFill/>
          <a:ln w="9525">
            <a:noFill/>
            <a:miter lim="800000"/>
            <a:headEnd/>
            <a:tailEnd/>
          </a:ln>
        </p:spPr>
      </p:pic>
      <p:pic>
        <p:nvPicPr>
          <p:cNvPr id="7182" name="Picture 14" descr="http://gallery.me.com/louisau/100848/AU_ALPHA_Tour_2011_9407/web.jpg?ver=13150179690001"/>
          <p:cNvPicPr>
            <a:picLocks noChangeAspect="1" noChangeArrowheads="1"/>
          </p:cNvPicPr>
          <p:nvPr/>
        </p:nvPicPr>
        <p:blipFill>
          <a:blip r:embed="rId7" cstate="print"/>
          <a:srcRect/>
          <a:stretch>
            <a:fillRect/>
          </a:stretch>
        </p:blipFill>
        <p:spPr bwMode="auto">
          <a:xfrm>
            <a:off x="2895600" y="1066800"/>
            <a:ext cx="3246438" cy="2162175"/>
          </a:xfrm>
          <a:prstGeom prst="rect">
            <a:avLst/>
          </a:prstGeom>
          <a:noFill/>
          <a:ln w="9525">
            <a:noFill/>
            <a:miter lim="800000"/>
            <a:headEnd/>
            <a:tailEnd/>
          </a:ln>
        </p:spPr>
      </p:pic>
      <p:pic>
        <p:nvPicPr>
          <p:cNvPr id="7184" name="Picture 16" descr="http://gallery.me.com/louisau/100848/AU_ALPHA_Tour_2011_9416/web.jpg?ver=13150181310001"/>
          <p:cNvPicPr>
            <a:picLocks noChangeAspect="1" noChangeArrowheads="1"/>
          </p:cNvPicPr>
          <p:nvPr/>
        </p:nvPicPr>
        <p:blipFill>
          <a:blip r:embed="rId8" cstate="print"/>
          <a:srcRect/>
          <a:stretch>
            <a:fillRect/>
          </a:stretch>
        </p:blipFill>
        <p:spPr bwMode="auto">
          <a:xfrm>
            <a:off x="533400" y="914400"/>
            <a:ext cx="1752600" cy="2381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to="" calcmode="lin" valueType="num">
                                      <p:cBhvr>
                                        <p:cTn id="7" dur="1" fill="hold"/>
                                        <p:tgtEl>
                                          <p:spTgt spid="1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182"/>
                                        </p:tgtEl>
                                        <p:attrNameLst>
                                          <p:attrName>style.visibility</p:attrName>
                                        </p:attrNameLst>
                                      </p:cBhvr>
                                      <p:to>
                                        <p:strVal val="visible"/>
                                      </p:to>
                                    </p:set>
                                    <p:anim to="" calcmode="lin" valueType="num">
                                      <p:cBhvr>
                                        <p:cTn id="10" dur="1" fill="hold"/>
                                        <p:tgtEl>
                                          <p:spTgt spid="718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 to="" calcmode="lin" valueType="num">
                                      <p:cBhvr>
                                        <p:cTn id="13" dur="1" fill="hold"/>
                                        <p:tgtEl>
                                          <p:spTgt spid="717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7178"/>
                                        </p:tgtEl>
                                        <p:attrNameLst>
                                          <p:attrName>style.visibility</p:attrName>
                                        </p:attrNameLst>
                                      </p:cBhvr>
                                      <p:to>
                                        <p:strVal val="visible"/>
                                      </p:to>
                                    </p:set>
                                    <p:anim to="" calcmode="lin" valueType="num">
                                      <p:cBhvr>
                                        <p:cTn id="18" dur="1" fill="hold"/>
                                        <p:tgtEl>
                                          <p:spTgt spid="7178"/>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7174"/>
                                        </p:tgtEl>
                                        <p:attrNameLst>
                                          <p:attrName>style.visibility</p:attrName>
                                        </p:attrNameLst>
                                      </p:cBhvr>
                                      <p:to>
                                        <p:strVal val="visible"/>
                                      </p:to>
                                    </p:set>
                                    <p:anim to="" calcmode="lin" valueType="num">
                                      <p:cBhvr>
                                        <p:cTn id="21" dur="1" fill="hold"/>
                                        <p:tgtEl>
                                          <p:spTgt spid="7174"/>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7184"/>
                                        </p:tgtEl>
                                        <p:attrNameLst>
                                          <p:attrName>style.visibility</p:attrName>
                                        </p:attrNameLst>
                                      </p:cBhvr>
                                      <p:to>
                                        <p:strVal val="visible"/>
                                      </p:to>
                                    </p:set>
                                    <p:anim to="" calcmode="lin" valueType="num">
                                      <p:cBhvr>
                                        <p:cTn id="24" dur="1" fill="hold"/>
                                        <p:tgtEl>
                                          <p:spTgt spid="7184"/>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7180"/>
                                        </p:tgtEl>
                                        <p:attrNameLst>
                                          <p:attrName>style.visibility</p:attrName>
                                        </p:attrNameLst>
                                      </p:cBhvr>
                                      <p:to>
                                        <p:strVal val="visible"/>
                                      </p:to>
                                    </p:set>
                                    <p:anim to="" calcmode="lin" valueType="num">
                                      <p:cBhvr>
                                        <p:cTn id="27" dur="1" fill="hold"/>
                                        <p:tgtEl>
                                          <p:spTgt spid="718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http://www.korea-is-one.org/IMG/Comfort_women_used_by_US.jpg"/>
          <p:cNvPicPr>
            <a:picLocks noChangeAspect="1" noChangeArrowheads="1"/>
          </p:cNvPicPr>
          <p:nvPr/>
        </p:nvPicPr>
        <p:blipFill>
          <a:blip r:embed="rId2" cstate="print">
            <a:lum bright="70000" contrast="-70000"/>
          </a:blip>
          <a:srcRect/>
          <a:stretch>
            <a:fillRect/>
          </a:stretch>
        </p:blipFill>
        <p:spPr bwMode="auto">
          <a:xfrm>
            <a:off x="152400" y="-1588"/>
            <a:ext cx="8839200" cy="6859588"/>
          </a:xfrm>
          <a:prstGeom prst="rect">
            <a:avLst/>
          </a:prstGeom>
          <a:noFill/>
          <a:ln w="9525">
            <a:noFill/>
            <a:miter lim="800000"/>
            <a:headEnd/>
            <a:tailEnd/>
          </a:ln>
        </p:spPr>
      </p:pic>
      <p:sp>
        <p:nvSpPr>
          <p:cNvPr id="24578" name="TextBox 14"/>
          <p:cNvSpPr txBox="1">
            <a:spLocks noChangeArrowheads="1"/>
          </p:cNvSpPr>
          <p:nvPr/>
        </p:nvSpPr>
        <p:spPr bwMode="auto">
          <a:xfrm>
            <a:off x="0" y="6477000"/>
            <a:ext cx="9144000" cy="3810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The Comfort Women Issue and Survivors – </a:t>
            </a:r>
            <a:r>
              <a:rPr lang="en-US" b="1">
                <a:solidFill>
                  <a:srgbClr val="C00000"/>
                </a:solidFill>
                <a:latin typeface="Times New Roman" pitchFamily="18" charset="0"/>
                <a:cs typeface="Times New Roman" pitchFamily="18" charset="0"/>
              </a:rPr>
              <a:t>China and Korea</a:t>
            </a:r>
          </a:p>
        </p:txBody>
      </p:sp>
      <p:sp>
        <p:nvSpPr>
          <p:cNvPr id="17" name="Rectangle 16"/>
          <p:cNvSpPr>
            <a:spLocks noChangeArrowheads="1"/>
          </p:cNvSpPr>
          <p:nvPr/>
        </p:nvSpPr>
        <p:spPr bwMode="auto">
          <a:xfrm>
            <a:off x="0" y="228600"/>
            <a:ext cx="9144000" cy="461963"/>
          </a:xfrm>
          <a:prstGeom prst="rect">
            <a:avLst/>
          </a:prstGeom>
          <a:noFill/>
          <a:ln w="9525">
            <a:noFill/>
            <a:miter lim="800000"/>
            <a:headEnd/>
            <a:tailEnd/>
          </a:ln>
        </p:spPr>
        <p:txBody>
          <a:bodyPr>
            <a:spAutoFit/>
          </a:bodyPr>
          <a:lstStyle/>
          <a:p>
            <a:pPr algn="ctr"/>
            <a:r>
              <a:rPr lang="en-US" sz="2400" b="1" i="1">
                <a:latin typeface="Times New Roman" pitchFamily="18" charset="0"/>
                <a:cs typeface="Times New Roman" pitchFamily="18" charset="0"/>
              </a:rPr>
              <a:t>The House of Sharing – South Korea</a:t>
            </a:r>
            <a:endParaRPr lang="en-US">
              <a:latin typeface="Times New Roman" pitchFamily="18" charset="0"/>
              <a:cs typeface="Times New Roman" pitchFamily="18" charset="0"/>
            </a:endParaRPr>
          </a:p>
        </p:txBody>
      </p:sp>
      <p:pic>
        <p:nvPicPr>
          <p:cNvPr id="26626" name="Picture 2" descr="http://gallery.me.com/louisau/100922/AU_ALPHA_Tour_2011_00966/web.jpg?ver=13151977940001"/>
          <p:cNvPicPr>
            <a:picLocks noChangeAspect="1" noChangeArrowheads="1"/>
          </p:cNvPicPr>
          <p:nvPr/>
        </p:nvPicPr>
        <p:blipFill>
          <a:blip r:embed="rId3" cstate="print"/>
          <a:srcRect/>
          <a:stretch>
            <a:fillRect/>
          </a:stretch>
        </p:blipFill>
        <p:spPr bwMode="auto">
          <a:xfrm>
            <a:off x="228600" y="5105400"/>
            <a:ext cx="1955800" cy="1371600"/>
          </a:xfrm>
          <a:prstGeom prst="rect">
            <a:avLst/>
          </a:prstGeom>
          <a:noFill/>
          <a:ln w="9525">
            <a:noFill/>
            <a:miter lim="800000"/>
            <a:headEnd/>
            <a:tailEnd/>
          </a:ln>
        </p:spPr>
      </p:pic>
      <p:pic>
        <p:nvPicPr>
          <p:cNvPr id="26628" name="Picture 4" descr="http://gallery.me.com/louisau/100922/AU_ALPHA_Tour_2011_00838/web.jpg?ver=13153651940002"/>
          <p:cNvPicPr>
            <a:picLocks noChangeAspect="1" noChangeArrowheads="1"/>
          </p:cNvPicPr>
          <p:nvPr/>
        </p:nvPicPr>
        <p:blipFill>
          <a:blip r:embed="rId4" cstate="print"/>
          <a:srcRect/>
          <a:stretch>
            <a:fillRect/>
          </a:stretch>
        </p:blipFill>
        <p:spPr bwMode="auto">
          <a:xfrm>
            <a:off x="838200" y="3581400"/>
            <a:ext cx="1981200" cy="1411288"/>
          </a:xfrm>
          <a:prstGeom prst="rect">
            <a:avLst/>
          </a:prstGeom>
          <a:noFill/>
          <a:ln w="9525">
            <a:noFill/>
            <a:miter lim="800000"/>
            <a:headEnd/>
            <a:tailEnd/>
          </a:ln>
        </p:spPr>
      </p:pic>
      <p:pic>
        <p:nvPicPr>
          <p:cNvPr id="26630" name="Picture 6" descr="http://gallery.me.com/louisau/100922/AU_ALPHA_Tour_2011_00877/web.jpg?ver=13153652180002"/>
          <p:cNvPicPr>
            <a:picLocks noChangeAspect="1" noChangeArrowheads="1"/>
          </p:cNvPicPr>
          <p:nvPr/>
        </p:nvPicPr>
        <p:blipFill>
          <a:blip r:embed="rId5" cstate="print"/>
          <a:srcRect/>
          <a:stretch>
            <a:fillRect/>
          </a:stretch>
        </p:blipFill>
        <p:spPr bwMode="auto">
          <a:xfrm>
            <a:off x="228600" y="1981200"/>
            <a:ext cx="2095500" cy="1524000"/>
          </a:xfrm>
          <a:prstGeom prst="rect">
            <a:avLst/>
          </a:prstGeom>
          <a:noFill/>
          <a:ln w="9525">
            <a:noFill/>
            <a:miter lim="800000"/>
            <a:headEnd/>
            <a:tailEnd/>
          </a:ln>
        </p:spPr>
      </p:pic>
      <p:pic>
        <p:nvPicPr>
          <p:cNvPr id="26634" name="Picture 10" descr="https://lh4.googleusercontent.com/-jZHHrPjODOk/TltPVWKTADI/AAAAAAAADdU/Hp6Y_oAvjh4/s512/Asia%252520-%252520July%2525202011%252520553.JPG"/>
          <p:cNvPicPr>
            <a:picLocks noChangeAspect="1" noChangeArrowheads="1"/>
          </p:cNvPicPr>
          <p:nvPr/>
        </p:nvPicPr>
        <p:blipFill>
          <a:blip r:embed="rId6" cstate="print"/>
          <a:srcRect/>
          <a:stretch>
            <a:fillRect/>
          </a:stretch>
        </p:blipFill>
        <p:spPr bwMode="auto">
          <a:xfrm>
            <a:off x="4495800" y="4495800"/>
            <a:ext cx="1428750" cy="1905000"/>
          </a:xfrm>
          <a:prstGeom prst="rect">
            <a:avLst/>
          </a:prstGeom>
          <a:noFill/>
          <a:ln w="9525">
            <a:noFill/>
            <a:miter lim="800000"/>
            <a:headEnd/>
            <a:tailEnd/>
          </a:ln>
        </p:spPr>
      </p:pic>
      <p:pic>
        <p:nvPicPr>
          <p:cNvPr id="26638" name="Picture 14" descr="https://lh4.googleusercontent.com/-aMupgPF3plw/TltNqAS4uiI/AAAAAAAADcU/sMal4ycyYjk/s512/Asia%252520-%252520July%2525202011%252520537.JPG"/>
          <p:cNvPicPr>
            <a:picLocks noChangeAspect="1" noChangeArrowheads="1"/>
          </p:cNvPicPr>
          <p:nvPr/>
        </p:nvPicPr>
        <p:blipFill>
          <a:blip r:embed="rId7" cstate="print"/>
          <a:srcRect/>
          <a:stretch>
            <a:fillRect/>
          </a:stretch>
        </p:blipFill>
        <p:spPr bwMode="auto">
          <a:xfrm>
            <a:off x="3200400" y="762000"/>
            <a:ext cx="2667000" cy="3556000"/>
          </a:xfrm>
          <a:prstGeom prst="rect">
            <a:avLst/>
          </a:prstGeom>
          <a:noFill/>
          <a:ln w="9525">
            <a:noFill/>
            <a:miter lim="800000"/>
            <a:headEnd/>
            <a:tailEnd/>
          </a:ln>
        </p:spPr>
      </p:pic>
      <p:pic>
        <p:nvPicPr>
          <p:cNvPr id="26640" name="Picture 16" descr="https://lh5.googleusercontent.com/-9PElryW19Gc/TltPWj2PaQI/AAAAAAAADdg/lhjedYyopGo/s576/Asia%252520-%252520July%2525202011%252520555.JPG"/>
          <p:cNvPicPr>
            <a:picLocks noChangeAspect="1" noChangeArrowheads="1"/>
          </p:cNvPicPr>
          <p:nvPr/>
        </p:nvPicPr>
        <p:blipFill>
          <a:blip r:embed="rId8" cstate="print"/>
          <a:srcRect/>
          <a:stretch>
            <a:fillRect/>
          </a:stretch>
        </p:blipFill>
        <p:spPr bwMode="auto">
          <a:xfrm>
            <a:off x="6400800" y="4800600"/>
            <a:ext cx="2209800" cy="1657350"/>
          </a:xfrm>
          <a:prstGeom prst="rect">
            <a:avLst/>
          </a:prstGeom>
          <a:noFill/>
          <a:ln w="9525">
            <a:noFill/>
            <a:miter lim="800000"/>
            <a:headEnd/>
            <a:tailEnd/>
          </a:ln>
        </p:spPr>
      </p:pic>
      <p:pic>
        <p:nvPicPr>
          <p:cNvPr id="26642" name="Picture 18" descr="https://lh5.googleusercontent.com/-ZBlUX1GGWHQ/TltNsue3RHI/AAAAAAAADcs/BQ_PosBh1gM/s512/Asia%252520-%252520July%2525202011%252520541.JPG"/>
          <p:cNvPicPr>
            <a:picLocks noChangeAspect="1" noChangeArrowheads="1"/>
          </p:cNvPicPr>
          <p:nvPr/>
        </p:nvPicPr>
        <p:blipFill>
          <a:blip r:embed="rId9" cstate="print"/>
          <a:srcRect/>
          <a:stretch>
            <a:fillRect/>
          </a:stretch>
        </p:blipFill>
        <p:spPr bwMode="auto">
          <a:xfrm>
            <a:off x="1828800" y="914400"/>
            <a:ext cx="1371600" cy="1828800"/>
          </a:xfrm>
          <a:prstGeom prst="rect">
            <a:avLst/>
          </a:prstGeom>
          <a:noFill/>
          <a:ln w="9525">
            <a:noFill/>
            <a:miter lim="800000"/>
            <a:headEnd/>
            <a:tailEnd/>
          </a:ln>
        </p:spPr>
      </p:pic>
      <p:pic>
        <p:nvPicPr>
          <p:cNvPr id="26644" name="Picture 20" descr="https://lh3.googleusercontent.com/-bhhBwHpfQP4/TltNtJpbeAI/AAAAAAAADcw/23vMA5UZnXo/s512/Asia%252520-%252520July%2525202011%252520542.JPG"/>
          <p:cNvPicPr>
            <a:picLocks noChangeAspect="1" noChangeArrowheads="1"/>
          </p:cNvPicPr>
          <p:nvPr/>
        </p:nvPicPr>
        <p:blipFill>
          <a:blip r:embed="rId10" cstate="print"/>
          <a:srcRect/>
          <a:stretch>
            <a:fillRect/>
          </a:stretch>
        </p:blipFill>
        <p:spPr bwMode="auto">
          <a:xfrm>
            <a:off x="6096000" y="2209800"/>
            <a:ext cx="1543050" cy="2057400"/>
          </a:xfrm>
          <a:prstGeom prst="rect">
            <a:avLst/>
          </a:prstGeom>
          <a:noFill/>
          <a:ln w="9525">
            <a:noFill/>
            <a:miter lim="800000"/>
            <a:headEnd/>
            <a:tailEnd/>
          </a:ln>
        </p:spPr>
      </p:pic>
      <p:pic>
        <p:nvPicPr>
          <p:cNvPr id="26646" name="Picture 22" descr="https://lh6.googleusercontent.com/-pqI2PunZ4fY/TltNttVAtTI/AAAAAAAADc0/GNJTMD7mE98/s512/Asia%252520-%252520July%2525202011%252520543.JPG"/>
          <p:cNvPicPr>
            <a:picLocks noChangeAspect="1" noChangeArrowheads="1"/>
          </p:cNvPicPr>
          <p:nvPr/>
        </p:nvPicPr>
        <p:blipFill>
          <a:blip r:embed="rId11" cstate="print"/>
          <a:srcRect/>
          <a:stretch>
            <a:fillRect/>
          </a:stretch>
        </p:blipFill>
        <p:spPr bwMode="auto">
          <a:xfrm>
            <a:off x="2590800" y="4572000"/>
            <a:ext cx="1371600" cy="1828800"/>
          </a:xfrm>
          <a:prstGeom prst="rect">
            <a:avLst/>
          </a:prstGeom>
          <a:noFill/>
          <a:ln w="9525">
            <a:noFill/>
            <a:miter lim="800000"/>
            <a:headEnd/>
            <a:tailEnd/>
          </a:ln>
        </p:spPr>
      </p:pic>
      <p:pic>
        <p:nvPicPr>
          <p:cNvPr id="26648" name="Picture 24" descr="https://lh6.googleusercontent.com/-1Mt7_xSw9zI/TltNuVgJLHI/AAAAAAAADdA/rP7th5KJHBQ/s512/Asia%252520-%252520July%2525202011%252520544.JPG"/>
          <p:cNvPicPr>
            <a:picLocks noChangeAspect="1" noChangeArrowheads="1"/>
          </p:cNvPicPr>
          <p:nvPr/>
        </p:nvPicPr>
        <p:blipFill>
          <a:blip r:embed="rId12" cstate="print"/>
          <a:srcRect/>
          <a:stretch>
            <a:fillRect/>
          </a:stretch>
        </p:blipFill>
        <p:spPr bwMode="auto">
          <a:xfrm>
            <a:off x="381000" y="228600"/>
            <a:ext cx="1219200" cy="1625600"/>
          </a:xfrm>
          <a:prstGeom prst="rect">
            <a:avLst/>
          </a:prstGeom>
          <a:noFill/>
          <a:ln w="9525">
            <a:noFill/>
            <a:miter lim="800000"/>
            <a:headEnd/>
            <a:tailEnd/>
          </a:ln>
        </p:spPr>
      </p:pic>
      <p:pic>
        <p:nvPicPr>
          <p:cNvPr id="26650" name="Picture 26" descr="https://lh4.googleusercontent.com/-s8KcGaUqftY/TltNvcRXR4I/AAAAAAAADdI/8sSqmLfZ6hI/s512/Asia%252520-%252520July%2525202011%252520547.JPG"/>
          <p:cNvPicPr>
            <a:picLocks noChangeAspect="1" noChangeArrowheads="1"/>
          </p:cNvPicPr>
          <p:nvPr/>
        </p:nvPicPr>
        <p:blipFill>
          <a:blip r:embed="rId13" cstate="print"/>
          <a:srcRect/>
          <a:stretch>
            <a:fillRect/>
          </a:stretch>
        </p:blipFill>
        <p:spPr bwMode="auto">
          <a:xfrm>
            <a:off x="7620000" y="3124200"/>
            <a:ext cx="1219200" cy="1625600"/>
          </a:xfrm>
          <a:prstGeom prst="rect">
            <a:avLst/>
          </a:prstGeom>
          <a:noFill/>
          <a:ln w="9525">
            <a:noFill/>
            <a:miter lim="800000"/>
            <a:headEnd/>
            <a:tailEnd/>
          </a:ln>
        </p:spPr>
      </p:pic>
      <p:pic>
        <p:nvPicPr>
          <p:cNvPr id="26636" name="Picture 12" descr="https://lh5.googleusercontent.com/-oF1b3lvG52M/TltNu3zSKOI/AAAAAAAADdE/uiFJbDmHiik/s512/Asia%252520-%252520July%2525202011%252520546.JPG"/>
          <p:cNvPicPr>
            <a:picLocks noChangeAspect="1" noChangeArrowheads="1"/>
          </p:cNvPicPr>
          <p:nvPr/>
        </p:nvPicPr>
        <p:blipFill>
          <a:blip r:embed="rId14" cstate="print"/>
          <a:srcRect/>
          <a:stretch>
            <a:fillRect/>
          </a:stretch>
        </p:blipFill>
        <p:spPr bwMode="auto">
          <a:xfrm>
            <a:off x="7239000" y="304800"/>
            <a:ext cx="16002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to="" calcmode="lin" valueType="num">
                                      <p:cBhvr>
                                        <p:cTn id="7" dur="1" fill="hold"/>
                                        <p:tgtEl>
                                          <p:spTgt spid="1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6640"/>
                                        </p:tgtEl>
                                        <p:attrNameLst>
                                          <p:attrName>style.visibility</p:attrName>
                                        </p:attrNameLst>
                                      </p:cBhvr>
                                      <p:to>
                                        <p:strVal val="visible"/>
                                      </p:to>
                                    </p:set>
                                    <p:anim to="" calcmode="lin" valueType="num">
                                      <p:cBhvr>
                                        <p:cTn id="10" dur="1" fill="hold"/>
                                        <p:tgtEl>
                                          <p:spTgt spid="2664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6638"/>
                                        </p:tgtEl>
                                        <p:attrNameLst>
                                          <p:attrName>style.visibility</p:attrName>
                                        </p:attrNameLst>
                                      </p:cBhvr>
                                      <p:to>
                                        <p:strVal val="visible"/>
                                      </p:to>
                                    </p:set>
                                    <p:anim to="" calcmode="lin" valueType="num">
                                      <p:cBhvr>
                                        <p:cTn id="13" dur="1" fill="hold"/>
                                        <p:tgtEl>
                                          <p:spTgt spid="2663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6626"/>
                                        </p:tgtEl>
                                        <p:attrNameLst>
                                          <p:attrName>style.visibility</p:attrName>
                                        </p:attrNameLst>
                                      </p:cBhvr>
                                      <p:to>
                                        <p:strVal val="visible"/>
                                      </p:to>
                                    </p:set>
                                    <p:anim to="" calcmode="lin" valueType="num">
                                      <p:cBhvr>
                                        <p:cTn id="18" dur="1" fill="hold"/>
                                        <p:tgtEl>
                                          <p:spTgt spid="26626"/>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6628"/>
                                        </p:tgtEl>
                                        <p:attrNameLst>
                                          <p:attrName>style.visibility</p:attrName>
                                        </p:attrNameLst>
                                      </p:cBhvr>
                                      <p:to>
                                        <p:strVal val="visible"/>
                                      </p:to>
                                    </p:set>
                                    <p:anim to="" calcmode="lin" valueType="num">
                                      <p:cBhvr>
                                        <p:cTn id="21" dur="1" fill="hold"/>
                                        <p:tgtEl>
                                          <p:spTgt spid="26628"/>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6634"/>
                                        </p:tgtEl>
                                        <p:attrNameLst>
                                          <p:attrName>style.visibility</p:attrName>
                                        </p:attrNameLst>
                                      </p:cBhvr>
                                      <p:to>
                                        <p:strVal val="visible"/>
                                      </p:to>
                                    </p:set>
                                    <p:anim to="" calcmode="lin" valueType="num">
                                      <p:cBhvr>
                                        <p:cTn id="24" dur="1" fill="hold"/>
                                        <p:tgtEl>
                                          <p:spTgt spid="26634"/>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26636"/>
                                        </p:tgtEl>
                                        <p:attrNameLst>
                                          <p:attrName>style.visibility</p:attrName>
                                        </p:attrNameLst>
                                      </p:cBhvr>
                                      <p:to>
                                        <p:strVal val="visible"/>
                                      </p:to>
                                    </p:set>
                                    <p:anim to="" calcmode="lin" valueType="num">
                                      <p:cBhvr>
                                        <p:cTn id="27" dur="1" fill="hold"/>
                                        <p:tgtEl>
                                          <p:spTgt spid="26636"/>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26630"/>
                                        </p:tgtEl>
                                        <p:attrNameLst>
                                          <p:attrName>style.visibility</p:attrName>
                                        </p:attrNameLst>
                                      </p:cBhvr>
                                      <p:to>
                                        <p:strVal val="visible"/>
                                      </p:to>
                                    </p:set>
                                    <p:anim to="" calcmode="lin" valueType="num">
                                      <p:cBhvr>
                                        <p:cTn id="30" dur="1" fill="hold"/>
                                        <p:tgtEl>
                                          <p:spTgt spid="26630"/>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26648"/>
                                        </p:tgtEl>
                                        <p:attrNameLst>
                                          <p:attrName>style.visibility</p:attrName>
                                        </p:attrNameLst>
                                      </p:cBhvr>
                                      <p:to>
                                        <p:strVal val="visible"/>
                                      </p:to>
                                    </p:set>
                                    <p:anim to="" calcmode="lin" valueType="num">
                                      <p:cBhvr>
                                        <p:cTn id="33" dur="1" fill="hold"/>
                                        <p:tgtEl>
                                          <p:spTgt spid="26648"/>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26642"/>
                                        </p:tgtEl>
                                        <p:attrNameLst>
                                          <p:attrName>style.visibility</p:attrName>
                                        </p:attrNameLst>
                                      </p:cBhvr>
                                      <p:to>
                                        <p:strVal val="visible"/>
                                      </p:to>
                                    </p:set>
                                    <p:anim to="" calcmode="lin" valueType="num">
                                      <p:cBhvr>
                                        <p:cTn id="36" dur="1" fill="hold"/>
                                        <p:tgtEl>
                                          <p:spTgt spid="26642"/>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26646"/>
                                        </p:tgtEl>
                                        <p:attrNameLst>
                                          <p:attrName>style.visibility</p:attrName>
                                        </p:attrNameLst>
                                      </p:cBhvr>
                                      <p:to>
                                        <p:strVal val="visible"/>
                                      </p:to>
                                    </p:set>
                                    <p:anim to="" calcmode="lin" valueType="num">
                                      <p:cBhvr>
                                        <p:cTn id="39" dur="1" fill="hold"/>
                                        <p:tgtEl>
                                          <p:spTgt spid="26646"/>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26644"/>
                                        </p:tgtEl>
                                        <p:attrNameLst>
                                          <p:attrName>style.visibility</p:attrName>
                                        </p:attrNameLst>
                                      </p:cBhvr>
                                      <p:to>
                                        <p:strVal val="visible"/>
                                      </p:to>
                                    </p:set>
                                    <p:anim to="" calcmode="lin" valueType="num">
                                      <p:cBhvr>
                                        <p:cTn id="42" dur="1" fill="hold"/>
                                        <p:tgtEl>
                                          <p:spTgt spid="26644"/>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26650"/>
                                        </p:tgtEl>
                                        <p:attrNameLst>
                                          <p:attrName>style.visibility</p:attrName>
                                        </p:attrNameLst>
                                      </p:cBhvr>
                                      <p:to>
                                        <p:strVal val="visible"/>
                                      </p:to>
                                    </p:set>
                                    <p:anim to="" calcmode="lin" valueType="num">
                                      <p:cBhvr>
                                        <p:cTn id="45" dur="1" fill="hold"/>
                                        <p:tgtEl>
                                          <p:spTgt spid="266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http://www.korea-is-one.org/IMG/Comfort_women_used_by_US.jpg"/>
          <p:cNvPicPr>
            <a:picLocks noChangeAspect="1" noChangeArrowheads="1"/>
          </p:cNvPicPr>
          <p:nvPr/>
        </p:nvPicPr>
        <p:blipFill>
          <a:blip r:embed="rId2" cstate="print">
            <a:lum bright="70000" contrast="-70000"/>
          </a:blip>
          <a:srcRect/>
          <a:stretch>
            <a:fillRect/>
          </a:stretch>
        </p:blipFill>
        <p:spPr bwMode="auto">
          <a:xfrm>
            <a:off x="152400" y="-1588"/>
            <a:ext cx="8839200" cy="6859588"/>
          </a:xfrm>
          <a:prstGeom prst="rect">
            <a:avLst/>
          </a:prstGeom>
          <a:noFill/>
          <a:ln w="9525">
            <a:noFill/>
            <a:miter lim="800000"/>
            <a:headEnd/>
            <a:tailEnd/>
          </a:ln>
        </p:spPr>
      </p:pic>
      <p:sp>
        <p:nvSpPr>
          <p:cNvPr id="25602" name="TextBox 14"/>
          <p:cNvSpPr txBox="1">
            <a:spLocks noChangeArrowheads="1"/>
          </p:cNvSpPr>
          <p:nvPr/>
        </p:nvSpPr>
        <p:spPr bwMode="auto">
          <a:xfrm>
            <a:off x="0" y="6477000"/>
            <a:ext cx="9144000" cy="3810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The Comfort Women Issue and Survivors – </a:t>
            </a:r>
            <a:r>
              <a:rPr lang="en-US" b="1">
                <a:solidFill>
                  <a:srgbClr val="C00000"/>
                </a:solidFill>
                <a:latin typeface="Times New Roman" pitchFamily="18" charset="0"/>
                <a:cs typeface="Times New Roman" pitchFamily="18" charset="0"/>
              </a:rPr>
              <a:t>China and Korea</a:t>
            </a:r>
          </a:p>
        </p:txBody>
      </p:sp>
      <p:sp>
        <p:nvSpPr>
          <p:cNvPr id="17" name="Rectangle 16"/>
          <p:cNvSpPr>
            <a:spLocks noChangeArrowheads="1"/>
          </p:cNvSpPr>
          <p:nvPr/>
        </p:nvSpPr>
        <p:spPr bwMode="auto">
          <a:xfrm>
            <a:off x="0" y="228600"/>
            <a:ext cx="9144000" cy="461963"/>
          </a:xfrm>
          <a:prstGeom prst="rect">
            <a:avLst/>
          </a:prstGeom>
          <a:noFill/>
          <a:ln w="9525">
            <a:noFill/>
            <a:miter lim="800000"/>
            <a:headEnd/>
            <a:tailEnd/>
          </a:ln>
        </p:spPr>
        <p:txBody>
          <a:bodyPr>
            <a:spAutoFit/>
          </a:bodyPr>
          <a:lstStyle/>
          <a:p>
            <a:pPr algn="ctr"/>
            <a:r>
              <a:rPr lang="en-US" sz="2400" b="1" i="1">
                <a:latin typeface="Times New Roman" pitchFamily="18" charset="0"/>
                <a:cs typeface="Times New Roman" pitchFamily="18" charset="0"/>
              </a:rPr>
              <a:t>Wednesday Demonstration– Seoul, South Korea</a:t>
            </a:r>
            <a:endParaRPr lang="en-US">
              <a:latin typeface="Times New Roman" pitchFamily="18" charset="0"/>
              <a:cs typeface="Times New Roman" pitchFamily="18" charset="0"/>
            </a:endParaRPr>
          </a:p>
        </p:txBody>
      </p:sp>
      <p:pic>
        <p:nvPicPr>
          <p:cNvPr id="27650" name="Picture 2" descr="https://lh3.googleusercontent.com/-MjzyQ9V50fY/TltPjrYtRgI/AAAAAAAADd4/NenODVSVfZE/s576/Asia%252520-%252520July%2525202011%252520562.JPG"/>
          <p:cNvPicPr>
            <a:picLocks noChangeAspect="1" noChangeArrowheads="1"/>
          </p:cNvPicPr>
          <p:nvPr/>
        </p:nvPicPr>
        <p:blipFill>
          <a:blip r:embed="rId3" cstate="print"/>
          <a:srcRect/>
          <a:stretch>
            <a:fillRect/>
          </a:stretch>
        </p:blipFill>
        <p:spPr bwMode="auto">
          <a:xfrm>
            <a:off x="228600" y="990600"/>
            <a:ext cx="2971800" cy="2228850"/>
          </a:xfrm>
          <a:prstGeom prst="rect">
            <a:avLst/>
          </a:prstGeom>
          <a:noFill/>
          <a:ln w="9525">
            <a:noFill/>
            <a:miter lim="800000"/>
            <a:headEnd/>
            <a:tailEnd/>
          </a:ln>
        </p:spPr>
      </p:pic>
      <p:pic>
        <p:nvPicPr>
          <p:cNvPr id="27652" name="Picture 4" descr="https://lh5.googleusercontent.com/-_e02w65urFM/TltPka_wmaI/AAAAAAAADeA/YSD_PgHSGFM/s576/Asia%252520-%252520July%2525202011%252520563.JPG"/>
          <p:cNvPicPr>
            <a:picLocks noChangeAspect="1" noChangeArrowheads="1"/>
          </p:cNvPicPr>
          <p:nvPr/>
        </p:nvPicPr>
        <p:blipFill>
          <a:blip r:embed="rId4" cstate="print"/>
          <a:srcRect/>
          <a:stretch>
            <a:fillRect/>
          </a:stretch>
        </p:blipFill>
        <p:spPr bwMode="auto">
          <a:xfrm>
            <a:off x="457200" y="4038600"/>
            <a:ext cx="2032000" cy="1524000"/>
          </a:xfrm>
          <a:prstGeom prst="rect">
            <a:avLst/>
          </a:prstGeom>
          <a:noFill/>
          <a:ln w="9525">
            <a:noFill/>
            <a:miter lim="800000"/>
            <a:headEnd/>
            <a:tailEnd/>
          </a:ln>
        </p:spPr>
      </p:pic>
      <p:pic>
        <p:nvPicPr>
          <p:cNvPr id="27654" name="Picture 6" descr="https://lh5.googleusercontent.com/-zBnp5I7Krz4/TltPly0aeeI/AAAAAAAADeI/xV2oy3n2nbE/s576/Asia%252520-%252520July%2525202011%252520565.JPG"/>
          <p:cNvPicPr>
            <a:picLocks noChangeAspect="1" noChangeArrowheads="1"/>
          </p:cNvPicPr>
          <p:nvPr/>
        </p:nvPicPr>
        <p:blipFill>
          <a:blip r:embed="rId5" cstate="print"/>
          <a:srcRect/>
          <a:stretch>
            <a:fillRect/>
          </a:stretch>
        </p:blipFill>
        <p:spPr bwMode="auto">
          <a:xfrm>
            <a:off x="3733800" y="1295400"/>
            <a:ext cx="2336800" cy="1752600"/>
          </a:xfrm>
          <a:prstGeom prst="rect">
            <a:avLst/>
          </a:prstGeom>
          <a:noFill/>
          <a:ln w="9525">
            <a:noFill/>
            <a:miter lim="800000"/>
            <a:headEnd/>
            <a:tailEnd/>
          </a:ln>
        </p:spPr>
      </p:pic>
      <p:pic>
        <p:nvPicPr>
          <p:cNvPr id="27656" name="Picture 8" descr="https://lh3.googleusercontent.com/-oG4zsh9no-U/TltP1o6R4iI/AAAAAAAADeo/IlT2Q8YTjBQ/s576/Asia%252520-%252520July%2525202011%252520573.JPG"/>
          <p:cNvPicPr>
            <a:picLocks noChangeAspect="1" noChangeArrowheads="1"/>
          </p:cNvPicPr>
          <p:nvPr/>
        </p:nvPicPr>
        <p:blipFill>
          <a:blip r:embed="rId6" cstate="print"/>
          <a:srcRect/>
          <a:stretch>
            <a:fillRect/>
          </a:stretch>
        </p:blipFill>
        <p:spPr bwMode="auto">
          <a:xfrm>
            <a:off x="3505200" y="3657600"/>
            <a:ext cx="2438400" cy="1828800"/>
          </a:xfrm>
          <a:prstGeom prst="rect">
            <a:avLst/>
          </a:prstGeom>
          <a:noFill/>
          <a:ln w="9525">
            <a:noFill/>
            <a:miter lim="800000"/>
            <a:headEnd/>
            <a:tailEnd/>
          </a:ln>
        </p:spPr>
      </p:pic>
      <p:pic>
        <p:nvPicPr>
          <p:cNvPr id="27658" name="Picture 10" descr="https://lh4.googleusercontent.com/-qGI06sherKA/TltP2dov9xI/AAAAAAAADew/vffCfo2OKDA/s576/Asia%252520-%252520July%2525202011%252520574.JPG"/>
          <p:cNvPicPr>
            <a:picLocks noChangeAspect="1" noChangeArrowheads="1"/>
          </p:cNvPicPr>
          <p:nvPr/>
        </p:nvPicPr>
        <p:blipFill>
          <a:blip r:embed="rId7" cstate="print"/>
          <a:srcRect/>
          <a:stretch>
            <a:fillRect/>
          </a:stretch>
        </p:blipFill>
        <p:spPr bwMode="auto">
          <a:xfrm>
            <a:off x="6477000" y="990600"/>
            <a:ext cx="2209800" cy="1657350"/>
          </a:xfrm>
          <a:prstGeom prst="rect">
            <a:avLst/>
          </a:prstGeom>
          <a:noFill/>
          <a:ln w="9525">
            <a:noFill/>
            <a:miter lim="800000"/>
            <a:headEnd/>
            <a:tailEnd/>
          </a:ln>
        </p:spPr>
      </p:pic>
      <p:pic>
        <p:nvPicPr>
          <p:cNvPr id="27660" name="Picture 12" descr="https://lh3.googleusercontent.com/-xte5ZzyX5-M/TltP3x64t7I/AAAAAAAADe4/IpVANFJkdZ8/s512/Asia%252520-%252520July%2525202011%252520576.JPG"/>
          <p:cNvPicPr>
            <a:picLocks noChangeAspect="1" noChangeArrowheads="1"/>
          </p:cNvPicPr>
          <p:nvPr/>
        </p:nvPicPr>
        <p:blipFill>
          <a:blip r:embed="rId8" cstate="print"/>
          <a:srcRect/>
          <a:stretch>
            <a:fillRect/>
          </a:stretch>
        </p:blipFill>
        <p:spPr bwMode="auto">
          <a:xfrm>
            <a:off x="6553200" y="3048000"/>
            <a:ext cx="1885950" cy="2514600"/>
          </a:xfrm>
          <a:prstGeom prst="rect">
            <a:avLst/>
          </a:prstGeom>
          <a:noFill/>
          <a:ln w="9525">
            <a:noFill/>
            <a:miter lim="800000"/>
            <a:headEnd/>
            <a:tailEnd/>
          </a:ln>
        </p:spPr>
      </p:pic>
      <p:sp>
        <p:nvSpPr>
          <p:cNvPr id="23" name="Rectangle 22"/>
          <p:cNvSpPr>
            <a:spLocks noChangeArrowheads="1"/>
          </p:cNvSpPr>
          <p:nvPr/>
        </p:nvSpPr>
        <p:spPr bwMode="auto">
          <a:xfrm>
            <a:off x="0" y="5791200"/>
            <a:ext cx="9144000" cy="461963"/>
          </a:xfrm>
          <a:prstGeom prst="rect">
            <a:avLst/>
          </a:prstGeom>
          <a:noFill/>
          <a:ln w="9525">
            <a:noFill/>
            <a:miter lim="800000"/>
            <a:headEnd/>
            <a:tailEnd/>
          </a:ln>
        </p:spPr>
        <p:txBody>
          <a:bodyPr>
            <a:spAutoFit/>
          </a:bodyPr>
          <a:lstStyle/>
          <a:p>
            <a:pPr algn="ctr"/>
            <a:r>
              <a:rPr lang="en-US" sz="2400" b="1" i="1">
                <a:latin typeface="Times New Roman" pitchFamily="18" charset="0"/>
                <a:cs typeface="Times New Roman" pitchFamily="18" charset="0"/>
              </a:rPr>
              <a:t>1000</a:t>
            </a:r>
            <a:r>
              <a:rPr lang="en-US" sz="2400" b="1" i="1" baseline="30000">
                <a:latin typeface="Times New Roman" pitchFamily="18" charset="0"/>
                <a:cs typeface="Times New Roman" pitchFamily="18" charset="0"/>
              </a:rPr>
              <a:t>th</a:t>
            </a:r>
            <a:r>
              <a:rPr lang="en-US" sz="2400" b="1" i="1">
                <a:latin typeface="Times New Roman" pitchFamily="18" charset="0"/>
                <a:cs typeface="Times New Roman" pitchFamily="18" charset="0"/>
              </a:rPr>
              <a:t> Wednesday Demonstration – December 14</a:t>
            </a:r>
            <a:r>
              <a:rPr lang="en-US" sz="2400" b="1" i="1" baseline="30000">
                <a:latin typeface="Times New Roman" pitchFamily="18" charset="0"/>
                <a:cs typeface="Times New Roman" pitchFamily="18" charset="0"/>
              </a:rPr>
              <a:t>th</a:t>
            </a:r>
            <a:r>
              <a:rPr lang="en-US" sz="2400" b="1" i="1">
                <a:latin typeface="Times New Roman" pitchFamily="18" charset="0"/>
                <a:cs typeface="Times New Roman" pitchFamily="18" charset="0"/>
              </a:rPr>
              <a:t>, 2011</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to="" calcmode="lin" valueType="num">
                                      <p:cBhvr>
                                        <p:cTn id="7" dur="1" fill="hold"/>
                                        <p:tgtEl>
                                          <p:spTgt spid="1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 to="" calcmode="lin" valueType="num">
                                      <p:cBhvr>
                                        <p:cTn id="12" dur="1" fill="hold"/>
                                        <p:tgtEl>
                                          <p:spTgt spid="27650"/>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7654"/>
                                        </p:tgtEl>
                                        <p:attrNameLst>
                                          <p:attrName>style.visibility</p:attrName>
                                        </p:attrNameLst>
                                      </p:cBhvr>
                                      <p:to>
                                        <p:strVal val="visible"/>
                                      </p:to>
                                    </p:set>
                                    <p:anim to="" calcmode="lin" valueType="num">
                                      <p:cBhvr>
                                        <p:cTn id="15" dur="1" fill="hold"/>
                                        <p:tgtEl>
                                          <p:spTgt spid="27654"/>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7658"/>
                                        </p:tgtEl>
                                        <p:attrNameLst>
                                          <p:attrName>style.visibility</p:attrName>
                                        </p:attrNameLst>
                                      </p:cBhvr>
                                      <p:to>
                                        <p:strVal val="visible"/>
                                      </p:to>
                                    </p:set>
                                    <p:anim to="" calcmode="lin" valueType="num">
                                      <p:cBhvr>
                                        <p:cTn id="18" dur="1" fill="hold"/>
                                        <p:tgtEl>
                                          <p:spTgt spid="27658"/>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7660"/>
                                        </p:tgtEl>
                                        <p:attrNameLst>
                                          <p:attrName>style.visibility</p:attrName>
                                        </p:attrNameLst>
                                      </p:cBhvr>
                                      <p:to>
                                        <p:strVal val="visible"/>
                                      </p:to>
                                    </p:set>
                                    <p:anim to="" calcmode="lin" valueType="num">
                                      <p:cBhvr>
                                        <p:cTn id="21" dur="1" fill="hold"/>
                                        <p:tgtEl>
                                          <p:spTgt spid="27660"/>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7656"/>
                                        </p:tgtEl>
                                        <p:attrNameLst>
                                          <p:attrName>style.visibility</p:attrName>
                                        </p:attrNameLst>
                                      </p:cBhvr>
                                      <p:to>
                                        <p:strVal val="visible"/>
                                      </p:to>
                                    </p:set>
                                    <p:anim to="" calcmode="lin" valueType="num">
                                      <p:cBhvr>
                                        <p:cTn id="24" dur="1" fill="hold"/>
                                        <p:tgtEl>
                                          <p:spTgt spid="27656"/>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27652"/>
                                        </p:tgtEl>
                                        <p:attrNameLst>
                                          <p:attrName>style.visibility</p:attrName>
                                        </p:attrNameLst>
                                      </p:cBhvr>
                                      <p:to>
                                        <p:strVal val="visible"/>
                                      </p:to>
                                    </p:set>
                                    <p:anim to="" calcmode="lin" valueType="num">
                                      <p:cBhvr>
                                        <p:cTn id="27" dur="1" fill="hold"/>
                                        <p:tgtEl>
                                          <p:spTgt spid="27652"/>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to="" calcmode="lin" valueType="num">
                                      <p:cBhvr>
                                        <p:cTn id="32" dur="1" fill="hold"/>
                                        <p:tgtEl>
                                          <p:spTgt spid="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0" name="Picture 14" descr="hiroshima4"/>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102" name="Text Box 6"/>
          <p:cNvSpPr txBox="1">
            <a:spLocks noChangeArrowheads="1"/>
          </p:cNvSpPr>
          <p:nvPr/>
        </p:nvSpPr>
        <p:spPr bwMode="auto">
          <a:xfrm>
            <a:off x="304800" y="990600"/>
            <a:ext cx="4191000" cy="2338388"/>
          </a:xfrm>
          <a:prstGeom prst="rect">
            <a:avLst/>
          </a:prstGeom>
          <a:noFill/>
          <a:ln w="9525">
            <a:noFill/>
            <a:miter lim="800000"/>
            <a:headEnd/>
            <a:tailEnd/>
          </a:ln>
        </p:spPr>
        <p:txBody>
          <a:bodyPr>
            <a:spAutoFit/>
          </a:bodyPr>
          <a:lstStyle/>
          <a:p>
            <a:pPr algn="ctr">
              <a:spcBef>
                <a:spcPct val="50000"/>
              </a:spcBef>
            </a:pPr>
            <a:r>
              <a:rPr lang="en-US" b="1" dirty="0" smtClean="0">
                <a:latin typeface="Times New Roman" pitchFamily="18" charset="0"/>
              </a:rPr>
              <a:t>Read </a:t>
            </a:r>
            <a:r>
              <a:rPr lang="en-US" b="1" dirty="0">
                <a:latin typeface="Times New Roman" pitchFamily="18" charset="0"/>
              </a:rPr>
              <a:t>page 161</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As you read, compare the definitions you made with those created by the International Court of Justice</a:t>
            </a:r>
          </a:p>
          <a:p>
            <a:pPr algn="ctr">
              <a:spcBef>
                <a:spcPct val="50000"/>
              </a:spcBef>
            </a:pPr>
            <a:endParaRPr lang="en-US" sz="800" b="1" dirty="0">
              <a:latin typeface="Times New Roman" pitchFamily="18" charset="0"/>
            </a:endParaRPr>
          </a:p>
          <a:p>
            <a:pPr algn="ctr">
              <a:spcBef>
                <a:spcPct val="50000"/>
              </a:spcBef>
            </a:pPr>
            <a:r>
              <a:rPr lang="en-US" b="1" dirty="0">
                <a:latin typeface="Times New Roman" pitchFamily="18" charset="0"/>
              </a:rPr>
              <a:t>Note the similarities and differences</a:t>
            </a:r>
          </a:p>
        </p:txBody>
      </p:sp>
      <p:sp>
        <p:nvSpPr>
          <p:cNvPr id="4106" name="Text Box 10"/>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Naming The Crimes</a:t>
            </a:r>
          </a:p>
        </p:txBody>
      </p:sp>
      <p:pic>
        <p:nvPicPr>
          <p:cNvPr id="4107" name="Picture 11" descr="Fig7-03_p161.jpg"/>
          <p:cNvPicPr>
            <a:picLocks noChangeAspect="1" noChangeArrowheads="1"/>
          </p:cNvPicPr>
          <p:nvPr/>
        </p:nvPicPr>
        <p:blipFill>
          <a:blip r:embed="rId3" cstate="print"/>
          <a:srcRect/>
          <a:stretch>
            <a:fillRect/>
          </a:stretch>
        </p:blipFill>
        <p:spPr bwMode="auto">
          <a:xfrm>
            <a:off x="1143000" y="4038600"/>
            <a:ext cx="6553200" cy="2819400"/>
          </a:xfrm>
          <a:prstGeom prst="rect">
            <a:avLst/>
          </a:prstGeom>
          <a:noFill/>
          <a:ln w="9525">
            <a:noFill/>
            <a:miter lim="800000"/>
            <a:headEnd/>
            <a:tailEnd/>
          </a:ln>
        </p:spPr>
      </p:pic>
      <p:sp>
        <p:nvSpPr>
          <p:cNvPr id="4108" name="Text Box 12"/>
          <p:cNvSpPr txBox="1">
            <a:spLocks noChangeArrowheads="1"/>
          </p:cNvSpPr>
          <p:nvPr/>
        </p:nvSpPr>
        <p:spPr bwMode="auto">
          <a:xfrm>
            <a:off x="4648200" y="1143000"/>
            <a:ext cx="4191000" cy="20161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a:t>
            </a:r>
            <a:r>
              <a:rPr lang="en-US" b="1" i="1">
                <a:latin typeface="Times New Roman" pitchFamily="18" charset="0"/>
              </a:rPr>
              <a:t>Voices</a:t>
            </a:r>
            <a:r>
              <a:rPr lang="en-US" b="1">
                <a:latin typeface="Times New Roman" pitchFamily="18" charset="0"/>
              </a:rPr>
              <a:t> and Figure 7-3 on       page 161</a:t>
            </a:r>
          </a:p>
          <a:p>
            <a:pPr algn="ctr">
              <a:spcBef>
                <a:spcPct val="50000"/>
              </a:spcBef>
            </a:pPr>
            <a:endParaRPr lang="en-US" b="1">
              <a:latin typeface="Times New Roman" pitchFamily="18" charset="0"/>
            </a:endParaRPr>
          </a:p>
          <a:p>
            <a:pPr algn="ctr">
              <a:spcBef>
                <a:spcPct val="50000"/>
              </a:spcBef>
            </a:pPr>
            <a:r>
              <a:rPr lang="en-US" b="1">
                <a:solidFill>
                  <a:srgbClr val="002060"/>
                </a:solidFill>
                <a:latin typeface="Times New Roman" pitchFamily="18" charset="0"/>
              </a:rPr>
              <a:t>Why do you think the thousands of Japanese killed by the atomic bomb were not included in the chart?</a:t>
            </a:r>
          </a:p>
        </p:txBody>
      </p:sp>
      <p:sp>
        <p:nvSpPr>
          <p:cNvPr id="4109" name="Text Box 13"/>
          <p:cNvSpPr txBox="1">
            <a:spLocks noChangeArrowheads="1"/>
          </p:cNvSpPr>
          <p:nvPr/>
        </p:nvSpPr>
        <p:spPr bwMode="auto">
          <a:xfrm>
            <a:off x="1143000" y="3810000"/>
            <a:ext cx="6477000" cy="336550"/>
          </a:xfrm>
          <a:prstGeom prst="rect">
            <a:avLst/>
          </a:prstGeom>
          <a:noFill/>
          <a:ln w="9525">
            <a:noFill/>
            <a:miter lim="800000"/>
            <a:headEnd/>
            <a:tailEnd/>
          </a:ln>
        </p:spPr>
        <p:txBody>
          <a:bodyPr>
            <a:spAutoFit/>
          </a:bodyPr>
          <a:lstStyle/>
          <a:p>
            <a:pPr algn="ctr">
              <a:spcBef>
                <a:spcPct val="50000"/>
              </a:spcBef>
            </a:pPr>
            <a:r>
              <a:rPr lang="en-US" sz="1600" b="1">
                <a:solidFill>
                  <a:srgbClr val="002060"/>
                </a:solidFill>
                <a:latin typeface="Times New Roman" pitchFamily="18" charset="0"/>
              </a:rPr>
              <a:t>Estimated Victims of Genocide and Mass Murders in the 20</a:t>
            </a:r>
            <a:r>
              <a:rPr lang="en-US" sz="1600" b="1" baseline="30000">
                <a:solidFill>
                  <a:srgbClr val="002060"/>
                </a:solidFill>
                <a:latin typeface="Times New Roman" pitchFamily="18" charset="0"/>
              </a:rPr>
              <a:t>th</a:t>
            </a:r>
            <a:r>
              <a:rPr lang="en-US" sz="1600" b="1">
                <a:solidFill>
                  <a:srgbClr val="002060"/>
                </a:solidFill>
                <a:latin typeface="Times New Roman" pitchFamily="18" charset="0"/>
              </a:rPr>
              <a:t> Century</a:t>
            </a:r>
          </a:p>
        </p:txBody>
      </p:sp>
      <p:sp>
        <p:nvSpPr>
          <p:cNvPr id="8" name="Rectangle 7"/>
          <p:cNvSpPr/>
          <p:nvPr/>
        </p:nvSpPr>
        <p:spPr>
          <a:xfrm>
            <a:off x="4572000" y="3124200"/>
            <a:ext cx="4572000" cy="784830"/>
          </a:xfrm>
          <a:prstGeom prst="rect">
            <a:avLst/>
          </a:prstGeom>
        </p:spPr>
        <p:txBody>
          <a:bodyPr wrap="square">
            <a:spAutoFit/>
          </a:bodyPr>
          <a:lstStyle/>
          <a:p>
            <a:pPr algn="ctr">
              <a:spcBef>
                <a:spcPct val="50000"/>
              </a:spcBef>
            </a:pPr>
            <a:r>
              <a:rPr lang="en-US" b="1" dirty="0" smtClean="0">
                <a:latin typeface="Times New Roman" pitchFamily="18" charset="0"/>
              </a:rPr>
              <a:t>What is a “crimes against humanity”?</a:t>
            </a:r>
          </a:p>
          <a:p>
            <a:pPr algn="ctr">
              <a:spcBef>
                <a:spcPct val="50000"/>
              </a:spcBef>
            </a:pPr>
            <a:r>
              <a:rPr lang="en-US" b="1" dirty="0" smtClean="0">
                <a:latin typeface="Times New Roman" pitchFamily="18" charset="0"/>
              </a:rPr>
              <a:t>Write out your response</a:t>
            </a:r>
            <a:endParaRPr lang="en-US"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106">
                                            <p:txEl>
                                              <p:pRg st="0" end="0"/>
                                            </p:txEl>
                                          </p:spTgt>
                                        </p:tgtEl>
                                        <p:attrNameLst>
                                          <p:attrName>style.visibility</p:attrName>
                                        </p:attrNameLst>
                                      </p:cBhvr>
                                      <p:to>
                                        <p:strVal val="visible"/>
                                      </p:to>
                                    </p:set>
                                    <p:anim to="" calcmode="lin" valueType="num">
                                      <p:cBhvr>
                                        <p:cTn id="12" dur="1" fill="hold"/>
                                        <p:tgtEl>
                                          <p:spTgt spid="4106">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4102">
                                            <p:txEl>
                                              <p:pRg st="0" end="0"/>
                                            </p:txEl>
                                          </p:spTgt>
                                        </p:tgtEl>
                                        <p:attrNameLst>
                                          <p:attrName>style.visibility</p:attrName>
                                        </p:attrNameLst>
                                      </p:cBhvr>
                                      <p:to>
                                        <p:strVal val="visible"/>
                                      </p:to>
                                    </p:set>
                                    <p:anim to="" calcmode="lin" valueType="num">
                                      <p:cBhvr>
                                        <p:cTn id="15" dur="1" fill="hold"/>
                                        <p:tgtEl>
                                          <p:spTgt spid="4102">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4102">
                                            <p:txEl>
                                              <p:pRg st="2" end="2"/>
                                            </p:txEl>
                                          </p:spTgt>
                                        </p:tgtEl>
                                        <p:attrNameLst>
                                          <p:attrName>style.visibility</p:attrName>
                                        </p:attrNameLst>
                                      </p:cBhvr>
                                      <p:to>
                                        <p:strVal val="visible"/>
                                      </p:to>
                                    </p:set>
                                    <p:anim to="" calcmode="lin" valueType="num">
                                      <p:cBhvr>
                                        <p:cTn id="18" dur="1" fill="hold"/>
                                        <p:tgtEl>
                                          <p:spTgt spid="4102">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4102">
                                            <p:txEl>
                                              <p:pRg st="4" end="4"/>
                                            </p:txEl>
                                          </p:spTgt>
                                        </p:tgtEl>
                                        <p:attrNameLst>
                                          <p:attrName>style.visibility</p:attrName>
                                        </p:attrNameLst>
                                      </p:cBhvr>
                                      <p:to>
                                        <p:strVal val="visible"/>
                                      </p:to>
                                    </p:set>
                                    <p:anim to="" calcmode="lin" valueType="num">
                                      <p:cBhvr>
                                        <p:cTn id="21" dur="1" fill="hold"/>
                                        <p:tgtEl>
                                          <p:spTgt spid="4102">
                                            <p:txEl>
                                              <p:pRg st="4" end="4"/>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4110"/>
                                        </p:tgtEl>
                                        <p:attrNameLst>
                                          <p:attrName>style.visibility</p:attrName>
                                        </p:attrNameLst>
                                      </p:cBhvr>
                                      <p:to>
                                        <p:strVal val="visible"/>
                                      </p:to>
                                    </p:set>
                                    <p:anim to="" calcmode="lin" valueType="num">
                                      <p:cBhvr>
                                        <p:cTn id="24" dur="1" fill="hold"/>
                                        <p:tgtEl>
                                          <p:spTgt spid="4110"/>
                                        </p:tgtEl>
                                        <p:attrNameLst>
                                          <p:attrName/>
                                        </p:attrNameLst>
                                      </p:cBhvr>
                                    </p:anim>
                                  </p:childTnLst>
                                </p:cTn>
                              </p:par>
                              <p:par>
                                <p:cTn id="25" presetID="24" presetClass="exit" presetSubtype="0" fill="hold" grpId="1" nodeType="withEffect">
                                  <p:stCondLst>
                                    <p:cond delay="0"/>
                                  </p:stCondLst>
                                  <p:childTnLst>
                                    <p:anim to="" calcmode="lin" valueType="num">
                                      <p:cBhvr>
                                        <p:cTn id="26" dur="1"/>
                                        <p:tgtEl>
                                          <p:spTgt spid="8"/>
                                        </p:tgtEl>
                                        <p:attrNameLst>
                                          <p:attrName/>
                                        </p:attrNameLst>
                                      </p:cBhvr>
                                    </p:anim>
                                    <p:set>
                                      <p:cBhvr>
                                        <p:cTn id="27" dur="1" fill="hold">
                                          <p:stCondLst>
                                            <p:cond delay="0"/>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4108">
                                            <p:txEl>
                                              <p:pRg st="0" end="0"/>
                                            </p:txEl>
                                          </p:spTgt>
                                        </p:tgtEl>
                                        <p:attrNameLst>
                                          <p:attrName>style.visibility</p:attrName>
                                        </p:attrNameLst>
                                      </p:cBhvr>
                                      <p:to>
                                        <p:strVal val="visible"/>
                                      </p:to>
                                    </p:set>
                                    <p:anim to="" calcmode="lin" valueType="num">
                                      <p:cBhvr>
                                        <p:cTn id="32" dur="1" fill="hold"/>
                                        <p:tgtEl>
                                          <p:spTgt spid="4108">
                                            <p:txEl>
                                              <p:pRg st="0" end="0"/>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4107"/>
                                        </p:tgtEl>
                                        <p:attrNameLst>
                                          <p:attrName>style.visibility</p:attrName>
                                        </p:attrNameLst>
                                      </p:cBhvr>
                                      <p:to>
                                        <p:strVal val="visible"/>
                                      </p:to>
                                    </p:set>
                                    <p:anim to="" calcmode="lin" valueType="num">
                                      <p:cBhvr>
                                        <p:cTn id="35" dur="1" fill="hold"/>
                                        <p:tgtEl>
                                          <p:spTgt spid="4107"/>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4109"/>
                                        </p:tgtEl>
                                        <p:attrNameLst>
                                          <p:attrName>style.visibility</p:attrName>
                                        </p:attrNameLst>
                                      </p:cBhvr>
                                      <p:to>
                                        <p:strVal val="visible"/>
                                      </p:to>
                                    </p:set>
                                    <p:anim to="" calcmode="lin" valueType="num">
                                      <p:cBhvr>
                                        <p:cTn id="38" dur="1" fill="hold"/>
                                        <p:tgtEl>
                                          <p:spTgt spid="4109"/>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4108">
                                            <p:txEl>
                                              <p:pRg st="2" end="2"/>
                                            </p:txEl>
                                          </p:spTgt>
                                        </p:tgtEl>
                                        <p:attrNameLst>
                                          <p:attrName>style.visibility</p:attrName>
                                        </p:attrNameLst>
                                      </p:cBhvr>
                                      <p:to>
                                        <p:strVal val="visible"/>
                                      </p:to>
                                    </p:set>
                                    <p:anim to="" calcmode="lin" valueType="num">
                                      <p:cBhvr>
                                        <p:cTn id="43" dur="1" fill="hold"/>
                                        <p:tgtEl>
                                          <p:spTgt spid="4108">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descr="holocaus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6148" name="Picture 4" descr="Fig7-04_p162.jpg"/>
          <p:cNvPicPr>
            <a:picLocks noChangeAspect="1" noChangeArrowheads="1"/>
          </p:cNvPicPr>
          <p:nvPr/>
        </p:nvPicPr>
        <p:blipFill>
          <a:blip r:embed="rId3" cstate="print"/>
          <a:srcRect/>
          <a:stretch>
            <a:fillRect/>
          </a:stretch>
        </p:blipFill>
        <p:spPr bwMode="auto">
          <a:xfrm>
            <a:off x="152400" y="2209800"/>
            <a:ext cx="4019550" cy="2898775"/>
          </a:xfrm>
          <a:prstGeom prst="rect">
            <a:avLst/>
          </a:prstGeom>
          <a:noFill/>
          <a:ln w="9525">
            <a:noFill/>
            <a:miter lim="800000"/>
            <a:headEnd/>
            <a:tailEnd/>
          </a:ln>
        </p:spPr>
      </p:pic>
      <p:sp>
        <p:nvSpPr>
          <p:cNvPr id="6149" name="Text Box 5"/>
          <p:cNvSpPr txBox="1">
            <a:spLocks noChangeArrowheads="1"/>
          </p:cNvSpPr>
          <p:nvPr/>
        </p:nvSpPr>
        <p:spPr bwMode="auto">
          <a:xfrm>
            <a:off x="0" y="76200"/>
            <a:ext cx="9144000" cy="1190625"/>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Ultranationalism and Crimes Against Humanity</a:t>
            </a:r>
          </a:p>
        </p:txBody>
      </p:sp>
      <p:sp>
        <p:nvSpPr>
          <p:cNvPr id="6150" name="Text Box 6"/>
          <p:cNvSpPr txBox="1">
            <a:spLocks noChangeArrowheads="1"/>
          </p:cNvSpPr>
          <p:nvPr/>
        </p:nvSpPr>
        <p:spPr bwMode="auto">
          <a:xfrm>
            <a:off x="4343400" y="2590800"/>
            <a:ext cx="4495800" cy="2292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caption to Figure 7-4 on page 162</a:t>
            </a:r>
          </a:p>
          <a:p>
            <a:pPr algn="ctr">
              <a:spcBef>
                <a:spcPct val="50000"/>
              </a:spcBef>
            </a:pPr>
            <a:endParaRPr lang="en-US" b="1">
              <a:latin typeface="Times New Roman" pitchFamily="18" charset="0"/>
            </a:endParaRPr>
          </a:p>
          <a:p>
            <a:pPr algn="ctr">
              <a:spcBef>
                <a:spcPct val="50000"/>
              </a:spcBef>
            </a:pPr>
            <a:r>
              <a:rPr lang="en-US" b="1">
                <a:solidFill>
                  <a:srgbClr val="002060"/>
                </a:solidFill>
                <a:latin typeface="Times New Roman" pitchFamily="18" charset="0"/>
              </a:rPr>
              <a:t>How might ultranationalism lead to crimes against humanity such as the Holocaust?</a:t>
            </a:r>
          </a:p>
          <a:p>
            <a:pPr algn="ctr">
              <a:spcBef>
                <a:spcPct val="50000"/>
              </a:spcBef>
            </a:pPr>
            <a:endParaRPr lang="en-US" b="1">
              <a:solidFill>
                <a:schemeClr val="accent2"/>
              </a:solidFill>
              <a:latin typeface="Times New Roman" pitchFamily="18" charset="0"/>
            </a:endParaRPr>
          </a:p>
          <a:p>
            <a:pPr algn="ctr">
              <a:spcBef>
                <a:spcPct val="50000"/>
              </a:spcBef>
            </a:pPr>
            <a:r>
              <a:rPr lang="en-US" b="1">
                <a:latin typeface="Times New Roman" pitchFamily="18" charset="0"/>
              </a:rPr>
              <a:t>Read page 162, completing the </a:t>
            </a:r>
            <a:r>
              <a:rPr lang="en-US" b="1" i="1">
                <a:latin typeface="Times New Roman" pitchFamily="18" charset="0"/>
              </a:rPr>
              <a:t>Activity</a:t>
            </a:r>
          </a:p>
        </p:txBody>
      </p:sp>
      <p:sp>
        <p:nvSpPr>
          <p:cNvPr id="6151" name="Text Box 7"/>
          <p:cNvSpPr txBox="1">
            <a:spLocks noChangeArrowheads="1"/>
          </p:cNvSpPr>
          <p:nvPr/>
        </p:nvSpPr>
        <p:spPr bwMode="auto">
          <a:xfrm>
            <a:off x="1752600" y="5805488"/>
            <a:ext cx="5257800" cy="366712"/>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When done, complete the </a:t>
            </a:r>
            <a:r>
              <a:rPr lang="en-US" b="1" i="1" dirty="0">
                <a:latin typeface="Times New Roman" pitchFamily="18" charset="0"/>
              </a:rPr>
              <a:t>Reflect and Respond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 to="" calcmode="lin" valueType="num">
                                      <p:cBhvr>
                                        <p:cTn id="7" dur="1" fill="hold"/>
                                        <p:tgtEl>
                                          <p:spTgt spid="6149">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 to="" calcmode="lin" valueType="num">
                                      <p:cBhvr>
                                        <p:cTn id="10" dur="1" fill="hold"/>
                                        <p:tgtEl>
                                          <p:spTgt spid="614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150">
                                            <p:txEl>
                                              <p:pRg st="0" end="0"/>
                                            </p:txEl>
                                          </p:spTgt>
                                        </p:tgtEl>
                                        <p:attrNameLst>
                                          <p:attrName>style.visibility</p:attrName>
                                        </p:attrNameLst>
                                      </p:cBhvr>
                                      <p:to>
                                        <p:strVal val="visible"/>
                                      </p:to>
                                    </p:set>
                                    <p:anim to="" calcmode="lin" valueType="num">
                                      <p:cBhvr>
                                        <p:cTn id="13" dur="1" fill="hold"/>
                                        <p:tgtEl>
                                          <p:spTgt spid="6150">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153"/>
                                        </p:tgtEl>
                                        <p:attrNameLst>
                                          <p:attrName>style.visibility</p:attrName>
                                        </p:attrNameLst>
                                      </p:cBhvr>
                                      <p:to>
                                        <p:strVal val="visible"/>
                                      </p:to>
                                    </p:set>
                                    <p:anim to="" calcmode="lin" valueType="num">
                                      <p:cBhvr>
                                        <p:cTn id="16" dur="1" fill="hold"/>
                                        <p:tgtEl>
                                          <p:spTgt spid="615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6150">
                                            <p:txEl>
                                              <p:pRg st="2" end="2"/>
                                            </p:txEl>
                                          </p:spTgt>
                                        </p:tgtEl>
                                        <p:attrNameLst>
                                          <p:attrName>style.visibility</p:attrName>
                                        </p:attrNameLst>
                                      </p:cBhvr>
                                      <p:to>
                                        <p:strVal val="visible"/>
                                      </p:to>
                                    </p:set>
                                    <p:anim to="" calcmode="lin" valueType="num">
                                      <p:cBhvr>
                                        <p:cTn id="21" dur="1" fill="hold"/>
                                        <p:tgtEl>
                                          <p:spTgt spid="6150">
                                            <p:txEl>
                                              <p:pRg st="2" end="2"/>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6150">
                                            <p:txEl>
                                              <p:pRg st="4" end="4"/>
                                            </p:txEl>
                                          </p:spTgt>
                                        </p:tgtEl>
                                        <p:attrNameLst>
                                          <p:attrName>style.visibility</p:attrName>
                                        </p:attrNameLst>
                                      </p:cBhvr>
                                      <p:to>
                                        <p:strVal val="visible"/>
                                      </p:to>
                                    </p:set>
                                    <p:anim to="" calcmode="lin" valueType="num">
                                      <p:cBhvr>
                                        <p:cTn id="26" dur="1" fill="hold"/>
                                        <p:tgtEl>
                                          <p:spTgt spid="6150">
                                            <p:txEl>
                                              <p:pRg st="4" end="4"/>
                                            </p:txEl>
                                          </p:spTgt>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6151"/>
                                        </p:tgtEl>
                                        <p:attrNameLst>
                                          <p:attrName>style.visibility</p:attrName>
                                        </p:attrNameLst>
                                      </p:cBhvr>
                                      <p:to>
                                        <p:strVal val="visible"/>
                                      </p:to>
                                    </p:set>
                                    <p:anim to="" calcmode="lin" valueType="num">
                                      <p:cBhvr>
                                        <p:cTn id="29" dur="1" fill="hold"/>
                                        <p:tgtEl>
                                          <p:spTgt spid="6151"/>
                                        </p:tgtEl>
                                        <p:attrNameLst>
                                          <p:attrName/>
                                        </p:attrNameLst>
                                      </p:cBhvr>
                                    </p:anim>
                                  </p:childTnLst>
                                </p:cTn>
                              </p:par>
                              <p:par>
                                <p:cTn id="30" presetID="24" presetClass="exit" presetSubtype="0" fill="hold" grpId="1" nodeType="withEffect">
                                  <p:stCondLst>
                                    <p:cond delay="0"/>
                                  </p:stCondLst>
                                  <p:childTnLst>
                                    <p:anim to="" calcmode="lin" valueType="num">
                                      <p:cBhvr>
                                        <p:cTn id="31" dur="1"/>
                                        <p:tgtEl>
                                          <p:spTgt spid="6151"/>
                                        </p:tgtEl>
                                        <p:attrNameLst>
                                          <p:attrName/>
                                        </p:attrNameLst>
                                      </p:cBhvr>
                                    </p:anim>
                                    <p:set>
                                      <p:cBhvr>
                                        <p:cTn id="32" dur="1" fill="hold">
                                          <p:stCondLst>
                                            <p:cond delay="0"/>
                                          </p:stCondLst>
                                        </p:cTn>
                                        <p:tgtEl>
                                          <p:spTgt spid="61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title"/>
          </p:nvPr>
        </p:nvSpPr>
        <p:spPr>
          <a:xfrm>
            <a:off x="457200" y="0"/>
            <a:ext cx="8229600" cy="990600"/>
          </a:xfrm>
          <a:noFill/>
        </p:spPr>
        <p:txBody>
          <a:bodyPr/>
          <a:lstStyle/>
          <a:p>
            <a:pPr eaLnBrk="1" hangingPunct="1"/>
            <a:r>
              <a:rPr lang="en-US" b="1" smtClean="0">
                <a:solidFill>
                  <a:srgbClr val="002060"/>
                </a:solidFill>
                <a:latin typeface="Times New Roman" pitchFamily="18" charset="0"/>
              </a:rPr>
              <a:t>And Finally…</a:t>
            </a:r>
          </a:p>
        </p:txBody>
      </p:sp>
      <p:sp>
        <p:nvSpPr>
          <p:cNvPr id="7172"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a:latin typeface="Times New Roman" pitchFamily="18" charset="0"/>
              </a:rPr>
              <a:t>Begin a </a:t>
            </a:r>
            <a:r>
              <a:rPr lang="en-US" sz="2400" b="1">
                <a:solidFill>
                  <a:srgbClr val="002060"/>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rgbClr val="002060"/>
                </a:solidFill>
                <a:latin typeface="Times New Roman" pitchFamily="18" charset="0"/>
              </a:rPr>
              <a:t>Investigative Report</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 to="" calcmode="lin" valueType="num">
                                      <p:cBhvr>
                                        <p:cTn id="7" dur="1" fill="hold"/>
                                        <p:tgtEl>
                                          <p:spTgt spid="717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172"/>
                                        </p:tgtEl>
                                        <p:attrNameLst>
                                          <p:attrName>style.visibility</p:attrName>
                                        </p:attrNameLst>
                                      </p:cBhvr>
                                      <p:to>
                                        <p:strVal val="visible"/>
                                      </p:to>
                                    </p:set>
                                    <p:anim to="" calcmode="lin" valueType="num">
                                      <p:cBhvr>
                                        <p:cTn id="10" dur="1" fill="hold"/>
                                        <p:tgtEl>
                                          <p:spTgt spid="717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 to="" calcmode="lin" valueType="num">
                                      <p:cBhvr>
                                        <p:cTn id="13" dur="1" fill="hold"/>
                                        <p:tgtEl>
                                          <p:spTgt spid="71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2541" name="Picture 13" descr="http://sc2.saugus.k12.ca.us/~ltalmadge/images/Homework.gif"/>
          <p:cNvPicPr>
            <a:picLocks noChangeAspect="1" noChangeArrowheads="1"/>
          </p:cNvPicPr>
          <p:nvPr/>
        </p:nvPicPr>
        <p:blipFill>
          <a:blip r:embed="rId2" cstate="print">
            <a:lum bright="9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838200"/>
          </a:xfrm>
        </p:spPr>
        <p:txBody>
          <a:bodyPr/>
          <a:lstStyle/>
          <a:p>
            <a:r>
              <a:rPr lang="en-CA" b="1" smtClean="0">
                <a:solidFill>
                  <a:srgbClr val="002060"/>
                </a:solidFill>
                <a:latin typeface="Times New Roman" pitchFamily="18" charset="0"/>
                <a:cs typeface="Times New Roman" pitchFamily="18" charset="0"/>
              </a:rPr>
              <a:t>Homework</a:t>
            </a:r>
          </a:p>
        </p:txBody>
      </p:sp>
      <p:sp>
        <p:nvSpPr>
          <p:cNvPr id="4" name="TextBox 3"/>
          <p:cNvSpPr txBox="1">
            <a:spLocks noChangeArrowheads="1"/>
          </p:cNvSpPr>
          <p:nvPr/>
        </p:nvSpPr>
        <p:spPr bwMode="auto">
          <a:xfrm>
            <a:off x="0" y="2895600"/>
            <a:ext cx="9144000" cy="769441"/>
          </a:xfrm>
          <a:prstGeom prst="rect">
            <a:avLst/>
          </a:prstGeom>
          <a:noFill/>
          <a:ln w="9525">
            <a:noFill/>
            <a:miter lim="800000"/>
            <a:headEnd/>
            <a:tailEnd/>
          </a:ln>
        </p:spPr>
        <p:txBody>
          <a:bodyPr>
            <a:spAutoFit/>
          </a:bodyPr>
          <a:lstStyle/>
          <a:p>
            <a:pPr algn="ctr"/>
            <a:r>
              <a:rPr lang="en-CA" sz="2800" b="1" i="1" dirty="0" smtClean="0">
                <a:latin typeface="Times New Roman" pitchFamily="18" charset="0"/>
                <a:cs typeface="Times New Roman" pitchFamily="18" charset="0"/>
              </a:rPr>
              <a:t>Genocide Project</a:t>
            </a:r>
            <a:endParaRPr lang="en-US" sz="2800" b="1" i="1" dirty="0">
              <a:latin typeface="Times New Roman" pitchFamily="18" charset="0"/>
              <a:cs typeface="Times New Roman" pitchFamily="18" charset="0"/>
            </a:endParaRPr>
          </a:p>
          <a:p>
            <a:pPr algn="ctr"/>
            <a:endParaRPr lang="en-CA" sz="16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2541"/>
                                        </p:tgtEl>
                                        <p:attrNameLst>
                                          <p:attrName>style.visibility</p:attrName>
                                        </p:attrNameLst>
                                      </p:cBhvr>
                                      <p:to>
                                        <p:strVal val="visible"/>
                                      </p:to>
                                    </p:set>
                                    <p:anim to="" calcmode="lin" valueType="num">
                                      <p:cBhvr>
                                        <p:cTn id="10" dur="1" fill="hold"/>
                                        <p:tgtEl>
                                          <p:spTgt spid="22541"/>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to="" calcmode="lin" valueType="num">
                                      <p:cBhvr>
                                        <p:cTn id="15"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peer_pressure"/>
          <p:cNvPicPr>
            <a:picLocks noChangeAspect="1" noChangeArrowheads="1"/>
          </p:cNvPicPr>
          <p:nvPr/>
        </p:nvPicPr>
        <p:blipFill>
          <a:blip r:embed="rId2" cstate="print">
            <a:lum bright="90000" contrast="-70000"/>
          </a:blip>
          <a:srcRect/>
          <a:stretch>
            <a:fillRect/>
          </a:stretch>
        </p:blipFill>
        <p:spPr bwMode="auto">
          <a:xfrm>
            <a:off x="0" y="0"/>
            <a:ext cx="9144000" cy="6858000"/>
          </a:xfrm>
          <a:prstGeom prst="rect">
            <a:avLst/>
          </a:prstGeom>
          <a:noFill/>
          <a:ln w="9525">
            <a:noFill/>
            <a:miter lim="800000"/>
            <a:headEnd/>
            <a:tailEnd/>
          </a:ln>
        </p:spPr>
      </p:pic>
      <p:sp>
        <p:nvSpPr>
          <p:cNvPr id="8196" name="Text Box 4"/>
          <p:cNvSpPr txBox="1">
            <a:spLocks noChangeArrowheads="1"/>
          </p:cNvSpPr>
          <p:nvPr/>
        </p:nvSpPr>
        <p:spPr bwMode="auto">
          <a:xfrm>
            <a:off x="0" y="76200"/>
            <a:ext cx="9144000" cy="1066800"/>
          </a:xfrm>
          <a:prstGeom prst="rect">
            <a:avLst/>
          </a:prstGeom>
          <a:noFill/>
          <a:ln w="9525">
            <a:noFill/>
            <a:miter lim="800000"/>
            <a:headEnd/>
            <a:tailEnd/>
          </a:ln>
        </p:spPr>
        <p:txBody>
          <a:bodyPr>
            <a:spAutoFit/>
          </a:bodyPr>
          <a:lstStyle/>
          <a:p>
            <a:pPr algn="ctr">
              <a:spcBef>
                <a:spcPct val="50000"/>
              </a:spcBef>
            </a:pPr>
            <a:r>
              <a:rPr lang="en-US" sz="3200" b="1">
                <a:solidFill>
                  <a:srgbClr val="002060"/>
                </a:solidFill>
                <a:latin typeface="Times New Roman" pitchFamily="18" charset="0"/>
              </a:rPr>
              <a:t>Peer Pressure Involves the Desire to Feel a Sense of Belonging by Going Along With Group Actions</a:t>
            </a:r>
          </a:p>
        </p:txBody>
      </p:sp>
      <p:sp>
        <p:nvSpPr>
          <p:cNvPr id="8197" name="Text Box 5"/>
          <p:cNvSpPr txBox="1">
            <a:spLocks noChangeArrowheads="1"/>
          </p:cNvSpPr>
          <p:nvPr/>
        </p:nvSpPr>
        <p:spPr bwMode="auto">
          <a:xfrm>
            <a:off x="0" y="1905000"/>
            <a:ext cx="9144000" cy="419417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Write the following statement in your notebook</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Relate some experiences where the above statement has been true for you…</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Write the following inquiry question in your notes:</a:t>
            </a:r>
          </a:p>
          <a:p>
            <a:pPr algn="ctr">
              <a:spcBef>
                <a:spcPct val="50000"/>
              </a:spcBef>
            </a:pPr>
            <a:endParaRPr lang="en-US" b="1">
              <a:latin typeface="Times New Roman" pitchFamily="18" charset="0"/>
            </a:endParaRPr>
          </a:p>
          <a:p>
            <a:pPr algn="ctr">
              <a:spcBef>
                <a:spcPct val="50000"/>
              </a:spcBef>
            </a:pPr>
            <a:r>
              <a:rPr lang="en-US" sz="2100" b="1">
                <a:solidFill>
                  <a:srgbClr val="FF0000"/>
                </a:solidFill>
                <a:latin typeface="Times New Roman" pitchFamily="18" charset="0"/>
              </a:rPr>
              <a:t>To what extent do you think peer pressure is a factor in motivating ordinary people to commit crimes against humanity, genocide or war crimes?</a:t>
            </a:r>
          </a:p>
          <a:p>
            <a:pPr algn="ctr">
              <a:spcBef>
                <a:spcPct val="50000"/>
              </a:spcBef>
            </a:pPr>
            <a:endParaRPr lang="en-US" sz="2100" b="1">
              <a:solidFill>
                <a:srgbClr val="FF0000"/>
              </a:solidFill>
              <a:latin typeface="Times New Roman" pitchFamily="18" charset="0"/>
            </a:endParaRPr>
          </a:p>
          <a:p>
            <a:pPr algn="ctr">
              <a:spcBef>
                <a:spcPct val="50000"/>
              </a:spcBef>
            </a:pPr>
            <a:r>
              <a:rPr lang="en-US" sz="2100" b="1">
                <a:solidFill>
                  <a:schemeClr val="tx2"/>
                </a:solidFill>
                <a:latin typeface="Times New Roman" pitchFamily="18" charset="0"/>
              </a:rPr>
              <a:t>Discuss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to="" calcmode="lin" valueType="num">
                                      <p:cBhvr>
                                        <p:cTn id="7" dur="1" fill="hold"/>
                                        <p:tgtEl>
                                          <p:spTgt spid="8196">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8197">
                                            <p:txEl>
                                              <p:pRg st="0" end="0"/>
                                            </p:txEl>
                                          </p:spTgt>
                                        </p:tgtEl>
                                        <p:attrNameLst>
                                          <p:attrName>style.visibility</p:attrName>
                                        </p:attrNameLst>
                                      </p:cBhvr>
                                      <p:to>
                                        <p:strVal val="visible"/>
                                      </p:to>
                                    </p:set>
                                    <p:anim to="" calcmode="lin" valueType="num">
                                      <p:cBhvr>
                                        <p:cTn id="10" dur="1" fill="hold"/>
                                        <p:tgtEl>
                                          <p:spTgt spid="8197">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8199"/>
                                        </p:tgtEl>
                                        <p:attrNameLst>
                                          <p:attrName>style.visibility</p:attrName>
                                        </p:attrNameLst>
                                      </p:cBhvr>
                                      <p:to>
                                        <p:strVal val="visible"/>
                                      </p:to>
                                    </p:set>
                                    <p:anim to="" calcmode="lin" valueType="num">
                                      <p:cBhvr>
                                        <p:cTn id="13" dur="1" fill="hold"/>
                                        <p:tgtEl>
                                          <p:spTgt spid="8199"/>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8197">
                                            <p:txEl>
                                              <p:pRg st="2" end="2"/>
                                            </p:txEl>
                                          </p:spTgt>
                                        </p:tgtEl>
                                        <p:attrNameLst>
                                          <p:attrName>style.visibility</p:attrName>
                                        </p:attrNameLst>
                                      </p:cBhvr>
                                      <p:to>
                                        <p:strVal val="visible"/>
                                      </p:to>
                                    </p:set>
                                    <p:anim to="" calcmode="lin" valueType="num">
                                      <p:cBhvr>
                                        <p:cTn id="18" dur="1" fill="hold"/>
                                        <p:tgtEl>
                                          <p:spTgt spid="8197">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8197">
                                            <p:txEl>
                                              <p:pRg st="4" end="4"/>
                                            </p:txEl>
                                          </p:spTgt>
                                        </p:tgtEl>
                                        <p:attrNameLst>
                                          <p:attrName>style.visibility</p:attrName>
                                        </p:attrNameLst>
                                      </p:cBhvr>
                                      <p:to>
                                        <p:strVal val="visible"/>
                                      </p:to>
                                    </p:set>
                                    <p:anim to="" calcmode="lin" valueType="num">
                                      <p:cBhvr>
                                        <p:cTn id="23" dur="1" fill="hold"/>
                                        <p:tgtEl>
                                          <p:spTgt spid="8197">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8197">
                                            <p:txEl>
                                              <p:pRg st="6" end="6"/>
                                            </p:txEl>
                                          </p:spTgt>
                                        </p:tgtEl>
                                        <p:attrNameLst>
                                          <p:attrName>style.visibility</p:attrName>
                                        </p:attrNameLst>
                                      </p:cBhvr>
                                      <p:to>
                                        <p:strVal val="visible"/>
                                      </p:to>
                                    </p:set>
                                    <p:anim to="" calcmode="lin" valueType="num">
                                      <p:cBhvr>
                                        <p:cTn id="28" dur="1" fill="hold"/>
                                        <p:tgtEl>
                                          <p:spTgt spid="8197">
                                            <p:txEl>
                                              <p:pRg st="6" end="6"/>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8197">
                                            <p:txEl>
                                              <p:pRg st="8" end="8"/>
                                            </p:txEl>
                                          </p:spTgt>
                                        </p:tgtEl>
                                        <p:attrNameLst>
                                          <p:attrName>style.visibility</p:attrName>
                                        </p:attrNameLst>
                                      </p:cBhvr>
                                      <p:to>
                                        <p:strVal val="visible"/>
                                      </p:to>
                                    </p:set>
                                    <p:anim to="" calcmode="lin" valueType="num">
                                      <p:cBhvr>
                                        <p:cTn id="31" dur="1" fill="hold"/>
                                        <p:tgtEl>
                                          <p:spTgt spid="819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Picture 10" descr="72-322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9219" name="Text Box 3"/>
          <p:cNvSpPr txBox="1">
            <a:spLocks noChangeArrowheads="1"/>
          </p:cNvSpPr>
          <p:nvPr/>
        </p:nvSpPr>
        <p:spPr bwMode="auto">
          <a:xfrm>
            <a:off x="0" y="1981200"/>
            <a:ext cx="9144000" cy="3759200"/>
          </a:xfrm>
          <a:prstGeom prst="rect">
            <a:avLst/>
          </a:prstGeom>
          <a:noFill/>
          <a:ln w="9525">
            <a:noFill/>
            <a:miter lim="800000"/>
            <a:headEnd/>
            <a:tailEnd/>
          </a:ln>
        </p:spPr>
        <p:txBody>
          <a:bodyPr>
            <a:spAutoFit/>
          </a:bodyPr>
          <a:lstStyle/>
          <a:p>
            <a:pPr algn="ctr"/>
            <a:r>
              <a:rPr lang="en-US" sz="1600" b="1" dirty="0">
                <a:latin typeface="Times New Roman" pitchFamily="18" charset="0"/>
              </a:rPr>
              <a:t>Momentarily, you will be numbered off </a:t>
            </a:r>
            <a:r>
              <a:rPr lang="en-US" sz="1600" b="1" i="1" dirty="0">
                <a:solidFill>
                  <a:schemeClr val="hlink"/>
                </a:solidFill>
                <a:latin typeface="Times New Roman" pitchFamily="18" charset="0"/>
              </a:rPr>
              <a:t>one</a:t>
            </a:r>
            <a:r>
              <a:rPr lang="en-US" sz="1600" b="1" dirty="0">
                <a:solidFill>
                  <a:schemeClr val="hlink"/>
                </a:solidFill>
                <a:latin typeface="Times New Roman" pitchFamily="18" charset="0"/>
              </a:rPr>
              <a:t> </a:t>
            </a:r>
            <a:r>
              <a:rPr lang="en-US" sz="1600" b="1" i="1" dirty="0">
                <a:solidFill>
                  <a:schemeClr val="hlink"/>
                </a:solidFill>
                <a:latin typeface="Times New Roman" pitchFamily="18" charset="0"/>
              </a:rPr>
              <a:t>through</a:t>
            </a:r>
            <a:r>
              <a:rPr lang="en-US" sz="1600" b="1" dirty="0">
                <a:solidFill>
                  <a:schemeClr val="hlink"/>
                </a:solidFill>
                <a:latin typeface="Times New Roman" pitchFamily="18" charset="0"/>
              </a:rPr>
              <a:t> </a:t>
            </a:r>
            <a:r>
              <a:rPr lang="en-US" sz="1600" b="1" i="1" dirty="0">
                <a:solidFill>
                  <a:schemeClr val="hlink"/>
                </a:solidFill>
                <a:latin typeface="Times New Roman" pitchFamily="18" charset="0"/>
              </a:rPr>
              <a:t>four</a:t>
            </a:r>
            <a:r>
              <a:rPr lang="en-US" sz="1600" b="1" dirty="0">
                <a:latin typeface="Times New Roman" pitchFamily="18" charset="0"/>
              </a:rPr>
              <a:t>.  Each of you will go to one of the four assigned EXPERT groups and complete a brief summary using the handout </a:t>
            </a:r>
          </a:p>
          <a:p>
            <a:pPr algn="ctr"/>
            <a:r>
              <a:rPr lang="en-US" sz="1600" b="1" dirty="0">
                <a:solidFill>
                  <a:srgbClr val="002060"/>
                </a:solidFill>
                <a:latin typeface="Times New Roman" pitchFamily="18" charset="0"/>
              </a:rPr>
              <a:t>Ultranationalism and Crimes Against Humanity. </a:t>
            </a:r>
          </a:p>
          <a:p>
            <a:pPr algn="ctr"/>
            <a:r>
              <a:rPr lang="en-US" sz="1600" b="1" dirty="0">
                <a:latin typeface="Times New Roman" pitchFamily="18" charset="0"/>
              </a:rPr>
              <a:t>You will have approximately 15-20 minutes to do this.</a:t>
            </a:r>
          </a:p>
          <a:p>
            <a:pPr algn="ctr"/>
            <a:endParaRPr lang="en-US" sz="1600" b="1" dirty="0">
              <a:latin typeface="Times New Roman" pitchFamily="18" charset="0"/>
            </a:endParaRPr>
          </a:p>
          <a:p>
            <a:pPr algn="ctr"/>
            <a:endParaRPr lang="en-US" sz="1600" b="1" dirty="0">
              <a:latin typeface="Times New Roman" pitchFamily="18" charset="0"/>
            </a:endParaRPr>
          </a:p>
          <a:p>
            <a:pPr lvl="1" algn="ctr"/>
            <a:r>
              <a:rPr lang="en-US" sz="1600" b="1" dirty="0">
                <a:latin typeface="Times New Roman" pitchFamily="18" charset="0"/>
              </a:rPr>
              <a:t>#1 – </a:t>
            </a:r>
            <a:r>
              <a:rPr lang="en-US" sz="1600" b="1" i="1" dirty="0">
                <a:latin typeface="Times New Roman" pitchFamily="18" charset="0"/>
              </a:rPr>
              <a:t>Armenian Genocide (Pages 163-164)</a:t>
            </a:r>
          </a:p>
          <a:p>
            <a:pPr lvl="1" algn="ctr"/>
            <a:r>
              <a:rPr lang="en-US" sz="1600" b="1" dirty="0">
                <a:latin typeface="Times New Roman" pitchFamily="18" charset="0"/>
              </a:rPr>
              <a:t>#2 – </a:t>
            </a:r>
            <a:r>
              <a:rPr lang="en-US" sz="1600" b="1" i="1" dirty="0">
                <a:latin typeface="Times New Roman" pitchFamily="18" charset="0"/>
              </a:rPr>
              <a:t>Ukrainian Famine (Page 165)</a:t>
            </a:r>
          </a:p>
          <a:p>
            <a:pPr lvl="1" algn="ctr"/>
            <a:r>
              <a:rPr lang="en-US" sz="1600" b="1" dirty="0">
                <a:latin typeface="Times New Roman" pitchFamily="18" charset="0"/>
              </a:rPr>
              <a:t>#3 – </a:t>
            </a:r>
            <a:r>
              <a:rPr lang="en-US" sz="1600" b="1" i="1" dirty="0">
                <a:latin typeface="Times New Roman" pitchFamily="18" charset="0"/>
              </a:rPr>
              <a:t>The Holocaust (Pages 166-167)</a:t>
            </a:r>
          </a:p>
          <a:p>
            <a:pPr lvl="1" algn="ctr"/>
            <a:r>
              <a:rPr lang="en-US" sz="1600" b="1" i="1" dirty="0">
                <a:latin typeface="Times New Roman" pitchFamily="18" charset="0"/>
              </a:rPr>
              <a:t>#4 – The Bombing of Hiroshima and Nagasaki (Pages 168-169)</a:t>
            </a:r>
          </a:p>
          <a:p>
            <a:pPr lvl="1" algn="ctr"/>
            <a:endParaRPr lang="en-US" sz="1600" b="1" dirty="0">
              <a:latin typeface="Times New Roman" pitchFamily="18" charset="0"/>
            </a:endParaRPr>
          </a:p>
          <a:p>
            <a:pPr algn="ctr"/>
            <a:endParaRPr lang="en-US" sz="1600" b="1" dirty="0">
              <a:latin typeface="Times New Roman" pitchFamily="18" charset="0"/>
            </a:endParaRPr>
          </a:p>
          <a:p>
            <a:pPr algn="ctr"/>
            <a:r>
              <a:rPr lang="en-US" sz="1600" b="1" dirty="0">
                <a:latin typeface="Times New Roman" pitchFamily="18" charset="0"/>
              </a:rPr>
              <a:t>When finished, return to your original group of four and share your EXPERTISE with your other three group members.  They will do the same for you.  When you are done, you will have information on all four readings</a:t>
            </a:r>
          </a:p>
        </p:txBody>
      </p:sp>
      <p:sp>
        <p:nvSpPr>
          <p:cNvPr id="9220" name="Text Box 4"/>
          <p:cNvSpPr txBox="1">
            <a:spLocks noChangeArrowheads="1"/>
          </p:cNvSpPr>
          <p:nvPr/>
        </p:nvSpPr>
        <p:spPr bwMode="auto">
          <a:xfrm>
            <a:off x="0" y="1447800"/>
            <a:ext cx="9144000" cy="366713"/>
          </a:xfrm>
          <a:prstGeom prst="rect">
            <a:avLst/>
          </a:prstGeom>
          <a:noFill/>
          <a:ln w="9525">
            <a:noFill/>
            <a:miter lim="800000"/>
            <a:headEnd/>
            <a:tailEnd/>
          </a:ln>
        </p:spPr>
        <p:txBody>
          <a:bodyPr>
            <a:spAutoFit/>
          </a:bodyPr>
          <a:lstStyle/>
          <a:p>
            <a:pPr algn="ctr"/>
            <a:r>
              <a:rPr lang="en-US" b="1">
                <a:latin typeface="Times New Roman" pitchFamily="18" charset="0"/>
              </a:rPr>
              <a:t>Get into groups of four…</a:t>
            </a:r>
          </a:p>
        </p:txBody>
      </p:sp>
      <p:sp>
        <p:nvSpPr>
          <p:cNvPr id="9221" name="Rectangle 5"/>
          <p:cNvSpPr>
            <a:spLocks noChangeArrowheads="1"/>
          </p:cNvSpPr>
          <p:nvPr/>
        </p:nvSpPr>
        <p:spPr bwMode="auto">
          <a:xfrm>
            <a:off x="0" y="76200"/>
            <a:ext cx="9144000" cy="990600"/>
          </a:xfrm>
          <a:prstGeom prst="rect">
            <a:avLst/>
          </a:prstGeom>
          <a:noFill/>
          <a:ln w="9525">
            <a:noFill/>
            <a:miter lim="800000"/>
            <a:headEnd/>
            <a:tailEnd/>
          </a:ln>
        </p:spPr>
        <p:txBody>
          <a:bodyPr anchor="ctr"/>
          <a:lstStyle/>
          <a:p>
            <a:pPr algn="ctr"/>
            <a:r>
              <a:rPr lang="en-US" sz="3600" b="1">
                <a:solidFill>
                  <a:srgbClr val="FF0000"/>
                </a:solidFill>
                <a:latin typeface="Times New Roman" pitchFamily="18" charset="0"/>
              </a:rPr>
              <a:t>How Has Ultranationalism Caused Crimes Against Humanity?</a:t>
            </a:r>
            <a:endParaRPr lang="en-US" sz="3600" b="1" i="1">
              <a:solidFill>
                <a:srgbClr val="FF0000"/>
              </a:solidFill>
              <a:latin typeface="Times New Roman" pitchFamily="18" charset="0"/>
            </a:endParaRPr>
          </a:p>
        </p:txBody>
      </p:sp>
      <p:sp>
        <p:nvSpPr>
          <p:cNvPr id="9223" name="Text Box 7"/>
          <p:cNvSpPr txBox="1">
            <a:spLocks noChangeArrowheads="1"/>
          </p:cNvSpPr>
          <p:nvPr/>
        </p:nvSpPr>
        <p:spPr bwMode="auto">
          <a:xfrm>
            <a:off x="0" y="5791200"/>
            <a:ext cx="9144000" cy="915988"/>
          </a:xfrm>
          <a:prstGeom prst="rect">
            <a:avLst/>
          </a:prstGeom>
          <a:noFill/>
          <a:ln w="9525">
            <a:noFill/>
            <a:miter lim="800000"/>
            <a:headEnd/>
            <a:tailEnd/>
          </a:ln>
        </p:spPr>
        <p:txBody>
          <a:bodyPr>
            <a:spAutoFit/>
          </a:bodyPr>
          <a:lstStyle/>
          <a:p>
            <a:pPr algn="ctr"/>
            <a:r>
              <a:rPr lang="en-US" b="1" dirty="0">
                <a:solidFill>
                  <a:srgbClr val="002060"/>
                </a:solidFill>
                <a:latin typeface="Times New Roman" pitchFamily="18" charset="0"/>
              </a:rPr>
              <a:t>After reviewing the four events, compare the role that ultranationalism played in each</a:t>
            </a:r>
          </a:p>
          <a:p>
            <a:pPr algn="ctr"/>
            <a:r>
              <a:rPr lang="en-US" b="1" dirty="0">
                <a:solidFill>
                  <a:srgbClr val="002060"/>
                </a:solidFill>
                <a:latin typeface="Times New Roman" pitchFamily="18" charset="0"/>
              </a:rPr>
              <a:t>Rank each set of events on a scale of 1 to 5 </a:t>
            </a:r>
          </a:p>
          <a:p>
            <a:pPr algn="ctr"/>
            <a:r>
              <a:rPr lang="en-US" b="1" dirty="0">
                <a:solidFill>
                  <a:srgbClr val="002060"/>
                </a:solidFill>
                <a:latin typeface="Times New Roman" pitchFamily="18" charset="0"/>
              </a:rPr>
              <a:t>(1 = No Link to Ultranationalism  -  5 = Strong Link to Ultranationalism)</a:t>
            </a:r>
          </a:p>
        </p:txBody>
      </p:sp>
      <p:pic>
        <p:nvPicPr>
          <p:cNvPr id="9224" name="Picture 8"/>
          <p:cNvPicPr>
            <a:picLocks noChangeAspect="1" noChangeArrowheads="1"/>
          </p:cNvPicPr>
          <p:nvPr/>
        </p:nvPicPr>
        <p:blipFill>
          <a:blip r:embed="rId3" cstate="print"/>
          <a:srcRect/>
          <a:stretch>
            <a:fillRect/>
          </a:stretch>
        </p:blipFill>
        <p:spPr bwMode="auto">
          <a:xfrm>
            <a:off x="304800" y="2667000"/>
            <a:ext cx="1641475"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to="" calcmode="lin" valueType="num">
                                      <p:cBhvr>
                                        <p:cTn id="7" dur="1" fill="hold"/>
                                        <p:tgtEl>
                                          <p:spTgt spid="922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220"/>
                                        </p:tgtEl>
                                        <p:attrNameLst>
                                          <p:attrName>style.visibility</p:attrName>
                                        </p:attrNameLst>
                                      </p:cBhvr>
                                      <p:to>
                                        <p:strVal val="visible"/>
                                      </p:to>
                                    </p:set>
                                    <p:anim to="" calcmode="lin" valueType="num">
                                      <p:cBhvr>
                                        <p:cTn id="10" dur="1" fill="hold"/>
                                        <p:tgtEl>
                                          <p:spTgt spid="922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226"/>
                                        </p:tgtEl>
                                        <p:attrNameLst>
                                          <p:attrName>style.visibility</p:attrName>
                                        </p:attrNameLst>
                                      </p:cBhvr>
                                      <p:to>
                                        <p:strVal val="visible"/>
                                      </p:to>
                                    </p:set>
                                    <p:anim to="" calcmode="lin" valueType="num">
                                      <p:cBhvr>
                                        <p:cTn id="13" dur="1" fill="hold"/>
                                        <p:tgtEl>
                                          <p:spTgt spid="922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9219"/>
                                        </p:tgtEl>
                                        <p:attrNameLst>
                                          <p:attrName>style.visibility</p:attrName>
                                        </p:attrNameLst>
                                      </p:cBhvr>
                                      <p:to>
                                        <p:strVal val="visible"/>
                                      </p:to>
                                    </p:set>
                                    <p:anim to="" calcmode="lin" valueType="num">
                                      <p:cBhvr>
                                        <p:cTn id="18" dur="1" fill="hold"/>
                                        <p:tgtEl>
                                          <p:spTgt spid="9219"/>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9224"/>
                                        </p:tgtEl>
                                        <p:attrNameLst>
                                          <p:attrName>style.visibility</p:attrName>
                                        </p:attrNameLst>
                                      </p:cBhvr>
                                      <p:to>
                                        <p:strVal val="visible"/>
                                      </p:to>
                                    </p:set>
                                    <p:anim to="" calcmode="lin" valueType="num">
                                      <p:cBhvr>
                                        <p:cTn id="21" dur="1" fill="hold"/>
                                        <p:tgtEl>
                                          <p:spTgt spid="9224"/>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9223"/>
                                        </p:tgtEl>
                                        <p:attrNameLst>
                                          <p:attrName>style.visibility</p:attrName>
                                        </p:attrNameLst>
                                      </p:cBhvr>
                                      <p:to>
                                        <p:strVal val="visible"/>
                                      </p:to>
                                    </p:set>
                                    <p:anim to="" calcmode="lin" valueType="num">
                                      <p:cBhvr>
                                        <p:cTn id="26" dur="1" fill="hold"/>
                                        <p:tgtEl>
                                          <p:spTgt spid="92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P spid="9221" grpId="0"/>
      <p:bldP spid="9223"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6" name="Picture 6" descr="http://farm3.static.flickr.com/2199/2487496310_129befbf34.jpg"/>
          <p:cNvPicPr>
            <a:picLocks noChangeAspect="1" noChangeArrowheads="1"/>
          </p:cNvPicPr>
          <p:nvPr/>
        </p:nvPicPr>
        <p:blipFill>
          <a:blip r:embed="rId3" cstate="print">
            <a:lum bright="70000" contrast="-70000"/>
          </a:blip>
          <a:srcRect/>
          <a:stretch>
            <a:fillRect/>
          </a:stretch>
        </p:blipFill>
        <p:spPr bwMode="auto">
          <a:xfrm>
            <a:off x="0" y="0"/>
            <a:ext cx="9144000" cy="6888163"/>
          </a:xfrm>
          <a:prstGeom prst="rect">
            <a:avLst/>
          </a:prstGeom>
          <a:noFill/>
          <a:ln w="9525">
            <a:noFill/>
            <a:miter lim="800000"/>
            <a:headEnd/>
            <a:tailEnd/>
          </a:ln>
        </p:spPr>
      </p:pic>
      <p:sp>
        <p:nvSpPr>
          <p:cNvPr id="16387"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The Armenian Genocide</a:t>
            </a:r>
          </a:p>
        </p:txBody>
      </p:sp>
      <p:sp>
        <p:nvSpPr>
          <p:cNvPr id="16388" name="Text Box 4"/>
          <p:cNvSpPr txBox="1">
            <a:spLocks noChangeArrowheads="1"/>
          </p:cNvSpPr>
          <p:nvPr/>
        </p:nvSpPr>
        <p:spPr bwMode="auto">
          <a:xfrm>
            <a:off x="0" y="1066800"/>
            <a:ext cx="9144000" cy="366713"/>
          </a:xfrm>
          <a:prstGeom prst="rect">
            <a:avLst/>
          </a:prstGeom>
          <a:noFill/>
          <a:ln w="9525">
            <a:noFill/>
            <a:miter lim="800000"/>
            <a:headEnd/>
            <a:tailEnd/>
          </a:ln>
        </p:spPr>
        <p:txBody>
          <a:bodyPr>
            <a:spAutoFit/>
          </a:bodyPr>
          <a:lstStyle/>
          <a:p>
            <a:pPr algn="ctr"/>
            <a:r>
              <a:rPr lang="en-US" b="1">
                <a:latin typeface="Times New Roman" pitchFamily="18" charset="0"/>
              </a:rPr>
              <a:t>A Story of Over One Million Deaths</a:t>
            </a:r>
            <a:endParaRPr lang="en-US" b="1" i="1">
              <a:latin typeface="Times New Roman" pitchFamily="18" charset="0"/>
            </a:endParaRPr>
          </a:p>
        </p:txBody>
      </p:sp>
      <p:pic>
        <p:nvPicPr>
          <p:cNvPr id="8" name="Armenian Genocide_WMV V9.wmv">
            <a:hlinkClick r:id="" action="ppaction://media"/>
          </p:cNvPr>
          <p:cNvPicPr>
            <a:picLocks noRot="1" noChangeAspect="1"/>
          </p:cNvPicPr>
          <p:nvPr>
            <a:videoFile r:link="rId1"/>
          </p:nvPr>
        </p:nvPicPr>
        <p:blipFill>
          <a:blip r:embed="rId4" cstate="print"/>
          <a:srcRect/>
          <a:stretch>
            <a:fillRect/>
          </a:stretch>
        </p:blipFill>
        <p:spPr bwMode="auto">
          <a:xfrm>
            <a:off x="685800" y="4800600"/>
            <a:ext cx="1828800" cy="1371600"/>
          </a:xfrm>
          <a:prstGeom prst="rect">
            <a:avLst/>
          </a:prstGeom>
          <a:noFill/>
          <a:ln w="9525">
            <a:noFill/>
            <a:miter lim="800000"/>
            <a:headEnd/>
            <a:tailEnd/>
          </a:ln>
        </p:spPr>
      </p:pic>
      <p:sp>
        <p:nvSpPr>
          <p:cNvPr id="9" name="TextBox 8"/>
          <p:cNvSpPr txBox="1">
            <a:spLocks noChangeArrowheads="1"/>
          </p:cNvSpPr>
          <p:nvPr/>
        </p:nvSpPr>
        <p:spPr bwMode="auto">
          <a:xfrm>
            <a:off x="838200" y="6248400"/>
            <a:ext cx="1524000" cy="400050"/>
          </a:xfrm>
          <a:prstGeom prst="rect">
            <a:avLst/>
          </a:prstGeom>
          <a:noFill/>
          <a:ln w="9525">
            <a:noFill/>
            <a:miter lim="800000"/>
            <a:headEnd/>
            <a:tailEnd/>
          </a:ln>
        </p:spPr>
        <p:txBody>
          <a:bodyPr>
            <a:spAutoFit/>
          </a:bodyPr>
          <a:lstStyle/>
          <a:p>
            <a:pPr algn="ctr"/>
            <a:r>
              <a:rPr lang="en-US" sz="1000" b="1" dirty="0">
                <a:latin typeface="Times New Roman" pitchFamily="18" charset="0"/>
                <a:cs typeface="Times New Roman" pitchFamily="18" charset="0"/>
              </a:rPr>
              <a:t>Armenian Genocide 5:30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anim to="" calcmode="lin" valueType="num">
                                      <p:cBhvr>
                                        <p:cTn id="7" dur="1" fill="hold"/>
                                        <p:tgtEl>
                                          <p:spTgt spid="1638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6388">
                                            <p:txEl>
                                              <p:pRg st="0" end="0"/>
                                            </p:txEl>
                                          </p:spTgt>
                                        </p:tgtEl>
                                        <p:attrNameLst>
                                          <p:attrName>style.visibility</p:attrName>
                                        </p:attrNameLst>
                                      </p:cBhvr>
                                      <p:to>
                                        <p:strVal val="visible"/>
                                      </p:to>
                                    </p:set>
                                    <p:anim to="" calcmode="lin" valueType="num">
                                      <p:cBhvr>
                                        <p:cTn id="10" dur="1" fill="hold"/>
                                        <p:tgtEl>
                                          <p:spTgt spid="16388">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26"/>
                                        </p:tgtEl>
                                        <p:attrNameLst>
                                          <p:attrName>style.visibility</p:attrName>
                                        </p:attrNameLst>
                                      </p:cBhvr>
                                      <p:to>
                                        <p:strVal val="visible"/>
                                      </p:to>
                                    </p:set>
                                    <p:anim to="" calcmode="lin" valueType="num">
                                      <p:cBhvr>
                                        <p:cTn id="13" dur="1" fill="hold"/>
                                        <p:tgtEl>
                                          <p:spTgt spid="3072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to="" calcmode="lin" valueType="num">
                                      <p:cBhvr>
                                        <p:cTn id="18" dur="1" fill="hold"/>
                                        <p:tgtEl>
                                          <p:spTgt spid="8"/>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2"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1638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descr="http://www.charonboat.com/2007/11/charonboat_dot_com_ukraine_famine_1.jpg"/>
          <p:cNvPicPr>
            <a:picLocks noChangeAspect="1" noChangeArrowheads="1"/>
          </p:cNvPicPr>
          <p:nvPr/>
        </p:nvPicPr>
        <p:blipFill>
          <a:blip r:embed="rId3" cstate="print">
            <a:lum bright="70000" contrast="-70000"/>
          </a:blip>
          <a:srcRect/>
          <a:stretch>
            <a:fillRect/>
          </a:stretch>
        </p:blipFill>
        <p:spPr bwMode="auto">
          <a:xfrm>
            <a:off x="0" y="0"/>
            <a:ext cx="9164638" cy="6858000"/>
          </a:xfrm>
          <a:prstGeom prst="rect">
            <a:avLst/>
          </a:prstGeom>
          <a:noFill/>
          <a:ln w="9525">
            <a:noFill/>
            <a:miter lim="800000"/>
            <a:headEnd/>
            <a:tailEnd/>
          </a:ln>
        </p:spPr>
      </p:pic>
      <p:sp>
        <p:nvSpPr>
          <p:cNvPr id="16387"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hlinkClick r:id="rId4"/>
              </a:rPr>
              <a:t>Harvest of Despair</a:t>
            </a:r>
            <a:endParaRPr lang="en-US" sz="3600" b="1">
              <a:solidFill>
                <a:srgbClr val="002060"/>
              </a:solidFill>
              <a:latin typeface="Times New Roman" pitchFamily="18" charset="0"/>
            </a:endParaRPr>
          </a:p>
        </p:txBody>
      </p:sp>
      <p:sp>
        <p:nvSpPr>
          <p:cNvPr id="16388" name="Text Box 4"/>
          <p:cNvSpPr txBox="1">
            <a:spLocks noChangeArrowheads="1"/>
          </p:cNvSpPr>
          <p:nvPr/>
        </p:nvSpPr>
        <p:spPr bwMode="auto">
          <a:xfrm>
            <a:off x="0" y="1066800"/>
            <a:ext cx="9144000" cy="366713"/>
          </a:xfrm>
          <a:prstGeom prst="rect">
            <a:avLst/>
          </a:prstGeom>
          <a:noFill/>
          <a:ln w="9525">
            <a:noFill/>
            <a:miter lim="800000"/>
            <a:headEnd/>
            <a:tailEnd/>
          </a:ln>
        </p:spPr>
        <p:txBody>
          <a:bodyPr>
            <a:spAutoFit/>
          </a:bodyPr>
          <a:lstStyle/>
          <a:p>
            <a:pPr algn="ctr"/>
            <a:r>
              <a:rPr lang="en-US" b="1">
                <a:latin typeface="Times New Roman" pitchFamily="18" charset="0"/>
              </a:rPr>
              <a:t>A Story of Seven Million Deaths</a:t>
            </a:r>
            <a:endParaRPr lang="en-US" b="1" i="1">
              <a:latin typeface="Times New Roman" pitchFamily="18" charset="0"/>
            </a:endParaRPr>
          </a:p>
        </p:txBody>
      </p:sp>
      <p:pic>
        <p:nvPicPr>
          <p:cNvPr id="8" name="Ukrainian Famine of 1932-1933_WMV V9.wmv">
            <a:hlinkClick r:id="" action="ppaction://media"/>
          </p:cNvPr>
          <p:cNvPicPr>
            <a:picLocks noRot="1" noChangeAspect="1"/>
          </p:cNvPicPr>
          <p:nvPr>
            <a:videoFile r:link="rId1"/>
          </p:nvPr>
        </p:nvPicPr>
        <p:blipFill>
          <a:blip r:embed="rId5" cstate="print"/>
          <a:srcRect/>
          <a:stretch>
            <a:fillRect/>
          </a:stretch>
        </p:blipFill>
        <p:spPr bwMode="auto">
          <a:xfrm>
            <a:off x="3505200" y="5105400"/>
            <a:ext cx="1524000" cy="1143000"/>
          </a:xfrm>
          <a:prstGeom prst="rect">
            <a:avLst/>
          </a:prstGeom>
          <a:noFill/>
          <a:ln w="9525">
            <a:noFill/>
            <a:miter lim="800000"/>
            <a:headEnd/>
            <a:tailEnd/>
          </a:ln>
        </p:spPr>
      </p:pic>
      <p:sp>
        <p:nvSpPr>
          <p:cNvPr id="9" name="TextBox 8"/>
          <p:cNvSpPr txBox="1">
            <a:spLocks noChangeArrowheads="1"/>
          </p:cNvSpPr>
          <p:nvPr/>
        </p:nvSpPr>
        <p:spPr bwMode="auto">
          <a:xfrm>
            <a:off x="3505200" y="6248400"/>
            <a:ext cx="1524000" cy="400050"/>
          </a:xfrm>
          <a:prstGeom prst="rect">
            <a:avLst/>
          </a:prstGeom>
          <a:noFill/>
          <a:ln w="9525">
            <a:noFill/>
            <a:miter lim="800000"/>
            <a:headEnd/>
            <a:tailEnd/>
          </a:ln>
        </p:spPr>
        <p:txBody>
          <a:bodyPr>
            <a:spAutoFit/>
          </a:bodyPr>
          <a:lstStyle/>
          <a:p>
            <a:pPr algn="ctr"/>
            <a:r>
              <a:rPr lang="en-US" sz="1000" b="1" dirty="0">
                <a:latin typeface="Times New Roman" pitchFamily="18" charset="0"/>
                <a:cs typeface="Times New Roman" pitchFamily="18" charset="0"/>
              </a:rPr>
              <a:t>Ukrainian Famine </a:t>
            </a:r>
          </a:p>
          <a:p>
            <a:pPr algn="ctr"/>
            <a:r>
              <a:rPr lang="en-US" sz="1000" b="1" dirty="0">
                <a:latin typeface="Times New Roman" pitchFamily="18" charset="0"/>
                <a:cs typeface="Times New Roman" pitchFamily="18" charset="0"/>
              </a:rPr>
              <a:t>3:00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1750"/>
                                        </p:tgtEl>
                                        <p:attrNameLst>
                                          <p:attrName>style.visibility</p:attrName>
                                        </p:attrNameLst>
                                      </p:cBhvr>
                                      <p:to>
                                        <p:strVal val="visible"/>
                                      </p:to>
                                    </p:set>
                                    <p:anim to="" calcmode="lin" valueType="num">
                                      <p:cBhvr>
                                        <p:cTn id="13" dur="1" fill="hold"/>
                                        <p:tgtEl>
                                          <p:spTgt spid="3175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6387"/>
                                        </p:tgtEl>
                                        <p:attrNameLst>
                                          <p:attrName>style.visibility</p:attrName>
                                        </p:attrNameLst>
                                      </p:cBhvr>
                                      <p:to>
                                        <p:strVal val="visible"/>
                                      </p:to>
                                    </p:set>
                                    <p:anim to="" calcmode="lin" valueType="num">
                                      <p:cBhvr>
                                        <p:cTn id="18" dur="1" fill="hold"/>
                                        <p:tgtEl>
                                          <p:spTgt spid="16387"/>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6388">
                                            <p:txEl>
                                              <p:pRg st="0" end="0"/>
                                            </p:txEl>
                                          </p:spTgt>
                                        </p:tgtEl>
                                        <p:attrNameLst>
                                          <p:attrName>style.visibility</p:attrName>
                                        </p:attrNameLst>
                                      </p:cBhvr>
                                      <p:to>
                                        <p:strVal val="visible"/>
                                      </p:to>
                                    </p:set>
                                    <p:anim to="" calcmode="lin" valueType="num">
                                      <p:cBhvr>
                                        <p:cTn id="21" dur="1" fill="hold"/>
                                        <p:tgtEl>
                                          <p:spTgt spid="1638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2"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1638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72-322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Crimes Against Humanity</a:t>
            </a:r>
          </a:p>
        </p:txBody>
      </p:sp>
      <p:sp>
        <p:nvSpPr>
          <p:cNvPr id="11268" name="Text Box 4"/>
          <p:cNvSpPr txBox="1">
            <a:spLocks noChangeArrowheads="1"/>
          </p:cNvSpPr>
          <p:nvPr/>
        </p:nvSpPr>
        <p:spPr bwMode="auto">
          <a:xfrm>
            <a:off x="0" y="3581400"/>
            <a:ext cx="9144000" cy="2170113"/>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1.</a:t>
            </a:r>
            <a:r>
              <a:rPr lang="en-US" sz="1600" b="1">
                <a:solidFill>
                  <a:srgbClr val="FF0000"/>
                </a:solidFill>
                <a:latin typeface="Times New Roman" pitchFamily="18" charset="0"/>
              </a:rPr>
              <a:t>  Is a nation that refuses to acknowledge guilt for crimes against humanity doomed to repeat such crimes?</a:t>
            </a:r>
          </a:p>
          <a:p>
            <a:pPr algn="ctr">
              <a:spcBef>
                <a:spcPct val="50000"/>
              </a:spcBef>
            </a:pPr>
            <a:r>
              <a:rPr lang="en-US" sz="1600" b="1">
                <a:latin typeface="Times New Roman" pitchFamily="18" charset="0"/>
              </a:rPr>
              <a:t>2.</a:t>
            </a:r>
            <a:r>
              <a:rPr lang="en-US" sz="1600" b="1">
                <a:solidFill>
                  <a:srgbClr val="FF0000"/>
                </a:solidFill>
                <a:latin typeface="Times New Roman" pitchFamily="18" charset="0"/>
              </a:rPr>
              <a:t>  Will contemporary communication systems make genocide impossible in the future?</a:t>
            </a:r>
          </a:p>
          <a:p>
            <a:pPr algn="ctr">
              <a:spcBef>
                <a:spcPct val="50000"/>
              </a:spcBef>
            </a:pPr>
            <a:r>
              <a:rPr lang="en-US" sz="1600" b="1">
                <a:latin typeface="Times New Roman" pitchFamily="18" charset="0"/>
              </a:rPr>
              <a:t>3.</a:t>
            </a:r>
            <a:r>
              <a:rPr lang="en-US" sz="1600" b="1">
                <a:solidFill>
                  <a:srgbClr val="FF0000"/>
                </a:solidFill>
                <a:latin typeface="Times New Roman" pitchFamily="18" charset="0"/>
              </a:rPr>
              <a:t>  Should U.S. President Harry S. Truman have been accused of war crimes for dropping two atomic bombs on Japan?</a:t>
            </a:r>
          </a:p>
          <a:p>
            <a:pPr algn="ctr">
              <a:spcBef>
                <a:spcPct val="50000"/>
              </a:spcBef>
            </a:pPr>
            <a:r>
              <a:rPr lang="en-US" sz="1600" b="1">
                <a:latin typeface="Times New Roman" pitchFamily="18" charset="0"/>
              </a:rPr>
              <a:t>4.</a:t>
            </a:r>
            <a:r>
              <a:rPr lang="en-US" sz="1600" b="1">
                <a:solidFill>
                  <a:srgbClr val="FF0000"/>
                </a:solidFill>
                <a:latin typeface="Times New Roman" pitchFamily="18" charset="0"/>
              </a:rPr>
              <a:t>  Why is it important to many survivors of genocide that their stories be recorded and memorials erected to commemorate the events?</a:t>
            </a:r>
          </a:p>
        </p:txBody>
      </p:sp>
      <p:sp>
        <p:nvSpPr>
          <p:cNvPr id="11269" name="Text Box 5"/>
          <p:cNvSpPr txBox="1">
            <a:spLocks noChangeArrowheads="1"/>
          </p:cNvSpPr>
          <p:nvPr/>
        </p:nvSpPr>
        <p:spPr bwMode="auto">
          <a:xfrm>
            <a:off x="0" y="1219200"/>
            <a:ext cx="9144000" cy="2144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As you have just appreciated, there have been numerous historical events that fit into the category of </a:t>
            </a:r>
            <a:r>
              <a:rPr lang="en-US" b="1">
                <a:solidFill>
                  <a:srgbClr val="002060"/>
                </a:solidFill>
                <a:latin typeface="Times New Roman" pitchFamily="18" charset="0"/>
              </a:rPr>
              <a:t>Crimes Against Humanity</a:t>
            </a:r>
          </a:p>
          <a:p>
            <a:pPr algn="ctr">
              <a:spcBef>
                <a:spcPct val="50000"/>
              </a:spcBef>
            </a:pPr>
            <a:r>
              <a:rPr lang="en-US" b="1">
                <a:latin typeface="Times New Roman" pitchFamily="18" charset="0"/>
              </a:rPr>
              <a:t>Right now, we’re going to look at four questions related to your recent textbook readings</a:t>
            </a:r>
          </a:p>
          <a:p>
            <a:pPr algn="ctr">
              <a:spcBef>
                <a:spcPct val="50000"/>
              </a:spcBef>
            </a:pPr>
            <a:endParaRPr lang="en-US" sz="800" b="1">
              <a:latin typeface="Times New Roman" pitchFamily="18" charset="0"/>
            </a:endParaRPr>
          </a:p>
          <a:p>
            <a:pPr algn="ctr">
              <a:spcBef>
                <a:spcPct val="50000"/>
              </a:spcBef>
            </a:pPr>
            <a:r>
              <a:rPr lang="en-US" sz="1700" b="1">
                <a:latin typeface="Times New Roman" pitchFamily="18" charset="0"/>
              </a:rPr>
              <a:t>The class will be divided up into four groups, each group will (initially) be responding to one of the questions below.  After being assigned a group, write out the corresponding question at the top of your chart paper.  You will be given 3-4 minutes to write a group response.</a:t>
            </a:r>
          </a:p>
        </p:txBody>
      </p:sp>
      <p:sp>
        <p:nvSpPr>
          <p:cNvPr id="11271" name="Text Box 7"/>
          <p:cNvSpPr txBox="1">
            <a:spLocks noChangeArrowheads="1"/>
          </p:cNvSpPr>
          <p:nvPr/>
        </p:nvSpPr>
        <p:spPr bwMode="auto">
          <a:xfrm>
            <a:off x="0" y="5915025"/>
            <a:ext cx="9144000" cy="942975"/>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When all groups are done, your group will trade chart papers with another group that is complete</a:t>
            </a:r>
          </a:p>
          <a:p>
            <a:pPr algn="ctr">
              <a:spcBef>
                <a:spcPct val="50000"/>
              </a:spcBef>
            </a:pPr>
            <a:r>
              <a:rPr lang="en-US" sz="1400" b="1">
                <a:latin typeface="Times New Roman" pitchFamily="18" charset="0"/>
              </a:rPr>
              <a:t>Complete this process until you have written on all four sections</a:t>
            </a:r>
          </a:p>
          <a:p>
            <a:pPr algn="ctr">
              <a:spcBef>
                <a:spcPct val="50000"/>
              </a:spcBef>
            </a:pPr>
            <a:r>
              <a:rPr lang="en-US" sz="1400" b="1">
                <a:latin typeface="Times New Roman" pitchFamily="18" charset="0"/>
              </a:rPr>
              <a:t>Discuss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 to="" calcmode="lin" valueType="num">
                                      <p:cBhvr>
                                        <p:cTn id="7" dur="1" fill="hold"/>
                                        <p:tgtEl>
                                          <p:spTgt spid="11269">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1270"/>
                                        </p:tgtEl>
                                        <p:attrNameLst>
                                          <p:attrName>style.visibility</p:attrName>
                                        </p:attrNameLst>
                                      </p:cBhvr>
                                      <p:to>
                                        <p:strVal val="visible"/>
                                      </p:to>
                                    </p:set>
                                    <p:anim to="" calcmode="lin" valueType="num">
                                      <p:cBhvr>
                                        <p:cTn id="10" dur="1" fill="hold"/>
                                        <p:tgtEl>
                                          <p:spTgt spid="1127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1269">
                                            <p:txEl>
                                              <p:pRg st="1" end="1"/>
                                            </p:txEl>
                                          </p:spTgt>
                                        </p:tgtEl>
                                        <p:attrNameLst>
                                          <p:attrName>style.visibility</p:attrName>
                                        </p:attrNameLst>
                                      </p:cBhvr>
                                      <p:to>
                                        <p:strVal val="visible"/>
                                      </p:to>
                                    </p:set>
                                    <p:anim to="" calcmode="lin" valueType="num">
                                      <p:cBhvr>
                                        <p:cTn id="15" dur="1" fill="hold"/>
                                        <p:tgtEl>
                                          <p:spTgt spid="11269">
                                            <p:txEl>
                                              <p:pRg st="1" end="1"/>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11267"/>
                                        </p:tgtEl>
                                        <p:attrNameLst>
                                          <p:attrName>style.visibility</p:attrName>
                                        </p:attrNameLst>
                                      </p:cBhvr>
                                      <p:to>
                                        <p:strVal val="visible"/>
                                      </p:to>
                                    </p:set>
                                    <p:anim to="" calcmode="lin" valueType="num">
                                      <p:cBhvr>
                                        <p:cTn id="18" dur="1" fill="hold"/>
                                        <p:tgtEl>
                                          <p:spTgt spid="11267"/>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269">
                                            <p:txEl>
                                              <p:pRg st="3" end="3"/>
                                            </p:txEl>
                                          </p:spTgt>
                                        </p:tgtEl>
                                        <p:attrNameLst>
                                          <p:attrName>style.visibility</p:attrName>
                                        </p:attrNameLst>
                                      </p:cBhvr>
                                      <p:to>
                                        <p:strVal val="visible"/>
                                      </p:to>
                                    </p:set>
                                    <p:anim to="" calcmode="lin" valueType="num">
                                      <p:cBhvr>
                                        <p:cTn id="23" dur="1" fill="hold"/>
                                        <p:tgtEl>
                                          <p:spTgt spid="11269">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1268">
                                            <p:txEl>
                                              <p:pRg st="0" end="0"/>
                                            </p:txEl>
                                          </p:spTgt>
                                        </p:tgtEl>
                                        <p:attrNameLst>
                                          <p:attrName>style.visibility</p:attrName>
                                        </p:attrNameLst>
                                      </p:cBhvr>
                                      <p:to>
                                        <p:strVal val="visible"/>
                                      </p:to>
                                    </p:set>
                                    <p:anim to="" calcmode="lin" valueType="num">
                                      <p:cBhvr>
                                        <p:cTn id="28" dur="1" fill="hold"/>
                                        <p:tgtEl>
                                          <p:spTgt spid="11268">
                                            <p:txEl>
                                              <p:pRg st="0" end="0"/>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11268">
                                            <p:txEl>
                                              <p:pRg st="1" end="1"/>
                                            </p:txEl>
                                          </p:spTgt>
                                        </p:tgtEl>
                                        <p:attrNameLst>
                                          <p:attrName>style.visibility</p:attrName>
                                        </p:attrNameLst>
                                      </p:cBhvr>
                                      <p:to>
                                        <p:strVal val="visible"/>
                                      </p:to>
                                    </p:set>
                                    <p:anim to="" calcmode="lin" valueType="num">
                                      <p:cBhvr>
                                        <p:cTn id="31" dur="1" fill="hold"/>
                                        <p:tgtEl>
                                          <p:spTgt spid="11268">
                                            <p:txEl>
                                              <p:pRg st="1" end="1"/>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11268">
                                            <p:txEl>
                                              <p:pRg st="2" end="2"/>
                                            </p:txEl>
                                          </p:spTgt>
                                        </p:tgtEl>
                                        <p:attrNameLst>
                                          <p:attrName>style.visibility</p:attrName>
                                        </p:attrNameLst>
                                      </p:cBhvr>
                                      <p:to>
                                        <p:strVal val="visible"/>
                                      </p:to>
                                    </p:set>
                                    <p:anim to="" calcmode="lin" valueType="num">
                                      <p:cBhvr>
                                        <p:cTn id="34" dur="1" fill="hold"/>
                                        <p:tgtEl>
                                          <p:spTgt spid="11268">
                                            <p:txEl>
                                              <p:pRg st="2" end="2"/>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11268">
                                            <p:txEl>
                                              <p:pRg st="3" end="3"/>
                                            </p:txEl>
                                          </p:spTgt>
                                        </p:tgtEl>
                                        <p:attrNameLst>
                                          <p:attrName>style.visibility</p:attrName>
                                        </p:attrNameLst>
                                      </p:cBhvr>
                                      <p:to>
                                        <p:strVal val="visible"/>
                                      </p:to>
                                    </p:set>
                                    <p:anim to="" calcmode="lin" valueType="num">
                                      <p:cBhvr>
                                        <p:cTn id="37" dur="1" fill="hold"/>
                                        <p:tgtEl>
                                          <p:spTgt spid="11268">
                                            <p:txEl>
                                              <p:pRg st="3" end="3"/>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1271">
                                            <p:txEl>
                                              <p:pRg st="0" end="0"/>
                                            </p:txEl>
                                          </p:spTgt>
                                        </p:tgtEl>
                                        <p:attrNameLst>
                                          <p:attrName>style.visibility</p:attrName>
                                        </p:attrNameLst>
                                      </p:cBhvr>
                                      <p:to>
                                        <p:strVal val="visible"/>
                                      </p:to>
                                    </p:set>
                                    <p:anim to="" calcmode="lin" valueType="num">
                                      <p:cBhvr>
                                        <p:cTn id="42" dur="1" fill="hold"/>
                                        <p:tgtEl>
                                          <p:spTgt spid="11271">
                                            <p:txEl>
                                              <p:pRg st="0" end="0"/>
                                            </p:txEl>
                                          </p:spTgt>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11271">
                                            <p:txEl>
                                              <p:pRg st="1" end="1"/>
                                            </p:txEl>
                                          </p:spTgt>
                                        </p:tgtEl>
                                        <p:attrNameLst>
                                          <p:attrName>style.visibility</p:attrName>
                                        </p:attrNameLst>
                                      </p:cBhvr>
                                      <p:to>
                                        <p:strVal val="visible"/>
                                      </p:to>
                                    </p:set>
                                    <p:anim to="" calcmode="lin" valueType="num">
                                      <p:cBhvr>
                                        <p:cTn id="45" dur="1" fill="hold"/>
                                        <p:tgtEl>
                                          <p:spTgt spid="11271">
                                            <p:txEl>
                                              <p:pRg st="1" end="1"/>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11271">
                                            <p:txEl>
                                              <p:pRg st="2" end="2"/>
                                            </p:txEl>
                                          </p:spTgt>
                                        </p:tgtEl>
                                        <p:attrNameLst>
                                          <p:attrName>style.visibility</p:attrName>
                                        </p:attrNameLst>
                                      </p:cBhvr>
                                      <p:to>
                                        <p:strVal val="visible"/>
                                      </p:to>
                                    </p:set>
                                    <p:anim to="" calcmode="lin" valueType="num">
                                      <p:cBhvr>
                                        <p:cTn id="50" dur="1" fill="hold"/>
                                        <p:tgtEl>
                                          <p:spTgt spid="1127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72-322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3316" name="Picture 4" descr="Fig7-09_p166.jpg"/>
          <p:cNvPicPr>
            <a:picLocks noChangeAspect="1" noChangeArrowheads="1"/>
          </p:cNvPicPr>
          <p:nvPr/>
        </p:nvPicPr>
        <p:blipFill>
          <a:blip r:embed="rId3" cstate="print"/>
          <a:srcRect/>
          <a:stretch>
            <a:fillRect/>
          </a:stretch>
        </p:blipFill>
        <p:spPr bwMode="auto">
          <a:xfrm>
            <a:off x="1847850" y="981075"/>
            <a:ext cx="5448300" cy="3514725"/>
          </a:xfrm>
          <a:prstGeom prst="rect">
            <a:avLst/>
          </a:prstGeom>
          <a:noFill/>
          <a:ln w="9525">
            <a:noFill/>
            <a:miter lim="800000"/>
            <a:headEnd/>
            <a:tailEnd/>
          </a:ln>
        </p:spPr>
      </p:pic>
      <p:sp>
        <p:nvSpPr>
          <p:cNvPr id="13318" name="Text Box 6"/>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Shoah – The Holocaust</a:t>
            </a:r>
          </a:p>
        </p:txBody>
      </p:sp>
      <p:sp>
        <p:nvSpPr>
          <p:cNvPr id="13319" name="Text Box 7"/>
          <p:cNvSpPr txBox="1">
            <a:spLocks noChangeArrowheads="1"/>
          </p:cNvSpPr>
          <p:nvPr/>
        </p:nvSpPr>
        <p:spPr bwMode="auto">
          <a:xfrm>
            <a:off x="0" y="4724400"/>
            <a:ext cx="9144000" cy="1984375"/>
          </a:xfrm>
          <a:prstGeom prst="rect">
            <a:avLst/>
          </a:prstGeom>
          <a:noFill/>
          <a:ln w="9525">
            <a:noFill/>
            <a:miter lim="800000"/>
            <a:headEnd/>
            <a:tailEnd/>
          </a:ln>
        </p:spPr>
        <p:txBody>
          <a:bodyPr>
            <a:spAutoFit/>
          </a:bodyPr>
          <a:lstStyle/>
          <a:p>
            <a:pPr algn="ctr"/>
            <a:r>
              <a:rPr lang="en-US" b="1">
                <a:latin typeface="Times New Roman" pitchFamily="18" charset="0"/>
              </a:rPr>
              <a:t>Review Figure 7-9 and its caption on page 166</a:t>
            </a:r>
          </a:p>
          <a:p>
            <a:pPr algn="ctr"/>
            <a:endParaRPr lang="en-US" b="1">
              <a:latin typeface="Times New Roman" pitchFamily="18" charset="0"/>
            </a:endParaRPr>
          </a:p>
          <a:p>
            <a:pPr algn="ctr"/>
            <a:r>
              <a:rPr lang="en-US" b="1">
                <a:latin typeface="Times New Roman" pitchFamily="18" charset="0"/>
              </a:rPr>
              <a:t>How might it have affected Josef Pitel to be the sole survivor in his family?</a:t>
            </a:r>
          </a:p>
          <a:p>
            <a:pPr algn="ctr"/>
            <a:endParaRPr lang="en-US" sz="800" b="1">
              <a:latin typeface="Times New Roman" pitchFamily="18" charset="0"/>
            </a:endParaRPr>
          </a:p>
          <a:p>
            <a:pPr algn="ctr"/>
            <a:r>
              <a:rPr lang="en-US" b="1">
                <a:solidFill>
                  <a:srgbClr val="002060"/>
                </a:solidFill>
                <a:latin typeface="Times New Roman" pitchFamily="18" charset="0"/>
              </a:rPr>
              <a:t>Why is it important that his photograph exists?</a:t>
            </a:r>
          </a:p>
          <a:p>
            <a:pPr algn="ctr"/>
            <a:endParaRPr lang="en-US" sz="800" b="1">
              <a:solidFill>
                <a:schemeClr val="accent2"/>
              </a:solidFill>
              <a:latin typeface="Times New Roman" pitchFamily="18" charset="0"/>
            </a:endParaRPr>
          </a:p>
          <a:p>
            <a:pPr algn="ctr"/>
            <a:r>
              <a:rPr lang="en-US" b="1">
                <a:latin typeface="Times New Roman" pitchFamily="18" charset="0"/>
              </a:rPr>
              <a:t>What might have happened to other victims’ stories and memories if there were no photographs or written accounts of their tragedy?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 to="" calcmode="lin" valueType="num">
                                      <p:cBhvr>
                                        <p:cTn id="7" dur="1" fill="hold"/>
                                        <p:tgtEl>
                                          <p:spTgt spid="1331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anim to="" calcmode="lin" valueType="num">
                                      <p:cBhvr>
                                        <p:cTn id="10" dur="1" fill="hold"/>
                                        <p:tgtEl>
                                          <p:spTgt spid="13316"/>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3318"/>
                                        </p:tgtEl>
                                        <p:attrNameLst>
                                          <p:attrName>style.visibility</p:attrName>
                                        </p:attrNameLst>
                                      </p:cBhvr>
                                      <p:to>
                                        <p:strVal val="visible"/>
                                      </p:to>
                                    </p:set>
                                    <p:anim to="" calcmode="lin" valueType="num">
                                      <p:cBhvr>
                                        <p:cTn id="13" dur="1" fill="hold"/>
                                        <p:tgtEl>
                                          <p:spTgt spid="13318"/>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3319">
                                            <p:txEl>
                                              <p:pRg st="0" end="0"/>
                                            </p:txEl>
                                          </p:spTgt>
                                        </p:tgtEl>
                                        <p:attrNameLst>
                                          <p:attrName>style.visibility</p:attrName>
                                        </p:attrNameLst>
                                      </p:cBhvr>
                                      <p:to>
                                        <p:strVal val="visible"/>
                                      </p:to>
                                    </p:set>
                                    <p:anim to="" calcmode="lin" valueType="num">
                                      <p:cBhvr>
                                        <p:cTn id="16" dur="1" fill="hold"/>
                                        <p:tgtEl>
                                          <p:spTgt spid="13319">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3319">
                                            <p:txEl>
                                              <p:pRg st="2" end="2"/>
                                            </p:txEl>
                                          </p:spTgt>
                                        </p:tgtEl>
                                        <p:attrNameLst>
                                          <p:attrName>style.visibility</p:attrName>
                                        </p:attrNameLst>
                                      </p:cBhvr>
                                      <p:to>
                                        <p:strVal val="visible"/>
                                      </p:to>
                                    </p:set>
                                    <p:anim to="" calcmode="lin" valueType="num">
                                      <p:cBhvr>
                                        <p:cTn id="21" dur="1" fill="hold"/>
                                        <p:tgtEl>
                                          <p:spTgt spid="13319">
                                            <p:txEl>
                                              <p:pRg st="2" end="2"/>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3319">
                                            <p:txEl>
                                              <p:pRg st="4" end="4"/>
                                            </p:txEl>
                                          </p:spTgt>
                                        </p:tgtEl>
                                        <p:attrNameLst>
                                          <p:attrName>style.visibility</p:attrName>
                                        </p:attrNameLst>
                                      </p:cBhvr>
                                      <p:to>
                                        <p:strVal val="visible"/>
                                      </p:to>
                                    </p:set>
                                    <p:anim to="" calcmode="lin" valueType="num">
                                      <p:cBhvr>
                                        <p:cTn id="26" dur="1" fill="hold"/>
                                        <p:tgtEl>
                                          <p:spTgt spid="13319">
                                            <p:txEl>
                                              <p:pRg st="4" end="4"/>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3319">
                                            <p:txEl>
                                              <p:pRg st="6" end="6"/>
                                            </p:txEl>
                                          </p:spTgt>
                                        </p:tgtEl>
                                        <p:attrNameLst>
                                          <p:attrName>style.visibility</p:attrName>
                                        </p:attrNameLst>
                                      </p:cBhvr>
                                      <p:to>
                                        <p:strVal val="visible"/>
                                      </p:to>
                                    </p:set>
                                    <p:anim to="" calcmode="lin" valueType="num">
                                      <p:cBhvr>
                                        <p:cTn id="31" dur="1" fill="hold"/>
                                        <p:tgtEl>
                                          <p:spTgt spid="1331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72-322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4340" name="Text Box 4"/>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Shoah – The Holocaust</a:t>
            </a:r>
          </a:p>
        </p:txBody>
      </p:sp>
      <p:sp>
        <p:nvSpPr>
          <p:cNvPr id="14341" name="Text Box 5"/>
          <p:cNvSpPr txBox="1">
            <a:spLocks noChangeArrowheads="1"/>
          </p:cNvSpPr>
          <p:nvPr/>
        </p:nvSpPr>
        <p:spPr bwMode="auto">
          <a:xfrm>
            <a:off x="0" y="1524000"/>
            <a:ext cx="9144000" cy="915988"/>
          </a:xfrm>
          <a:prstGeom prst="rect">
            <a:avLst/>
          </a:prstGeom>
          <a:noFill/>
          <a:ln w="9525">
            <a:noFill/>
            <a:miter lim="800000"/>
            <a:headEnd/>
            <a:tailEnd/>
          </a:ln>
        </p:spPr>
        <p:txBody>
          <a:bodyPr>
            <a:spAutoFit/>
          </a:bodyPr>
          <a:lstStyle/>
          <a:p>
            <a:pPr algn="ctr"/>
            <a:r>
              <a:rPr lang="en-US" b="1">
                <a:latin typeface="Times New Roman" pitchFamily="18" charset="0"/>
              </a:rPr>
              <a:t>Read (or re-read) pages 166-167 </a:t>
            </a:r>
          </a:p>
          <a:p>
            <a:pPr algn="ctr"/>
            <a:endParaRPr lang="en-US" b="1">
              <a:latin typeface="Times New Roman" pitchFamily="18" charset="0"/>
            </a:endParaRPr>
          </a:p>
          <a:p>
            <a:pPr algn="ctr"/>
            <a:r>
              <a:rPr lang="en-US" b="1">
                <a:latin typeface="Times New Roman" pitchFamily="18" charset="0"/>
              </a:rPr>
              <a:t>With a partner, respond to </a:t>
            </a:r>
            <a:r>
              <a:rPr lang="en-US" b="1" i="1">
                <a:latin typeface="Times New Roman" pitchFamily="18" charset="0"/>
              </a:rPr>
              <a:t>Explorations</a:t>
            </a:r>
          </a:p>
        </p:txBody>
      </p:sp>
      <p:pic>
        <p:nvPicPr>
          <p:cNvPr id="14342" name="Picture 6" descr="Fig7-09_p166.jpg"/>
          <p:cNvPicPr>
            <a:picLocks noChangeAspect="1" noChangeArrowheads="1"/>
          </p:cNvPicPr>
          <p:nvPr/>
        </p:nvPicPr>
        <p:blipFill>
          <a:blip r:embed="rId3" cstate="print"/>
          <a:srcRect/>
          <a:stretch>
            <a:fillRect/>
          </a:stretch>
        </p:blipFill>
        <p:spPr bwMode="auto">
          <a:xfrm>
            <a:off x="2057400" y="2743200"/>
            <a:ext cx="5105400" cy="3295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 to="" calcmode="lin" valueType="num">
                                      <p:cBhvr>
                                        <p:cTn id="7" dur="1" fill="hold"/>
                                        <p:tgtEl>
                                          <p:spTgt spid="1433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4340"/>
                                        </p:tgtEl>
                                        <p:attrNameLst>
                                          <p:attrName>style.visibility</p:attrName>
                                        </p:attrNameLst>
                                      </p:cBhvr>
                                      <p:to>
                                        <p:strVal val="visible"/>
                                      </p:to>
                                    </p:set>
                                    <p:anim to="" calcmode="lin" valueType="num">
                                      <p:cBhvr>
                                        <p:cTn id="10" dur="1" fill="hold"/>
                                        <p:tgtEl>
                                          <p:spTgt spid="1434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4341">
                                            <p:txEl>
                                              <p:pRg st="0" end="0"/>
                                            </p:txEl>
                                          </p:spTgt>
                                        </p:tgtEl>
                                        <p:attrNameLst>
                                          <p:attrName>style.visibility</p:attrName>
                                        </p:attrNameLst>
                                      </p:cBhvr>
                                      <p:to>
                                        <p:strVal val="visible"/>
                                      </p:to>
                                    </p:set>
                                    <p:anim to="" calcmode="lin" valueType="num">
                                      <p:cBhvr>
                                        <p:cTn id="13" dur="1" fill="hold"/>
                                        <p:tgtEl>
                                          <p:spTgt spid="14341">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4341">
                                            <p:txEl>
                                              <p:pRg st="2" end="2"/>
                                            </p:txEl>
                                          </p:spTgt>
                                        </p:tgtEl>
                                        <p:attrNameLst>
                                          <p:attrName>style.visibility</p:attrName>
                                        </p:attrNameLst>
                                      </p:cBhvr>
                                      <p:to>
                                        <p:strVal val="visible"/>
                                      </p:to>
                                    </p:set>
                                    <p:anim to="" calcmode="lin" valueType="num">
                                      <p:cBhvr>
                                        <p:cTn id="16" dur="1" fill="hold"/>
                                        <p:tgtEl>
                                          <p:spTgt spid="14341">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anim to="" calcmode="lin" valueType="num">
                                      <p:cBhvr>
                                        <p:cTn id="19" dur="1" fill="hold"/>
                                        <p:tgtEl>
                                          <p:spTgt spid="143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72-3220"/>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6387"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The Last Days</a:t>
            </a:r>
          </a:p>
        </p:txBody>
      </p:sp>
      <p:sp>
        <p:nvSpPr>
          <p:cNvPr id="16388" name="Text Box 4"/>
          <p:cNvSpPr txBox="1">
            <a:spLocks noChangeArrowheads="1"/>
          </p:cNvSpPr>
          <p:nvPr/>
        </p:nvSpPr>
        <p:spPr bwMode="auto">
          <a:xfrm>
            <a:off x="0" y="1066800"/>
            <a:ext cx="9144000" cy="923925"/>
          </a:xfrm>
          <a:prstGeom prst="rect">
            <a:avLst/>
          </a:prstGeom>
          <a:noFill/>
          <a:ln w="9525">
            <a:noFill/>
            <a:miter lim="800000"/>
            <a:headEnd/>
            <a:tailEnd/>
          </a:ln>
        </p:spPr>
        <p:txBody>
          <a:bodyPr>
            <a:spAutoFit/>
          </a:bodyPr>
          <a:lstStyle/>
          <a:p>
            <a:pPr algn="ctr"/>
            <a:r>
              <a:rPr lang="en-US" b="1">
                <a:latin typeface="Times New Roman" pitchFamily="18" charset="0"/>
              </a:rPr>
              <a:t>The Story of Five Survivors</a:t>
            </a:r>
          </a:p>
          <a:p>
            <a:pPr algn="ctr"/>
            <a:endParaRPr lang="en-US" b="1" i="1">
              <a:latin typeface="Times New Roman" pitchFamily="18" charset="0"/>
            </a:endParaRPr>
          </a:p>
          <a:p>
            <a:pPr algn="ctr"/>
            <a:r>
              <a:rPr lang="en-US" b="1" i="1">
                <a:latin typeface="Times New Roman" pitchFamily="18" charset="0"/>
              </a:rPr>
              <a:t>A Preview</a:t>
            </a:r>
          </a:p>
        </p:txBody>
      </p:sp>
      <p:sp>
        <p:nvSpPr>
          <p:cNvPr id="16393" name="Rectangle 9"/>
          <p:cNvSpPr>
            <a:spLocks noChangeArrowheads="1"/>
          </p:cNvSpPr>
          <p:nvPr/>
        </p:nvSpPr>
        <p:spPr bwMode="auto">
          <a:xfrm>
            <a:off x="0" y="6324600"/>
            <a:ext cx="9144000" cy="214313"/>
          </a:xfrm>
          <a:prstGeom prst="rect">
            <a:avLst/>
          </a:prstGeom>
          <a:noFill/>
          <a:ln w="9525">
            <a:noFill/>
            <a:miter lim="800000"/>
            <a:headEnd/>
            <a:tailEnd/>
          </a:ln>
        </p:spPr>
        <p:txBody>
          <a:bodyPr>
            <a:spAutoFit/>
          </a:bodyPr>
          <a:lstStyle/>
          <a:p>
            <a:pPr algn="ctr">
              <a:spcBef>
                <a:spcPct val="50000"/>
              </a:spcBef>
            </a:pPr>
            <a:r>
              <a:rPr lang="en-US" sz="800" b="1">
                <a:latin typeface="Times New Roman" pitchFamily="18" charset="0"/>
              </a:rPr>
              <a:t>3 minutes </a:t>
            </a:r>
          </a:p>
        </p:txBody>
      </p:sp>
      <p:pic>
        <p:nvPicPr>
          <p:cNvPr id="7" name="The Last Days Documentary Film Trailer_1.wmv">
            <a:hlinkClick r:id="" action="ppaction://media"/>
          </p:cNvPr>
          <p:cNvPicPr>
            <a:picLocks noRot="1" noChangeAspect="1"/>
          </p:cNvPicPr>
          <p:nvPr>
            <a:videoFile r:link="rId1"/>
          </p:nvPr>
        </p:nvPicPr>
        <p:blipFill>
          <a:blip r:embed="rId4" cstate="print"/>
          <a:srcRect/>
          <a:stretch>
            <a:fillRect/>
          </a:stretch>
        </p:blipFill>
        <p:spPr bwMode="auto">
          <a:xfrm>
            <a:off x="3886200" y="5334000"/>
            <a:ext cx="1371600" cy="1028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 to="" calcmode="lin" valueType="num">
                                      <p:cBhvr>
                                        <p:cTn id="7" dur="1" fill="hold"/>
                                        <p:tgtEl>
                                          <p:spTgt spid="1638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6387"/>
                                        </p:tgtEl>
                                        <p:attrNameLst>
                                          <p:attrName>style.visibility</p:attrName>
                                        </p:attrNameLst>
                                      </p:cBhvr>
                                      <p:to>
                                        <p:strVal val="visible"/>
                                      </p:to>
                                    </p:set>
                                    <p:anim to="" calcmode="lin" valueType="num">
                                      <p:cBhvr>
                                        <p:cTn id="10" dur="1" fill="hold"/>
                                        <p:tgtEl>
                                          <p:spTgt spid="1638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6388">
                                            <p:txEl>
                                              <p:pRg st="0" end="0"/>
                                            </p:txEl>
                                          </p:spTgt>
                                        </p:tgtEl>
                                        <p:attrNameLst>
                                          <p:attrName>style.visibility</p:attrName>
                                        </p:attrNameLst>
                                      </p:cBhvr>
                                      <p:to>
                                        <p:strVal val="visible"/>
                                      </p:to>
                                    </p:set>
                                    <p:anim to="" calcmode="lin" valueType="num">
                                      <p:cBhvr>
                                        <p:cTn id="13" dur="1" fill="hold"/>
                                        <p:tgtEl>
                                          <p:spTgt spid="16388">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6388">
                                            <p:txEl>
                                              <p:pRg st="2" end="2"/>
                                            </p:txEl>
                                          </p:spTgt>
                                        </p:tgtEl>
                                        <p:attrNameLst>
                                          <p:attrName>style.visibility</p:attrName>
                                        </p:attrNameLst>
                                      </p:cBhvr>
                                      <p:to>
                                        <p:strVal val="visible"/>
                                      </p:to>
                                    </p:set>
                                    <p:anim to="" calcmode="lin" valueType="num">
                                      <p:cBhvr>
                                        <p:cTn id="16" dur="1" fill="hold"/>
                                        <p:tgtEl>
                                          <p:spTgt spid="16388">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to="" calcmode="lin" valueType="num">
                                      <p:cBhvr>
                                        <p:cTn id="21" dur="1" fill="hold"/>
                                        <p:tgtEl>
                                          <p:spTgt spid="7"/>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6393">
                                            <p:txEl>
                                              <p:pRg st="0" end="0"/>
                                            </p:txEl>
                                          </p:spTgt>
                                        </p:tgtEl>
                                        <p:attrNameLst>
                                          <p:attrName>style.visibility</p:attrName>
                                        </p:attrNameLst>
                                      </p:cBhvr>
                                      <p:to>
                                        <p:strVal val="visible"/>
                                      </p:to>
                                    </p:set>
                                    <p:anim to="" calcmode="lin" valueType="num">
                                      <p:cBhvr>
                                        <p:cTn id="24" dur="1" fill="hold"/>
                                        <p:tgtEl>
                                          <p:spTgt spid="1639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5"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1638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72-322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6387"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The Last Days</a:t>
            </a:r>
          </a:p>
        </p:txBody>
      </p:sp>
      <p:sp>
        <p:nvSpPr>
          <p:cNvPr id="16388" name="Text Box 4"/>
          <p:cNvSpPr txBox="1">
            <a:spLocks noChangeArrowheads="1"/>
          </p:cNvSpPr>
          <p:nvPr/>
        </p:nvSpPr>
        <p:spPr bwMode="auto">
          <a:xfrm>
            <a:off x="0" y="1066800"/>
            <a:ext cx="9144000" cy="366713"/>
          </a:xfrm>
          <a:prstGeom prst="rect">
            <a:avLst/>
          </a:prstGeom>
          <a:noFill/>
          <a:ln w="9525">
            <a:noFill/>
            <a:miter lim="800000"/>
            <a:headEnd/>
            <a:tailEnd/>
          </a:ln>
        </p:spPr>
        <p:txBody>
          <a:bodyPr>
            <a:spAutoFit/>
          </a:bodyPr>
          <a:lstStyle/>
          <a:p>
            <a:pPr algn="ctr"/>
            <a:r>
              <a:rPr lang="en-US" b="1">
                <a:latin typeface="Times New Roman" pitchFamily="18" charset="0"/>
              </a:rPr>
              <a:t>The Story of Five Survivors</a:t>
            </a:r>
            <a:endParaRPr lang="en-US" b="1" i="1">
              <a:latin typeface="Times New Roman" pitchFamily="18" charset="0"/>
            </a:endParaRPr>
          </a:p>
        </p:txBody>
      </p:sp>
      <p:sp>
        <p:nvSpPr>
          <p:cNvPr id="16393" name="Rectangle 9"/>
          <p:cNvSpPr>
            <a:spLocks noChangeArrowheads="1"/>
          </p:cNvSpPr>
          <p:nvPr/>
        </p:nvSpPr>
        <p:spPr bwMode="auto">
          <a:xfrm>
            <a:off x="0" y="6324600"/>
            <a:ext cx="9144000" cy="214313"/>
          </a:xfrm>
          <a:prstGeom prst="rect">
            <a:avLst/>
          </a:prstGeom>
          <a:noFill/>
          <a:ln w="9525">
            <a:noFill/>
            <a:miter lim="800000"/>
            <a:headEnd/>
            <a:tailEnd/>
          </a:ln>
        </p:spPr>
        <p:txBody>
          <a:bodyPr>
            <a:spAutoFit/>
          </a:bodyPr>
          <a:lstStyle/>
          <a:p>
            <a:pPr algn="ctr">
              <a:spcBef>
                <a:spcPct val="50000"/>
              </a:spcBef>
            </a:pPr>
            <a:r>
              <a:rPr lang="en-US" sz="800" b="1">
                <a:latin typeface="Times New Roman" pitchFamily="18" charset="0"/>
              </a:rPr>
              <a:t>87 minutes </a:t>
            </a:r>
          </a:p>
        </p:txBody>
      </p:sp>
      <p:pic>
        <p:nvPicPr>
          <p:cNvPr id="16395" name="Picture 11" descr="51F4FYKDXWL"/>
          <p:cNvPicPr>
            <a:picLocks noChangeAspect="1" noChangeArrowheads="1"/>
          </p:cNvPicPr>
          <p:nvPr/>
        </p:nvPicPr>
        <p:blipFill>
          <a:blip r:embed="rId3" cstate="print"/>
          <a:srcRect/>
          <a:stretch>
            <a:fillRect/>
          </a:stretch>
        </p:blipFill>
        <p:spPr bwMode="auto">
          <a:xfrm>
            <a:off x="2514600" y="2057400"/>
            <a:ext cx="4114800"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 to="" calcmode="lin" valueType="num">
                                      <p:cBhvr>
                                        <p:cTn id="7" dur="1" fill="hold"/>
                                        <p:tgtEl>
                                          <p:spTgt spid="1638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6387"/>
                                        </p:tgtEl>
                                        <p:attrNameLst>
                                          <p:attrName>style.visibility</p:attrName>
                                        </p:attrNameLst>
                                      </p:cBhvr>
                                      <p:to>
                                        <p:strVal val="visible"/>
                                      </p:to>
                                    </p:set>
                                    <p:anim to="" calcmode="lin" valueType="num">
                                      <p:cBhvr>
                                        <p:cTn id="10" dur="1" fill="hold"/>
                                        <p:tgtEl>
                                          <p:spTgt spid="1638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6388">
                                            <p:txEl>
                                              <p:pRg st="0" end="0"/>
                                            </p:txEl>
                                          </p:spTgt>
                                        </p:tgtEl>
                                        <p:attrNameLst>
                                          <p:attrName>style.visibility</p:attrName>
                                        </p:attrNameLst>
                                      </p:cBhvr>
                                      <p:to>
                                        <p:strVal val="visible"/>
                                      </p:to>
                                    </p:set>
                                    <p:anim to="" calcmode="lin" valueType="num">
                                      <p:cBhvr>
                                        <p:cTn id="13" dur="1" fill="hold"/>
                                        <p:tgtEl>
                                          <p:spTgt spid="16388">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6393">
                                            <p:txEl>
                                              <p:pRg st="0" end="0"/>
                                            </p:txEl>
                                          </p:spTgt>
                                        </p:tgtEl>
                                        <p:attrNameLst>
                                          <p:attrName>style.visibility</p:attrName>
                                        </p:attrNameLst>
                                      </p:cBhvr>
                                      <p:to>
                                        <p:strVal val="visible"/>
                                      </p:to>
                                    </p:set>
                                    <p:anim to="" calcmode="lin" valueType="num">
                                      <p:cBhvr>
                                        <p:cTn id="16" dur="1" fill="hold"/>
                                        <p:tgtEl>
                                          <p:spTgt spid="16393">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6395"/>
                                        </p:tgtEl>
                                        <p:attrNameLst>
                                          <p:attrName>style.visibility</p:attrName>
                                        </p:attrNameLst>
                                      </p:cBhvr>
                                      <p:to>
                                        <p:strVal val="visible"/>
                                      </p:to>
                                    </p:set>
                                    <p:anim to="" calcmode="lin" valueType="num">
                                      <p:cBhvr>
                                        <p:cTn id="19" dur="1" fill="hold"/>
                                        <p:tgtEl>
                                          <p:spTgt spid="1639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title"/>
          </p:nvPr>
        </p:nvSpPr>
        <p:spPr>
          <a:xfrm>
            <a:off x="0" y="0"/>
            <a:ext cx="9144000" cy="1143000"/>
          </a:xfrm>
          <a:noFill/>
        </p:spPr>
        <p:txBody>
          <a:bodyPr/>
          <a:lstStyle/>
          <a:p>
            <a:pPr eaLnBrk="1" hangingPunct="1"/>
            <a:r>
              <a:rPr lang="en-US" sz="3600" b="1" smtClean="0">
                <a:solidFill>
                  <a:srgbClr val="002060"/>
                </a:solidFill>
                <a:latin typeface="Times New Roman" pitchFamily="18" charset="0"/>
              </a:rPr>
              <a:t>And Finally…</a:t>
            </a:r>
          </a:p>
        </p:txBody>
      </p:sp>
      <p:sp>
        <p:nvSpPr>
          <p:cNvPr id="15364"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a:latin typeface="Times New Roman" pitchFamily="18" charset="0"/>
              </a:rPr>
              <a:t>Continue with your </a:t>
            </a:r>
            <a:r>
              <a:rPr lang="en-US" sz="2400" b="1">
                <a:solidFill>
                  <a:srgbClr val="002060"/>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rgbClr val="002060"/>
                </a:solidFill>
                <a:latin typeface="Times New Roman" pitchFamily="18" charset="0"/>
              </a:rPr>
              <a:t>Investigative Report</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 to="" calcmode="lin" valueType="num">
                                      <p:cBhvr>
                                        <p:cTn id="7" dur="1" fill="hold"/>
                                        <p:tgtEl>
                                          <p:spTgt spid="1536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 to="" calcmode="lin" valueType="num">
                                      <p:cBhvr>
                                        <p:cTn id="10" dur="1" fill="hold"/>
                                        <p:tgtEl>
                                          <p:spTgt spid="1536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5362"/>
                                        </p:tgtEl>
                                        <p:attrNameLst>
                                          <p:attrName>style.visibility</p:attrName>
                                        </p:attrNameLst>
                                      </p:cBhvr>
                                      <p:to>
                                        <p:strVal val="visible"/>
                                      </p:to>
                                    </p:set>
                                    <p:anim to="" calcmode="lin" valueType="num">
                                      <p:cBhvr>
                                        <p:cTn id="13" dur="1" fill="hold"/>
                                        <p:tgtEl>
                                          <p:spTgt spid="153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http://historyofjihad.org/armenia4.jpg"/>
          <p:cNvPicPr>
            <a:picLocks noChangeAspect="1" noChangeArrowheads="1"/>
          </p:cNvPicPr>
          <p:nvPr/>
        </p:nvPicPr>
        <p:blipFill>
          <a:blip r:embed="rId3" cstate="print">
            <a:lum bright="70000" contrast="-70000"/>
          </a:blip>
          <a:srcRect/>
          <a:stretch>
            <a:fillRect/>
          </a:stretch>
        </p:blipFill>
        <p:spPr bwMode="auto">
          <a:xfrm>
            <a:off x="0" y="0"/>
            <a:ext cx="9172575" cy="6858000"/>
          </a:xfrm>
          <a:prstGeom prst="rect">
            <a:avLst/>
          </a:prstGeom>
          <a:noFill/>
          <a:ln w="9525">
            <a:noFill/>
            <a:miter lim="800000"/>
            <a:headEnd/>
            <a:tailEnd/>
          </a:ln>
        </p:spPr>
      </p:pic>
      <p:pic>
        <p:nvPicPr>
          <p:cNvPr id="37892" name="Picture 4" descr="http://www.musidocs.com/wp-content/uploads/2010/06/screamers-soad-documentary-225x300.jpg"/>
          <p:cNvPicPr>
            <a:picLocks noChangeAspect="1" noChangeArrowheads="1"/>
          </p:cNvPicPr>
          <p:nvPr/>
        </p:nvPicPr>
        <p:blipFill>
          <a:blip r:embed="rId4" cstate="print"/>
          <a:srcRect/>
          <a:stretch>
            <a:fillRect/>
          </a:stretch>
        </p:blipFill>
        <p:spPr bwMode="auto">
          <a:xfrm>
            <a:off x="4953000" y="1295400"/>
            <a:ext cx="3829050" cy="5105400"/>
          </a:xfrm>
          <a:prstGeom prst="rect">
            <a:avLst/>
          </a:prstGeom>
          <a:noFill/>
          <a:ln w="9525">
            <a:noFill/>
            <a:miter lim="800000"/>
            <a:headEnd/>
            <a:tailEnd/>
          </a:ln>
        </p:spPr>
      </p:pic>
      <p:sp>
        <p:nvSpPr>
          <p:cNvPr id="5" name="Text Box 10"/>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FF0000"/>
                </a:solidFill>
                <a:latin typeface="Times New Roman" pitchFamily="18" charset="0"/>
              </a:rPr>
              <a:t>What Are Crimes Against Humanity?</a:t>
            </a:r>
          </a:p>
        </p:txBody>
      </p:sp>
      <p:sp>
        <p:nvSpPr>
          <p:cNvPr id="6" name="TextBox 5"/>
          <p:cNvSpPr txBox="1">
            <a:spLocks noChangeArrowheads="1"/>
          </p:cNvSpPr>
          <p:nvPr/>
        </p:nvSpPr>
        <p:spPr bwMode="auto">
          <a:xfrm>
            <a:off x="1295400" y="4114800"/>
            <a:ext cx="1676400" cy="230188"/>
          </a:xfrm>
          <a:prstGeom prst="rect">
            <a:avLst/>
          </a:prstGeom>
          <a:noFill/>
          <a:ln w="9525">
            <a:noFill/>
            <a:miter lim="800000"/>
            <a:headEnd/>
            <a:tailEnd/>
          </a:ln>
        </p:spPr>
        <p:txBody>
          <a:bodyPr>
            <a:spAutoFit/>
          </a:bodyPr>
          <a:lstStyle/>
          <a:p>
            <a:pPr algn="ctr"/>
            <a:r>
              <a:rPr lang="en-US" sz="900" b="1">
                <a:latin typeface="Times New Roman" pitchFamily="18" charset="0"/>
                <a:cs typeface="Times New Roman" pitchFamily="18" charset="0"/>
              </a:rPr>
              <a:t>Screamers: An Introduction</a:t>
            </a:r>
          </a:p>
        </p:txBody>
      </p:sp>
      <p:sp>
        <p:nvSpPr>
          <p:cNvPr id="7" name="TextBox 6"/>
          <p:cNvSpPr txBox="1">
            <a:spLocks noChangeArrowheads="1"/>
          </p:cNvSpPr>
          <p:nvPr/>
        </p:nvSpPr>
        <p:spPr bwMode="auto">
          <a:xfrm>
            <a:off x="685800" y="5029200"/>
            <a:ext cx="2895600" cy="1477963"/>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As an introduction to Crimes Against Humanity, including Genocide, we’ll be watching the following documentary</a:t>
            </a:r>
          </a:p>
        </p:txBody>
      </p:sp>
      <p:pic>
        <p:nvPicPr>
          <p:cNvPr id="9" name="Screamers Trailer! NEW Theatrical Documentary_1.wmv">
            <a:hlinkClick r:id="" action="ppaction://media"/>
          </p:cNvPr>
          <p:cNvPicPr>
            <a:picLocks noRot="1" noChangeAspect="1"/>
          </p:cNvPicPr>
          <p:nvPr>
            <a:videoFile r:link="rId1"/>
          </p:nvPr>
        </p:nvPicPr>
        <p:blipFill>
          <a:blip r:embed="rId5" cstate="print"/>
          <a:srcRect/>
          <a:stretch>
            <a:fillRect/>
          </a:stretch>
        </p:blipFill>
        <p:spPr bwMode="auto">
          <a:xfrm>
            <a:off x="685800" y="2209800"/>
            <a:ext cx="2895600" cy="1628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7892"/>
                                        </p:tgtEl>
                                        <p:attrNameLst>
                                          <p:attrName>style.visibility</p:attrName>
                                        </p:attrNameLst>
                                      </p:cBhvr>
                                      <p:to>
                                        <p:strVal val="visible"/>
                                      </p:to>
                                    </p:set>
                                    <p:anim to="" calcmode="lin" valueType="num">
                                      <p:cBhvr>
                                        <p:cTn id="10" dur="1" fill="hold"/>
                                        <p:tgtEl>
                                          <p:spTgt spid="37892"/>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to="" calcmode="lin" valueType="num">
                                      <p:cBhvr>
                                        <p:cTn id="18" dur="1" fill="hold"/>
                                        <p:tgtEl>
                                          <p:spTgt spid="6"/>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2"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http://machetera.files.wordpress.com/2008/03/icc.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 name="TextBox 3"/>
          <p:cNvSpPr txBox="1">
            <a:spLocks noChangeArrowheads="1"/>
          </p:cNvSpPr>
          <p:nvPr/>
        </p:nvSpPr>
        <p:spPr bwMode="auto">
          <a:xfrm>
            <a:off x="0" y="228600"/>
            <a:ext cx="9144000" cy="554038"/>
          </a:xfrm>
          <a:prstGeom prst="rect">
            <a:avLst/>
          </a:prstGeom>
          <a:noFill/>
          <a:ln w="9525">
            <a:noFill/>
            <a:miter lim="800000"/>
            <a:headEnd/>
            <a:tailEnd/>
          </a:ln>
        </p:spPr>
        <p:txBody>
          <a:bodyPr>
            <a:spAutoFit/>
          </a:bodyPr>
          <a:lstStyle/>
          <a:p>
            <a:pPr algn="ctr"/>
            <a:r>
              <a:rPr lang="en-CA" sz="3000" b="1">
                <a:solidFill>
                  <a:srgbClr val="002060"/>
                </a:solidFill>
                <a:latin typeface="Times New Roman" pitchFamily="18" charset="0"/>
                <a:cs typeface="Times New Roman" pitchFamily="18" charset="0"/>
              </a:rPr>
              <a:t>Why was the International Criminal Court created?</a:t>
            </a:r>
          </a:p>
        </p:txBody>
      </p:sp>
      <p:sp>
        <p:nvSpPr>
          <p:cNvPr id="5" name="Text Box 5"/>
          <p:cNvSpPr txBox="1">
            <a:spLocks noChangeArrowheads="1"/>
          </p:cNvSpPr>
          <p:nvPr/>
        </p:nvSpPr>
        <p:spPr bwMode="auto">
          <a:xfrm>
            <a:off x="838200" y="2514600"/>
            <a:ext cx="4191000" cy="2308225"/>
          </a:xfrm>
          <a:prstGeom prst="rect">
            <a:avLst/>
          </a:prstGeom>
          <a:noFill/>
          <a:ln w="9525">
            <a:noFill/>
            <a:miter lim="800000"/>
            <a:headEnd/>
            <a:tailEnd/>
          </a:ln>
        </p:spPr>
        <p:txBody>
          <a:bodyPr>
            <a:spAutoFit/>
          </a:bodyPr>
          <a:lstStyle/>
          <a:p>
            <a:pPr algn="ctr">
              <a:spcBef>
                <a:spcPct val="50000"/>
              </a:spcBef>
            </a:pPr>
            <a:r>
              <a:rPr lang="en-US" b="1" dirty="0" smtClean="0">
                <a:latin typeface="Times New Roman" pitchFamily="18" charset="0"/>
              </a:rPr>
              <a:t>Read </a:t>
            </a:r>
            <a:r>
              <a:rPr lang="en-US" b="1" dirty="0">
                <a:latin typeface="Times New Roman" pitchFamily="18" charset="0"/>
              </a:rPr>
              <a:t>page 170</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As you read and complete the </a:t>
            </a:r>
            <a:r>
              <a:rPr lang="en-US" b="1" i="1" dirty="0">
                <a:latin typeface="Times New Roman" pitchFamily="18" charset="0"/>
              </a:rPr>
              <a:t>Activity</a:t>
            </a:r>
            <a:r>
              <a:rPr lang="en-US" b="1" dirty="0">
                <a:latin typeface="Times New Roman" pitchFamily="18" charset="0"/>
              </a:rPr>
              <a:t>, keep in mind the question above</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How did you respond to the </a:t>
            </a:r>
            <a:r>
              <a:rPr lang="en-US" b="1" i="1" dirty="0">
                <a:latin typeface="Times New Roman" pitchFamily="18" charset="0"/>
              </a:rPr>
              <a:t>Activity</a:t>
            </a:r>
            <a:r>
              <a:rPr lang="en-US" b="1" dirty="0">
                <a:latin typeface="Times New Roman" pitchFamily="18" charset="0"/>
              </a:rPr>
              <a:t>?</a:t>
            </a:r>
          </a:p>
        </p:txBody>
      </p:sp>
      <p:pic>
        <p:nvPicPr>
          <p:cNvPr id="17409" name="Picture 1" descr="Fig7-12_p170.jpg"/>
          <p:cNvPicPr>
            <a:picLocks noChangeAspect="1" noChangeArrowheads="1"/>
          </p:cNvPicPr>
          <p:nvPr/>
        </p:nvPicPr>
        <p:blipFill>
          <a:blip r:embed="rId3" cstate="print"/>
          <a:srcRect/>
          <a:stretch>
            <a:fillRect/>
          </a:stretch>
        </p:blipFill>
        <p:spPr bwMode="auto">
          <a:xfrm>
            <a:off x="5791200" y="1219200"/>
            <a:ext cx="2362200" cy="4918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 to="" calcmode="lin" valueType="num">
                                      <p:cBhvr>
                                        <p:cTn id="10" dur="1" fill="hold"/>
                                        <p:tgtEl>
                                          <p:spTgt spid="5">
                                            <p:txEl>
                                              <p:pRg st="2" end="2"/>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7411"/>
                                        </p:tgtEl>
                                        <p:attrNameLst>
                                          <p:attrName>style.visibility</p:attrName>
                                        </p:attrNameLst>
                                      </p:cBhvr>
                                      <p:to>
                                        <p:strVal val="visible"/>
                                      </p:to>
                                    </p:set>
                                    <p:anim to="" calcmode="lin" valueType="num">
                                      <p:cBhvr>
                                        <p:cTn id="13" dur="1" fill="hold"/>
                                        <p:tgtEl>
                                          <p:spTgt spid="17411"/>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to="" calcmode="lin" valueType="num">
                                      <p:cBhvr>
                                        <p:cTn id="18" dur="1" fill="hold"/>
                                        <p:tgtEl>
                                          <p:spTgt spid="4"/>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to="" calcmode="lin" valueType="num">
                                      <p:cBhvr>
                                        <p:cTn id="23" dur="1" fill="hold"/>
                                        <p:tgtEl>
                                          <p:spTgt spid="5">
                                            <p:txEl>
                                              <p:pRg st="4" end="4"/>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17409"/>
                                        </p:tgtEl>
                                        <p:attrNameLst>
                                          <p:attrName>style.visibility</p:attrName>
                                        </p:attrNameLst>
                                      </p:cBhvr>
                                      <p:to>
                                        <p:strVal val="visible"/>
                                      </p:to>
                                    </p:set>
                                    <p:anim to="" calcmode="lin" valueType="num">
                                      <p:cBhvr>
                                        <p:cTn id="26" dur="1" fill="hold"/>
                                        <p:tgtEl>
                                          <p:spTgt spid="1740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Fig7-14_p171.jpg"/>
          <p:cNvPicPr>
            <a:picLocks noChangeAspect="1" noChangeArrowheads="1"/>
          </p:cNvPicPr>
          <p:nvPr/>
        </p:nvPicPr>
        <p:blipFill>
          <a:blip r:embed="rId2" cstate="print">
            <a:lum bright="70000" contrast="-70000"/>
          </a:blip>
          <a:srcRect/>
          <a:stretch>
            <a:fillRect/>
          </a:stretch>
        </p:blipFill>
        <p:spPr bwMode="auto">
          <a:xfrm>
            <a:off x="0" y="0"/>
            <a:ext cx="9193213" cy="6858000"/>
          </a:xfrm>
          <a:prstGeom prst="rect">
            <a:avLst/>
          </a:prstGeom>
          <a:noFill/>
          <a:ln w="9525">
            <a:noFill/>
            <a:miter lim="800000"/>
            <a:headEnd/>
            <a:tailEnd/>
          </a:ln>
        </p:spPr>
      </p:pic>
      <p:sp>
        <p:nvSpPr>
          <p:cNvPr id="4" name="TextBox 3"/>
          <p:cNvSpPr txBox="1">
            <a:spLocks noChangeArrowheads="1"/>
          </p:cNvSpPr>
          <p:nvPr/>
        </p:nvSpPr>
        <p:spPr bwMode="auto">
          <a:xfrm>
            <a:off x="0" y="228600"/>
            <a:ext cx="9144000" cy="554038"/>
          </a:xfrm>
          <a:prstGeom prst="rect">
            <a:avLst/>
          </a:prstGeom>
          <a:noFill/>
          <a:ln w="9525">
            <a:noFill/>
            <a:miter lim="800000"/>
            <a:headEnd/>
            <a:tailEnd/>
          </a:ln>
        </p:spPr>
        <p:txBody>
          <a:bodyPr>
            <a:spAutoFit/>
          </a:bodyPr>
          <a:lstStyle/>
          <a:p>
            <a:pPr algn="ctr"/>
            <a:r>
              <a:rPr lang="en-CA" sz="3000" b="1">
                <a:solidFill>
                  <a:srgbClr val="002060"/>
                </a:solidFill>
                <a:latin typeface="Times New Roman" pitchFamily="18" charset="0"/>
                <a:cs typeface="Times New Roman" pitchFamily="18" charset="0"/>
              </a:rPr>
              <a:t>What lessons did people learn from the Holocaust?</a:t>
            </a:r>
          </a:p>
        </p:txBody>
      </p:sp>
      <p:sp>
        <p:nvSpPr>
          <p:cNvPr id="5" name="Text Box 5"/>
          <p:cNvSpPr txBox="1">
            <a:spLocks noChangeArrowheads="1"/>
          </p:cNvSpPr>
          <p:nvPr/>
        </p:nvSpPr>
        <p:spPr bwMode="auto">
          <a:xfrm>
            <a:off x="0" y="2078038"/>
            <a:ext cx="5257800" cy="4385816"/>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Respond to the above question with at least five points</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In groups of 2-3, read the sections titled  </a:t>
            </a:r>
          </a:p>
          <a:p>
            <a:pPr algn="ctr">
              <a:spcBef>
                <a:spcPct val="50000"/>
              </a:spcBef>
            </a:pPr>
            <a:r>
              <a:rPr lang="en-US" b="1" dirty="0">
                <a:solidFill>
                  <a:srgbClr val="002060"/>
                </a:solidFill>
                <a:latin typeface="Times New Roman" pitchFamily="18" charset="0"/>
              </a:rPr>
              <a:t>Crimes against Humanity in the Former </a:t>
            </a:r>
            <a:r>
              <a:rPr lang="en-US" b="1" dirty="0" smtClean="0">
                <a:solidFill>
                  <a:srgbClr val="002060"/>
                </a:solidFill>
                <a:latin typeface="Times New Roman" pitchFamily="18" charset="0"/>
              </a:rPr>
              <a:t>Yugoslavia</a:t>
            </a:r>
          </a:p>
          <a:p>
            <a:pPr algn="ctr">
              <a:spcBef>
                <a:spcPct val="50000"/>
              </a:spcBef>
            </a:pPr>
            <a:r>
              <a:rPr lang="en-US" sz="1200" b="1" dirty="0" smtClean="0">
                <a:latin typeface="Times New Roman" pitchFamily="18" charset="0"/>
              </a:rPr>
              <a:t>(Pages 171 – 172)</a:t>
            </a:r>
            <a:endParaRPr lang="en-US" sz="1200" b="1" dirty="0">
              <a:latin typeface="Times New Roman" pitchFamily="18" charset="0"/>
            </a:endParaRPr>
          </a:p>
          <a:p>
            <a:pPr algn="ctr">
              <a:spcBef>
                <a:spcPct val="50000"/>
              </a:spcBef>
            </a:pPr>
            <a:r>
              <a:rPr lang="en-US" b="1" dirty="0">
                <a:latin typeface="Times New Roman" pitchFamily="18" charset="0"/>
              </a:rPr>
              <a:t>  and </a:t>
            </a:r>
          </a:p>
          <a:p>
            <a:pPr algn="ctr">
              <a:spcBef>
                <a:spcPct val="50000"/>
              </a:spcBef>
            </a:pPr>
            <a:r>
              <a:rPr lang="en-US" b="1" dirty="0">
                <a:solidFill>
                  <a:srgbClr val="002060"/>
                </a:solidFill>
                <a:latin typeface="Times New Roman" pitchFamily="18" charset="0"/>
              </a:rPr>
              <a:t>Crimes Against Humanity in Rwanda</a:t>
            </a:r>
          </a:p>
          <a:p>
            <a:pPr algn="ctr">
              <a:spcBef>
                <a:spcPct val="50000"/>
              </a:spcBef>
            </a:pPr>
            <a:r>
              <a:rPr lang="en-US" sz="1200" b="1" dirty="0" smtClean="0">
                <a:latin typeface="Times New Roman" pitchFamily="18" charset="0"/>
              </a:rPr>
              <a:t>(Page 173)</a:t>
            </a:r>
            <a:endParaRPr lang="en-US" sz="1200" b="1" dirty="0">
              <a:latin typeface="Times New Roman" pitchFamily="18" charset="0"/>
            </a:endParaRPr>
          </a:p>
          <a:p>
            <a:pPr algn="ctr">
              <a:spcBef>
                <a:spcPct val="50000"/>
              </a:spcBef>
            </a:pPr>
            <a:r>
              <a:rPr lang="en-US" b="1" dirty="0">
                <a:latin typeface="Times New Roman" pitchFamily="18" charset="0"/>
              </a:rPr>
              <a:t>As you read, complete the handout </a:t>
            </a:r>
          </a:p>
          <a:p>
            <a:pPr algn="ctr">
              <a:spcBef>
                <a:spcPct val="50000"/>
              </a:spcBef>
            </a:pPr>
            <a:r>
              <a:rPr lang="en-US" b="1" dirty="0">
                <a:solidFill>
                  <a:srgbClr val="002060"/>
                </a:solidFill>
                <a:latin typeface="Times New Roman" pitchFamily="18" charset="0"/>
              </a:rPr>
              <a:t>Contemporary Examples of Crimes Against Humanity</a:t>
            </a:r>
          </a:p>
        </p:txBody>
      </p:sp>
      <p:pic>
        <p:nvPicPr>
          <p:cNvPr id="32770" name="Picture 2"/>
          <p:cNvPicPr>
            <a:picLocks noChangeAspect="1" noChangeArrowheads="1"/>
          </p:cNvPicPr>
          <p:nvPr/>
        </p:nvPicPr>
        <p:blipFill>
          <a:blip r:embed="rId3" cstate="print"/>
          <a:srcRect/>
          <a:stretch>
            <a:fillRect/>
          </a:stretch>
        </p:blipFill>
        <p:spPr bwMode="auto">
          <a:xfrm>
            <a:off x="5497513" y="2209800"/>
            <a:ext cx="3570287" cy="4038600"/>
          </a:xfrm>
          <a:prstGeom prst="rect">
            <a:avLst/>
          </a:prstGeom>
          <a:noFill/>
          <a:ln w="9525">
            <a:noFill/>
            <a:miter lim="800000"/>
            <a:headEnd/>
            <a:tailEnd/>
          </a:ln>
        </p:spPr>
      </p:pic>
      <p:sp>
        <p:nvSpPr>
          <p:cNvPr id="7" name="TextBox 6"/>
          <p:cNvSpPr txBox="1">
            <a:spLocks noChangeArrowheads="1"/>
          </p:cNvSpPr>
          <p:nvPr/>
        </p:nvSpPr>
        <p:spPr bwMode="auto">
          <a:xfrm>
            <a:off x="5410200" y="1905000"/>
            <a:ext cx="3733800" cy="276999"/>
          </a:xfrm>
          <a:prstGeom prst="rect">
            <a:avLst/>
          </a:prstGeom>
          <a:noFill/>
          <a:ln w="9525">
            <a:noFill/>
            <a:miter lim="800000"/>
            <a:headEnd/>
            <a:tailEnd/>
          </a:ln>
        </p:spPr>
        <p:txBody>
          <a:bodyPr wrap="square">
            <a:spAutoFit/>
          </a:bodyPr>
          <a:lstStyle/>
          <a:p>
            <a:pPr algn="ctr">
              <a:spcBef>
                <a:spcPct val="50000"/>
              </a:spcBef>
            </a:pPr>
            <a:r>
              <a:rPr lang="en-US" sz="1200" b="1" i="1" dirty="0">
                <a:latin typeface="Times New Roman" pitchFamily="18" charset="0"/>
              </a:rPr>
              <a:t>Contemporary Examples of Crimes Against Humanity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to="" calcmode="lin" valueType="num">
                                      <p:cBhvr>
                                        <p:cTn id="10" dur="1" fill="hold"/>
                                        <p:tgtEl>
                                          <p:spTgt spid="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2771"/>
                                        </p:tgtEl>
                                        <p:attrNameLst>
                                          <p:attrName>style.visibility</p:attrName>
                                        </p:attrNameLst>
                                      </p:cBhvr>
                                      <p:to>
                                        <p:strVal val="visible"/>
                                      </p:to>
                                    </p:set>
                                    <p:anim to="" calcmode="lin" valueType="num">
                                      <p:cBhvr>
                                        <p:cTn id="13" dur="1" fill="hold"/>
                                        <p:tgtEl>
                                          <p:spTgt spid="32771"/>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to="" calcmode="lin" valueType="num">
                                      <p:cBhvr>
                                        <p:cTn id="18" dur="1" fill="hold"/>
                                        <p:tgtEl>
                                          <p:spTgt spid="5">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to="" calcmode="lin" valueType="num">
                                      <p:cBhvr>
                                        <p:cTn id="21" dur="1" fill="hold"/>
                                        <p:tgtEl>
                                          <p:spTgt spid="5">
                                            <p:txEl>
                                              <p:pRg st="3" end="3"/>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to="" calcmode="lin" valueType="num">
                                      <p:cBhvr>
                                        <p:cTn id="24" dur="1" fill="hold"/>
                                        <p:tgtEl>
                                          <p:spTgt spid="5">
                                            <p:txEl>
                                              <p:pRg st="4" end="4"/>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to="" calcmode="lin" valueType="num">
                                      <p:cBhvr>
                                        <p:cTn id="27" dur="1" fill="hold"/>
                                        <p:tgtEl>
                                          <p:spTgt spid="5">
                                            <p:txEl>
                                              <p:pRg st="5" end="5"/>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 to="" calcmode="lin" valueType="num">
                                      <p:cBhvr>
                                        <p:cTn id="30" dur="1" fill="hold"/>
                                        <p:tgtEl>
                                          <p:spTgt spid="5">
                                            <p:txEl>
                                              <p:pRg st="6" end="6"/>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to="" calcmode="lin" valueType="num">
                                      <p:cBhvr>
                                        <p:cTn id="33" dur="1" fill="hold"/>
                                        <p:tgtEl>
                                          <p:spTgt spid="5">
                                            <p:txEl>
                                              <p:pRg st="7" end="7"/>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 to="" calcmode="lin" valueType="num">
                                      <p:cBhvr>
                                        <p:cTn id="38" dur="1" fill="hold"/>
                                        <p:tgtEl>
                                          <p:spTgt spid="5">
                                            <p:txEl>
                                              <p:pRg st="8" end="8"/>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 to="" calcmode="lin" valueType="num">
                                      <p:cBhvr>
                                        <p:cTn id="41" dur="1" fill="hold"/>
                                        <p:tgtEl>
                                          <p:spTgt spid="5">
                                            <p:txEl>
                                              <p:pRg st="9" end="9"/>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32770"/>
                                        </p:tgtEl>
                                        <p:attrNameLst>
                                          <p:attrName>style.visibility</p:attrName>
                                        </p:attrNameLst>
                                      </p:cBhvr>
                                      <p:to>
                                        <p:strVal val="visible"/>
                                      </p:to>
                                    </p:set>
                                    <p:anim to="" calcmode="lin" valueType="num">
                                      <p:cBhvr>
                                        <p:cTn id="44" dur="1" fill="hold"/>
                                        <p:tgtEl>
                                          <p:spTgt spid="32770"/>
                                        </p:tgtEl>
                                        <p:attrNameLst>
                                          <p:attrName/>
                                        </p:attrNameLst>
                                      </p:cBhvr>
                                    </p:anim>
                                  </p:childTnLst>
                                </p:cTn>
                              </p:par>
                              <p:par>
                                <p:cTn id="45" presetID="24"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to="" calcmode="lin" valueType="num">
                                      <p:cBhvr>
                                        <p:cTn id="4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http://news.sky.com/sky-news/content/StaticFile/jpg/2008/Jul/Week4/15049830.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33794" name="Picture 2" descr="This picture combination shows: on the left, the then Bosnian Serb leader Radovan Karadzic in April 1996, and on the right, Karadzic as he looks now"/>
          <p:cNvPicPr>
            <a:picLocks noChangeAspect="1" noChangeArrowheads="1"/>
          </p:cNvPicPr>
          <p:nvPr/>
        </p:nvPicPr>
        <p:blipFill>
          <a:blip r:embed="rId4" cstate="print"/>
          <a:srcRect/>
          <a:stretch>
            <a:fillRect/>
          </a:stretch>
        </p:blipFill>
        <p:spPr bwMode="auto">
          <a:xfrm>
            <a:off x="2895600" y="2035175"/>
            <a:ext cx="3467100" cy="2079625"/>
          </a:xfrm>
          <a:prstGeom prst="rect">
            <a:avLst/>
          </a:prstGeom>
          <a:noFill/>
          <a:ln w="9525">
            <a:noFill/>
            <a:miter lim="800000"/>
            <a:headEnd/>
            <a:tailEnd/>
          </a:ln>
        </p:spPr>
      </p:pic>
      <p:sp>
        <p:nvSpPr>
          <p:cNvPr id="5" name="Rectangle 4"/>
          <p:cNvSpPr>
            <a:spLocks noChangeArrowheads="1"/>
          </p:cNvSpPr>
          <p:nvPr/>
        </p:nvSpPr>
        <p:spPr bwMode="auto">
          <a:xfrm>
            <a:off x="152400" y="877888"/>
            <a:ext cx="8991600" cy="3600450"/>
          </a:xfrm>
          <a:prstGeom prst="rect">
            <a:avLst/>
          </a:prstGeom>
          <a:noFill/>
          <a:ln w="9525">
            <a:noFill/>
            <a:miter lim="800000"/>
            <a:headEnd/>
            <a:tailEnd/>
          </a:ln>
        </p:spPr>
        <p:txBody>
          <a:bodyPr>
            <a:spAutoFit/>
          </a:bodyPr>
          <a:lstStyle/>
          <a:p>
            <a:pPr algn="ctr"/>
            <a:r>
              <a:rPr lang="en-CA" b="1" dirty="0">
                <a:latin typeface="Times New Roman" pitchFamily="18" charset="0"/>
                <a:cs typeface="Times New Roman" pitchFamily="18" charset="0"/>
              </a:rPr>
              <a:t>Radovan Karadzic, Europe's most wanted man, arrested for war crimes</a:t>
            </a:r>
          </a:p>
          <a:p>
            <a:pPr algn="ctr"/>
            <a:endParaRPr lang="en-CA" b="1" dirty="0">
              <a:latin typeface="Times New Roman" pitchFamily="18" charset="0"/>
              <a:cs typeface="Times New Roman" pitchFamily="18" charset="0"/>
            </a:endParaRPr>
          </a:p>
          <a:p>
            <a:pPr algn="ctr"/>
            <a:r>
              <a:rPr lang="en-CA" b="1" i="1" dirty="0">
                <a:latin typeface="Times New Roman" pitchFamily="18" charset="0"/>
                <a:cs typeface="Times New Roman" pitchFamily="18" charset="0"/>
              </a:rPr>
              <a:t>Arrested after 13 years on the </a:t>
            </a:r>
            <a:r>
              <a:rPr lang="en-CA" b="1" i="1" dirty="0" smtClean="0">
                <a:latin typeface="Times New Roman" pitchFamily="18" charset="0"/>
                <a:cs typeface="Times New Roman" pitchFamily="18" charset="0"/>
              </a:rPr>
              <a:t>run</a:t>
            </a:r>
            <a:endParaRPr lang="en-CA" b="1" dirty="0">
              <a:latin typeface="Times New Roman" pitchFamily="18" charset="0"/>
              <a:cs typeface="Times New Roman" pitchFamily="18" charset="0"/>
            </a:endParaRPr>
          </a:p>
          <a:p>
            <a:pPr algn="ctr"/>
            <a:endParaRPr lang="en-CA" b="1" dirty="0">
              <a:latin typeface="Times New Roman" pitchFamily="18" charset="0"/>
              <a:cs typeface="Times New Roman" pitchFamily="18" charset="0"/>
            </a:endParaRPr>
          </a:p>
          <a:p>
            <a:pPr algn="ctr"/>
            <a:endParaRPr lang="en-CA" b="1" dirty="0">
              <a:latin typeface="Times New Roman" pitchFamily="18" charset="0"/>
              <a:cs typeface="Times New Roman" pitchFamily="18" charset="0"/>
            </a:endParaRPr>
          </a:p>
          <a:p>
            <a:pPr algn="ctr"/>
            <a:endParaRPr lang="en-CA" b="1" dirty="0">
              <a:latin typeface="Times New Roman" pitchFamily="18" charset="0"/>
              <a:cs typeface="Times New Roman" pitchFamily="18" charset="0"/>
            </a:endParaRPr>
          </a:p>
          <a:p>
            <a:pPr algn="ctr"/>
            <a:endParaRPr lang="en-CA" b="1" dirty="0">
              <a:latin typeface="Times New Roman" pitchFamily="18" charset="0"/>
              <a:cs typeface="Times New Roman" pitchFamily="18" charset="0"/>
            </a:endParaRPr>
          </a:p>
          <a:p>
            <a:pPr algn="ctr"/>
            <a:endParaRPr lang="en-CA" b="1" dirty="0">
              <a:latin typeface="Times New Roman" pitchFamily="18" charset="0"/>
              <a:cs typeface="Times New Roman" pitchFamily="18" charset="0"/>
            </a:endParaRPr>
          </a:p>
          <a:p>
            <a:pPr algn="ctr"/>
            <a:endParaRPr lang="en-CA" b="1" dirty="0">
              <a:latin typeface="Times New Roman" pitchFamily="18" charset="0"/>
              <a:cs typeface="Times New Roman" pitchFamily="18" charset="0"/>
            </a:endParaRPr>
          </a:p>
          <a:p>
            <a:pPr algn="ctr"/>
            <a:endParaRPr lang="en-CA" b="1" dirty="0">
              <a:latin typeface="Times New Roman" pitchFamily="18" charset="0"/>
              <a:cs typeface="Times New Roman" pitchFamily="18" charset="0"/>
            </a:endParaRPr>
          </a:p>
          <a:p>
            <a:pPr algn="ctr"/>
            <a:endParaRPr lang="en-CA" b="1" dirty="0">
              <a:latin typeface="Times New Roman" pitchFamily="18" charset="0"/>
              <a:cs typeface="Times New Roman" pitchFamily="18" charset="0"/>
            </a:endParaRPr>
          </a:p>
          <a:p>
            <a:pPr algn="ctr"/>
            <a:endParaRPr lang="en-CA" b="1" dirty="0">
              <a:latin typeface="Times New Roman" pitchFamily="18" charset="0"/>
              <a:cs typeface="Times New Roman" pitchFamily="18" charset="0"/>
            </a:endParaRPr>
          </a:p>
          <a:p>
            <a:pPr algn="ctr"/>
            <a:r>
              <a:rPr lang="en-CA" sz="1400" b="1" dirty="0">
                <a:latin typeface="Times New Roman" pitchFamily="18" charset="0"/>
                <a:cs typeface="Times New Roman" pitchFamily="18" charset="0"/>
              </a:rPr>
              <a:t>July, 2008</a:t>
            </a:r>
            <a:endParaRPr lang="en-CA" sz="1400" dirty="0">
              <a:latin typeface="Times New Roman" pitchFamily="18" charset="0"/>
              <a:cs typeface="Times New Roman" pitchFamily="18" charset="0"/>
            </a:endParaRPr>
          </a:p>
        </p:txBody>
      </p:sp>
      <p:pic>
        <p:nvPicPr>
          <p:cNvPr id="33796" name="Picture 4" descr="http://www.fotoperiodistes.org/arxiusagenda/20881_Mladic-Ratko.jpg"/>
          <p:cNvPicPr>
            <a:picLocks noChangeAspect="1" noChangeArrowheads="1"/>
          </p:cNvPicPr>
          <p:nvPr/>
        </p:nvPicPr>
        <p:blipFill>
          <a:blip r:embed="rId5" cstate="print"/>
          <a:srcRect/>
          <a:stretch>
            <a:fillRect/>
          </a:stretch>
        </p:blipFill>
        <p:spPr bwMode="auto">
          <a:xfrm>
            <a:off x="152400" y="3733800"/>
            <a:ext cx="1905000" cy="2971800"/>
          </a:xfrm>
          <a:prstGeom prst="rect">
            <a:avLst/>
          </a:prstGeom>
          <a:noFill/>
          <a:ln w="9525">
            <a:noFill/>
            <a:miter lim="800000"/>
            <a:headEnd/>
            <a:tailEnd/>
          </a:ln>
        </p:spPr>
      </p:pic>
      <p:sp>
        <p:nvSpPr>
          <p:cNvPr id="8" name="TextBox 7"/>
          <p:cNvSpPr txBox="1">
            <a:spLocks noChangeArrowheads="1"/>
          </p:cNvSpPr>
          <p:nvPr/>
        </p:nvSpPr>
        <p:spPr bwMode="auto">
          <a:xfrm>
            <a:off x="0" y="152400"/>
            <a:ext cx="9144000" cy="569913"/>
          </a:xfrm>
          <a:prstGeom prst="rect">
            <a:avLst/>
          </a:prstGeom>
          <a:noFill/>
          <a:ln w="9525">
            <a:noFill/>
            <a:miter lim="800000"/>
            <a:headEnd/>
            <a:tailEnd/>
          </a:ln>
        </p:spPr>
        <p:txBody>
          <a:bodyPr>
            <a:spAutoFit/>
          </a:bodyPr>
          <a:lstStyle/>
          <a:p>
            <a:pPr algn="ctr">
              <a:spcBef>
                <a:spcPct val="50000"/>
              </a:spcBef>
            </a:pPr>
            <a:r>
              <a:rPr lang="en-US" sz="3100" b="1">
                <a:solidFill>
                  <a:srgbClr val="002060"/>
                </a:solidFill>
                <a:latin typeface="Times New Roman" pitchFamily="18" charset="0"/>
              </a:rPr>
              <a:t>Crimes Against Humanity in the Former Yugoslavia</a:t>
            </a:r>
          </a:p>
        </p:txBody>
      </p:sp>
      <p:pic>
        <p:nvPicPr>
          <p:cNvPr id="10" name="Radovan Karadžic Arrested_WMV V9.wmv">
            <a:hlinkClick r:id="" action="ppaction://media"/>
          </p:cNvPr>
          <p:cNvPicPr>
            <a:picLocks noRot="1" noChangeAspect="1"/>
          </p:cNvPicPr>
          <p:nvPr>
            <a:videoFile r:link="rId1"/>
          </p:nvPr>
        </p:nvPicPr>
        <p:blipFill>
          <a:blip r:embed="rId6" cstate="print"/>
          <a:stretch>
            <a:fillRect/>
          </a:stretch>
        </p:blipFill>
        <p:spPr>
          <a:xfrm>
            <a:off x="6781800" y="2209800"/>
            <a:ext cx="2032000" cy="1524000"/>
          </a:xfrm>
          <a:prstGeom prst="rect">
            <a:avLst/>
          </a:prstGeom>
        </p:spPr>
      </p:pic>
      <p:sp>
        <p:nvSpPr>
          <p:cNvPr id="9" name="TextBox 8"/>
          <p:cNvSpPr txBox="1">
            <a:spLocks noChangeArrowheads="1"/>
          </p:cNvSpPr>
          <p:nvPr/>
        </p:nvSpPr>
        <p:spPr bwMode="auto">
          <a:xfrm>
            <a:off x="2209800" y="5562600"/>
            <a:ext cx="3962400" cy="923330"/>
          </a:xfrm>
          <a:prstGeom prst="rect">
            <a:avLst/>
          </a:prstGeom>
          <a:noFill/>
          <a:ln w="9525">
            <a:noFill/>
            <a:miter lim="800000"/>
            <a:headEnd/>
            <a:tailEnd/>
          </a:ln>
        </p:spPr>
        <p:txBody>
          <a:bodyPr>
            <a:spAutoFit/>
          </a:bodyPr>
          <a:lstStyle/>
          <a:p>
            <a:pPr algn="ctr"/>
            <a:r>
              <a:rPr lang="en-CA" b="1" dirty="0" smtClean="0">
                <a:latin typeface="Times New Roman" pitchFamily="18" charset="0"/>
                <a:cs typeface="Times New Roman" pitchFamily="18" charset="0"/>
              </a:rPr>
              <a:t>On May 26</a:t>
            </a:r>
            <a:r>
              <a:rPr lang="en-CA" b="1" baseline="30000" dirty="0" smtClean="0">
                <a:latin typeface="Times New Roman" pitchFamily="18" charset="0"/>
                <a:cs typeface="Times New Roman" pitchFamily="18" charset="0"/>
              </a:rPr>
              <a:t>th</a:t>
            </a:r>
            <a:r>
              <a:rPr lang="en-CA" b="1" dirty="0" smtClean="0">
                <a:latin typeface="Times New Roman" pitchFamily="18" charset="0"/>
                <a:cs typeface="Times New Roman" pitchFamily="18" charset="0"/>
              </a:rPr>
              <a:t>, 2011, </a:t>
            </a:r>
            <a:r>
              <a:rPr lang="en-CA" b="1" dirty="0" err="1">
                <a:latin typeface="Times New Roman" pitchFamily="18" charset="0"/>
                <a:cs typeface="Times New Roman" pitchFamily="18" charset="0"/>
              </a:rPr>
              <a:t>Ratko</a:t>
            </a:r>
            <a:r>
              <a:rPr lang="en-CA" b="1" dirty="0">
                <a:latin typeface="Times New Roman" pitchFamily="18" charset="0"/>
                <a:cs typeface="Times New Roman" pitchFamily="18" charset="0"/>
              </a:rPr>
              <a:t> </a:t>
            </a:r>
            <a:r>
              <a:rPr lang="en-CA" b="1" dirty="0" err="1">
                <a:latin typeface="Times New Roman" pitchFamily="18" charset="0"/>
                <a:cs typeface="Times New Roman" pitchFamily="18" charset="0"/>
              </a:rPr>
              <a:t>Mladic</a:t>
            </a:r>
            <a:r>
              <a:rPr lang="en-CA" b="1" dirty="0">
                <a:latin typeface="Times New Roman" pitchFamily="18" charset="0"/>
                <a:cs typeface="Times New Roman" pitchFamily="18" charset="0"/>
              </a:rPr>
              <a:t>, Karadzic’s army chief, </a:t>
            </a:r>
            <a:r>
              <a:rPr lang="en-CA" b="1" dirty="0" smtClean="0">
                <a:latin typeface="Times New Roman" pitchFamily="18" charset="0"/>
                <a:cs typeface="Times New Roman" pitchFamily="18" charset="0"/>
              </a:rPr>
              <a:t>was arrested in rural Serbia</a:t>
            </a:r>
            <a:endParaRPr lang="en-CA" b="1" dirty="0">
              <a:latin typeface="Times New Roman" pitchFamily="18" charset="0"/>
              <a:cs typeface="Times New Roman" pitchFamily="18" charset="0"/>
            </a:endParaRPr>
          </a:p>
        </p:txBody>
      </p:sp>
      <p:sp>
        <p:nvSpPr>
          <p:cNvPr id="11" name="TextBox 10"/>
          <p:cNvSpPr txBox="1"/>
          <p:nvPr/>
        </p:nvSpPr>
        <p:spPr>
          <a:xfrm>
            <a:off x="7315200" y="3810000"/>
            <a:ext cx="1143000" cy="246221"/>
          </a:xfrm>
          <a:prstGeom prst="rect">
            <a:avLst/>
          </a:prstGeom>
          <a:noFill/>
        </p:spPr>
        <p:txBody>
          <a:bodyPr wrap="square" rtlCol="0">
            <a:spAutoFit/>
          </a:bodyPr>
          <a:lstStyle/>
          <a:p>
            <a:pPr algn="ctr"/>
            <a:r>
              <a:rPr lang="en-US" sz="1000" b="1" dirty="0" smtClean="0"/>
              <a:t>7:00</a:t>
            </a:r>
            <a:r>
              <a:rPr lang="en-CA" sz="1000" b="1" dirty="0" smtClean="0">
                <a:latin typeface="Times New Roman" pitchFamily="18" charset="0"/>
                <a:cs typeface="Times New Roman" pitchFamily="18" charset="0"/>
              </a:rPr>
              <a:t> - CNN</a:t>
            </a:r>
            <a:endParaRPr lang="en-US" sz="1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to="" calcmode="lin" valueType="num">
                                      <p:cBhvr>
                                        <p:cTn id="10" dur="1" fill="hold"/>
                                        <p:tgtEl>
                                          <p:spTgt spid="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3798"/>
                                        </p:tgtEl>
                                        <p:attrNameLst>
                                          <p:attrName>style.visibility</p:attrName>
                                        </p:attrNameLst>
                                      </p:cBhvr>
                                      <p:to>
                                        <p:strVal val="visible"/>
                                      </p:to>
                                    </p:set>
                                    <p:anim to="" calcmode="lin" valueType="num">
                                      <p:cBhvr>
                                        <p:cTn id="13" dur="1" fill="hold"/>
                                        <p:tgtEl>
                                          <p:spTgt spid="3379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3794"/>
                                        </p:tgtEl>
                                        <p:attrNameLst>
                                          <p:attrName>style.visibility</p:attrName>
                                        </p:attrNameLst>
                                      </p:cBhvr>
                                      <p:to>
                                        <p:strVal val="visible"/>
                                      </p:to>
                                    </p:set>
                                    <p:anim to="" calcmode="lin" valueType="num">
                                      <p:cBhvr>
                                        <p:cTn id="18" dur="1" fill="hold"/>
                                        <p:tgtEl>
                                          <p:spTgt spid="33794"/>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to="" calcmode="lin" valueType="num">
                                      <p:cBhvr>
                                        <p:cTn id="23" dur="1" fill="hold"/>
                                        <p:tgtEl>
                                          <p:spTgt spid="10"/>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to="" calcmode="lin" valueType="num">
                                      <p:cBhvr>
                                        <p:cTn id="26" dur="1" fill="hold"/>
                                        <p:tgtEl>
                                          <p:spTgt spid="11"/>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to="" calcmode="lin" valueType="num">
                                      <p:cBhvr>
                                        <p:cTn id="31" dur="1" fill="hold"/>
                                        <p:tgtEl>
                                          <p:spTgt spid="9">
                                            <p:txEl>
                                              <p:pRg st="0" end="0"/>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3796"/>
                                        </p:tgtEl>
                                        <p:attrNameLst>
                                          <p:attrName>style.visibility</p:attrName>
                                        </p:attrNameLst>
                                      </p:cBhvr>
                                      <p:to>
                                        <p:strVal val="visible"/>
                                      </p:to>
                                    </p:set>
                                    <p:anim to="" calcmode="lin" valueType="num">
                                      <p:cBhvr>
                                        <p:cTn id="34" dur="1" fill="hold"/>
                                        <p:tgtEl>
                                          <p:spTgt spid="3379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5"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5" grpId="0"/>
      <p:bldP spid="8"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818" name="Picture 2" descr="Echoes of genocide in Darfur"/>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838200"/>
          </a:xfrm>
        </p:spPr>
        <p:txBody>
          <a:bodyPr/>
          <a:lstStyle/>
          <a:p>
            <a:pPr eaLnBrk="1" hangingPunct="1"/>
            <a:r>
              <a:rPr lang="en-CA" sz="3600" b="1" smtClean="0">
                <a:solidFill>
                  <a:srgbClr val="002060"/>
                </a:solidFill>
                <a:latin typeface="Times New Roman" pitchFamily="18" charset="0"/>
                <a:cs typeface="Times New Roman" pitchFamily="18" charset="0"/>
              </a:rPr>
              <a:t>Analyzing Cause and Effect Relationships</a:t>
            </a:r>
          </a:p>
        </p:txBody>
      </p:sp>
      <p:sp>
        <p:nvSpPr>
          <p:cNvPr id="5" name="TextBox 4"/>
          <p:cNvSpPr txBox="1">
            <a:spLocks noChangeArrowheads="1"/>
          </p:cNvSpPr>
          <p:nvPr/>
        </p:nvSpPr>
        <p:spPr bwMode="auto">
          <a:xfrm>
            <a:off x="0" y="1143000"/>
            <a:ext cx="9144000" cy="2586038"/>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Read the Introduction on page 174</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Review the Four Steps on these two pages</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In small groups of no less than three students, complete each of the steps on pages 174-175</a:t>
            </a:r>
          </a:p>
          <a:p>
            <a:pPr algn="ctr"/>
            <a:r>
              <a:rPr lang="en-CA" b="1">
                <a:latin typeface="Times New Roman" pitchFamily="18" charset="0"/>
                <a:cs typeface="Times New Roman" pitchFamily="18" charset="0"/>
              </a:rPr>
              <a:t>You will need a recorder, a summary writer and a speaker</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Remember, when using the organizer below, each person in your group is to use a different example</a:t>
            </a:r>
          </a:p>
        </p:txBody>
      </p:sp>
      <p:pic>
        <p:nvPicPr>
          <p:cNvPr id="34819" name="Picture 3"/>
          <p:cNvPicPr>
            <a:picLocks noChangeAspect="1" noChangeArrowheads="1"/>
          </p:cNvPicPr>
          <p:nvPr/>
        </p:nvPicPr>
        <p:blipFill>
          <a:blip r:embed="rId3" cstate="print"/>
          <a:srcRect/>
          <a:stretch>
            <a:fillRect/>
          </a:stretch>
        </p:blipFill>
        <p:spPr bwMode="auto">
          <a:xfrm>
            <a:off x="1981200" y="4189413"/>
            <a:ext cx="5202238" cy="24399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4818"/>
                                        </p:tgtEl>
                                        <p:attrNameLst>
                                          <p:attrName>style.visibility</p:attrName>
                                        </p:attrNameLst>
                                      </p:cBhvr>
                                      <p:to>
                                        <p:strVal val="visible"/>
                                      </p:to>
                                    </p:set>
                                    <p:anim to="" calcmode="lin" valueType="num">
                                      <p:cBhvr>
                                        <p:cTn id="10" dur="1" fill="hold"/>
                                        <p:tgtEl>
                                          <p:spTgt spid="3481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to="" calcmode="lin" valueType="num">
                                      <p:cBhvr>
                                        <p:cTn id="18" dur="1" fill="hold"/>
                                        <p:tgtEl>
                                          <p:spTgt spid="5">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to="" calcmode="lin" valueType="num">
                                      <p:cBhvr>
                                        <p:cTn id="23" dur="1" fill="hold"/>
                                        <p:tgtEl>
                                          <p:spTgt spid="5">
                                            <p:txEl>
                                              <p:pRg st="4" end="4"/>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 to="" calcmode="lin" valueType="num">
                                      <p:cBhvr>
                                        <p:cTn id="26" dur="1" fill="hold"/>
                                        <p:tgtEl>
                                          <p:spTgt spid="5">
                                            <p:txEl>
                                              <p:pRg st="5" end="5"/>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to="" calcmode="lin" valueType="num">
                                      <p:cBhvr>
                                        <p:cTn id="31" dur="1" fill="hold"/>
                                        <p:tgtEl>
                                          <p:spTgt spid="5">
                                            <p:txEl>
                                              <p:pRg st="7" end="7"/>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4819"/>
                                        </p:tgtEl>
                                        <p:attrNameLst>
                                          <p:attrName>style.visibility</p:attrName>
                                        </p:attrNameLst>
                                      </p:cBhvr>
                                      <p:to>
                                        <p:strVal val="visible"/>
                                      </p:to>
                                    </p:set>
                                    <p:anim to="" calcmode="lin" valueType="num">
                                      <p:cBhvr>
                                        <p:cTn id="34" dur="1" fill="hold"/>
                                        <p:tgtEl>
                                          <p:spTgt spid="348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33800" name="Picture 8" descr="http://rob.orangejack.com/wp-content/uploads/2006/11/heroes_title_card.png"/>
          <p:cNvPicPr>
            <a:picLocks noChangeAspect="1" noChangeArrowheads="1"/>
          </p:cNvPicPr>
          <p:nvPr/>
        </p:nvPicPr>
        <p:blipFill>
          <a:blip r:embed="rId2" cstate="print">
            <a:lum bright="70000" contrast="-70000"/>
          </a:blip>
          <a:srcRect/>
          <a:stretch>
            <a:fillRect/>
          </a:stretch>
        </p:blipFill>
        <p:spPr bwMode="auto">
          <a:xfrm>
            <a:off x="-1371600" y="0"/>
            <a:ext cx="11963400" cy="68580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lstStyle/>
          <a:p>
            <a:r>
              <a:rPr lang="en-CA" sz="3600" b="1" smtClean="0">
                <a:solidFill>
                  <a:srgbClr val="002060"/>
                </a:solidFill>
                <a:latin typeface="Times New Roman" pitchFamily="18" charset="0"/>
                <a:cs typeface="Times New Roman" pitchFamily="18" charset="0"/>
              </a:rPr>
              <a:t>Acting For Good in the Face of Evil</a:t>
            </a:r>
          </a:p>
        </p:txBody>
      </p:sp>
      <p:sp>
        <p:nvSpPr>
          <p:cNvPr id="4" name="TextBox 3"/>
          <p:cNvSpPr txBox="1">
            <a:spLocks noChangeArrowheads="1"/>
          </p:cNvSpPr>
          <p:nvPr/>
        </p:nvSpPr>
        <p:spPr bwMode="auto">
          <a:xfrm>
            <a:off x="0" y="1143000"/>
            <a:ext cx="9144000" cy="4760913"/>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Think about a situation where you helped someone in need</a:t>
            </a:r>
          </a:p>
          <a:p>
            <a:pPr algn="ctr"/>
            <a:endParaRPr lang="en-CA" b="1">
              <a:latin typeface="Times New Roman" pitchFamily="18" charset="0"/>
              <a:cs typeface="Times New Roman" pitchFamily="18" charset="0"/>
            </a:endParaRPr>
          </a:p>
          <a:p>
            <a:pPr algn="ctr"/>
            <a:r>
              <a:rPr lang="en-CA" b="1">
                <a:solidFill>
                  <a:srgbClr val="002060"/>
                </a:solidFill>
                <a:latin typeface="Times New Roman" pitchFamily="18" charset="0"/>
                <a:cs typeface="Times New Roman" pitchFamily="18" charset="0"/>
              </a:rPr>
              <a:t>Why were you helpful in this situation?</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Think of a situation where you did not help someone in need</a:t>
            </a:r>
          </a:p>
          <a:p>
            <a:pPr algn="ctr"/>
            <a:endParaRPr lang="en-CA" b="1">
              <a:latin typeface="Times New Roman" pitchFamily="18" charset="0"/>
              <a:cs typeface="Times New Roman" pitchFamily="18" charset="0"/>
            </a:endParaRPr>
          </a:p>
          <a:p>
            <a:pPr algn="ctr"/>
            <a:r>
              <a:rPr lang="en-CA" b="1">
                <a:solidFill>
                  <a:srgbClr val="002060"/>
                </a:solidFill>
                <a:latin typeface="Times New Roman" pitchFamily="18" charset="0"/>
                <a:cs typeface="Times New Roman" pitchFamily="18" charset="0"/>
              </a:rPr>
              <a:t>Why were you not helpful in this situation?</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How did your feelings compare in these two situations?</a:t>
            </a:r>
          </a:p>
          <a:p>
            <a:pPr algn="ctr"/>
            <a:endParaRPr lang="en-CA" b="1">
              <a:latin typeface="Times New Roman" pitchFamily="18" charset="0"/>
              <a:cs typeface="Times New Roman" pitchFamily="18" charset="0"/>
            </a:endParaRP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Read pages 176-177</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Complete the handout</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Add an example of your own </a:t>
            </a:r>
          </a:p>
          <a:p>
            <a:pPr algn="ctr"/>
            <a:r>
              <a:rPr lang="en-CA" b="1">
                <a:latin typeface="Times New Roman" pitchFamily="18" charset="0"/>
                <a:cs typeface="Times New Roman" pitchFamily="18" charset="0"/>
              </a:rPr>
              <a:t>choosing</a:t>
            </a:r>
          </a:p>
        </p:txBody>
      </p:sp>
      <p:pic>
        <p:nvPicPr>
          <p:cNvPr id="33794" name="Picture 2"/>
          <p:cNvPicPr>
            <a:picLocks noChangeAspect="1" noChangeArrowheads="1"/>
          </p:cNvPicPr>
          <p:nvPr/>
        </p:nvPicPr>
        <p:blipFill>
          <a:blip r:embed="rId3" cstate="print"/>
          <a:srcRect/>
          <a:stretch>
            <a:fillRect/>
          </a:stretch>
        </p:blipFill>
        <p:spPr bwMode="auto">
          <a:xfrm>
            <a:off x="457200" y="3730625"/>
            <a:ext cx="2590800" cy="3070225"/>
          </a:xfrm>
          <a:prstGeom prst="rect">
            <a:avLst/>
          </a:prstGeom>
          <a:noFill/>
          <a:ln w="9525">
            <a:noFill/>
            <a:miter lim="800000"/>
            <a:headEnd/>
            <a:tailEnd/>
          </a:ln>
        </p:spPr>
      </p:pic>
      <p:pic>
        <p:nvPicPr>
          <p:cNvPr id="33795" name="Picture 3" descr="Fig7-18_p176.jpg"/>
          <p:cNvPicPr>
            <a:picLocks noChangeAspect="1" noChangeArrowheads="1"/>
          </p:cNvPicPr>
          <p:nvPr/>
        </p:nvPicPr>
        <p:blipFill>
          <a:blip r:embed="rId4" cstate="print"/>
          <a:srcRect/>
          <a:stretch>
            <a:fillRect/>
          </a:stretch>
        </p:blipFill>
        <p:spPr bwMode="auto">
          <a:xfrm>
            <a:off x="152400" y="1371600"/>
            <a:ext cx="1428750" cy="1666875"/>
          </a:xfrm>
          <a:prstGeom prst="rect">
            <a:avLst/>
          </a:prstGeom>
          <a:noFill/>
          <a:ln w="9525">
            <a:noFill/>
            <a:miter lim="800000"/>
            <a:headEnd/>
            <a:tailEnd/>
          </a:ln>
        </p:spPr>
      </p:pic>
      <p:pic>
        <p:nvPicPr>
          <p:cNvPr id="33796" name="Picture 4" descr="Fig7-20_p177.jpg"/>
          <p:cNvPicPr>
            <a:picLocks noChangeAspect="1" noChangeArrowheads="1"/>
          </p:cNvPicPr>
          <p:nvPr/>
        </p:nvPicPr>
        <p:blipFill>
          <a:blip r:embed="rId5" cstate="print"/>
          <a:srcRect/>
          <a:stretch>
            <a:fillRect/>
          </a:stretch>
        </p:blipFill>
        <p:spPr bwMode="auto">
          <a:xfrm>
            <a:off x="6858000" y="4114800"/>
            <a:ext cx="1476375" cy="1924050"/>
          </a:xfrm>
          <a:prstGeom prst="rect">
            <a:avLst/>
          </a:prstGeom>
          <a:noFill/>
          <a:ln w="9525">
            <a:noFill/>
            <a:miter lim="800000"/>
            <a:headEnd/>
            <a:tailEnd/>
          </a:ln>
        </p:spPr>
      </p:pic>
      <p:pic>
        <p:nvPicPr>
          <p:cNvPr id="33798" name="Picture 6" descr="http://www.cccgt.org/2001/Jews_in_Shanghai/Dr_Feng_Shan_Ho_m.jpg"/>
          <p:cNvPicPr>
            <a:picLocks noChangeAspect="1" noChangeArrowheads="1"/>
          </p:cNvPicPr>
          <p:nvPr/>
        </p:nvPicPr>
        <p:blipFill>
          <a:blip r:embed="rId6" cstate="print"/>
          <a:srcRect/>
          <a:stretch>
            <a:fillRect/>
          </a:stretch>
        </p:blipFill>
        <p:spPr bwMode="auto">
          <a:xfrm>
            <a:off x="7620000" y="1752600"/>
            <a:ext cx="1371600" cy="1457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to="" calcmode="lin" valueType="num">
                                      <p:cBhvr>
                                        <p:cTn id="12" dur="1" fill="hold"/>
                                        <p:tgtEl>
                                          <p:spTgt spid="4">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to="" calcmode="lin" valueType="num">
                                      <p:cBhvr>
                                        <p:cTn id="17" dur="1" fill="hold"/>
                                        <p:tgtEl>
                                          <p:spTgt spid="4">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 to="" calcmode="lin" valueType="num">
                                      <p:cBhvr>
                                        <p:cTn id="22" dur="1" fill="hold"/>
                                        <p:tgtEl>
                                          <p:spTgt spid="4">
                                            <p:txEl>
                                              <p:pRg st="6" end="6"/>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 to="" calcmode="lin" valueType="num">
                                      <p:cBhvr>
                                        <p:cTn id="27" dur="1" fill="hold"/>
                                        <p:tgtEl>
                                          <p:spTgt spid="4">
                                            <p:txEl>
                                              <p:pRg st="8" end="8"/>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to="" calcmode="lin" valueType="num">
                                      <p:cBhvr>
                                        <p:cTn id="32" dur="1" fill="hold"/>
                                        <p:tgtEl>
                                          <p:spTgt spid="2"/>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33800"/>
                                        </p:tgtEl>
                                        <p:attrNameLst>
                                          <p:attrName>style.visibility</p:attrName>
                                        </p:attrNameLst>
                                      </p:cBhvr>
                                      <p:to>
                                        <p:strVal val="visible"/>
                                      </p:to>
                                    </p:set>
                                    <p:anim to="" calcmode="lin" valueType="num">
                                      <p:cBhvr>
                                        <p:cTn id="35" dur="1" fill="hold"/>
                                        <p:tgtEl>
                                          <p:spTgt spid="33800"/>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4">
                                            <p:txEl>
                                              <p:pRg st="11" end="11"/>
                                            </p:txEl>
                                          </p:spTgt>
                                        </p:tgtEl>
                                        <p:attrNameLst>
                                          <p:attrName>style.visibility</p:attrName>
                                        </p:attrNameLst>
                                      </p:cBhvr>
                                      <p:to>
                                        <p:strVal val="visible"/>
                                      </p:to>
                                    </p:set>
                                    <p:anim to="" calcmode="lin" valueType="num">
                                      <p:cBhvr>
                                        <p:cTn id="38" dur="1" fill="hold"/>
                                        <p:tgtEl>
                                          <p:spTgt spid="4">
                                            <p:txEl>
                                              <p:pRg st="11" end="11"/>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anim to="" calcmode="lin" valueType="num">
                                      <p:cBhvr>
                                        <p:cTn id="41" dur="1" fill="hold"/>
                                        <p:tgtEl>
                                          <p:spTgt spid="4">
                                            <p:txEl>
                                              <p:pRg st="13" end="13"/>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4">
                                            <p:txEl>
                                              <p:pRg st="15" end="15"/>
                                            </p:txEl>
                                          </p:spTgt>
                                        </p:tgtEl>
                                        <p:attrNameLst>
                                          <p:attrName>style.visibility</p:attrName>
                                        </p:attrNameLst>
                                      </p:cBhvr>
                                      <p:to>
                                        <p:strVal val="visible"/>
                                      </p:to>
                                    </p:set>
                                    <p:anim to="" calcmode="lin" valueType="num">
                                      <p:cBhvr>
                                        <p:cTn id="44" dur="1" fill="hold"/>
                                        <p:tgtEl>
                                          <p:spTgt spid="4">
                                            <p:txEl>
                                              <p:pRg st="15" end="15"/>
                                            </p:txEl>
                                          </p:spTgt>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4">
                                            <p:txEl>
                                              <p:pRg st="16" end="16"/>
                                            </p:txEl>
                                          </p:spTgt>
                                        </p:tgtEl>
                                        <p:attrNameLst>
                                          <p:attrName>style.visibility</p:attrName>
                                        </p:attrNameLst>
                                      </p:cBhvr>
                                      <p:to>
                                        <p:strVal val="visible"/>
                                      </p:to>
                                    </p:set>
                                    <p:anim to="" calcmode="lin" valueType="num">
                                      <p:cBhvr>
                                        <p:cTn id="47" dur="1" fill="hold"/>
                                        <p:tgtEl>
                                          <p:spTgt spid="4">
                                            <p:txEl>
                                              <p:pRg st="16" end="16"/>
                                            </p:txEl>
                                          </p:spTgt>
                                        </p:tgtEl>
                                        <p:attrNameLst>
                                          <p:attrName/>
                                        </p:attrNameLst>
                                      </p:cBhvr>
                                    </p:anim>
                                  </p:childTnLst>
                                </p:cTn>
                              </p:par>
                              <p:par>
                                <p:cTn id="48" presetID="24" presetClass="entr" presetSubtype="0" fill="hold" nodeType="withEffect">
                                  <p:stCondLst>
                                    <p:cond delay="0"/>
                                  </p:stCondLst>
                                  <p:childTnLst>
                                    <p:set>
                                      <p:cBhvr>
                                        <p:cTn id="49" dur="1" fill="hold">
                                          <p:stCondLst>
                                            <p:cond delay="0"/>
                                          </p:stCondLst>
                                        </p:cTn>
                                        <p:tgtEl>
                                          <p:spTgt spid="33794"/>
                                        </p:tgtEl>
                                        <p:attrNameLst>
                                          <p:attrName>style.visibility</p:attrName>
                                        </p:attrNameLst>
                                      </p:cBhvr>
                                      <p:to>
                                        <p:strVal val="visible"/>
                                      </p:to>
                                    </p:set>
                                    <p:anim to="" calcmode="lin" valueType="num">
                                      <p:cBhvr>
                                        <p:cTn id="50" dur="1" fill="hold"/>
                                        <p:tgtEl>
                                          <p:spTgt spid="33794"/>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33795"/>
                                        </p:tgtEl>
                                        <p:attrNameLst>
                                          <p:attrName>style.visibility</p:attrName>
                                        </p:attrNameLst>
                                      </p:cBhvr>
                                      <p:to>
                                        <p:strVal val="visible"/>
                                      </p:to>
                                    </p:set>
                                    <p:anim to="" calcmode="lin" valueType="num">
                                      <p:cBhvr>
                                        <p:cTn id="53" dur="1" fill="hold"/>
                                        <p:tgtEl>
                                          <p:spTgt spid="33795"/>
                                        </p:tgtEl>
                                        <p:attrNameLst>
                                          <p:attrName/>
                                        </p:attrNameLst>
                                      </p:cBhvr>
                                    </p:anim>
                                  </p:childTnLst>
                                </p:cTn>
                              </p:par>
                              <p:par>
                                <p:cTn id="54" presetID="24" presetClass="entr" presetSubtype="0" fill="hold" nodeType="withEffect">
                                  <p:stCondLst>
                                    <p:cond delay="0"/>
                                  </p:stCondLst>
                                  <p:childTnLst>
                                    <p:set>
                                      <p:cBhvr>
                                        <p:cTn id="55" dur="1" fill="hold">
                                          <p:stCondLst>
                                            <p:cond delay="0"/>
                                          </p:stCondLst>
                                        </p:cTn>
                                        <p:tgtEl>
                                          <p:spTgt spid="33796"/>
                                        </p:tgtEl>
                                        <p:attrNameLst>
                                          <p:attrName>style.visibility</p:attrName>
                                        </p:attrNameLst>
                                      </p:cBhvr>
                                      <p:to>
                                        <p:strVal val="visible"/>
                                      </p:to>
                                    </p:set>
                                    <p:anim to="" calcmode="lin" valueType="num">
                                      <p:cBhvr>
                                        <p:cTn id="56" dur="1" fill="hold"/>
                                        <p:tgtEl>
                                          <p:spTgt spid="33796"/>
                                        </p:tgtEl>
                                        <p:attrNameLst>
                                          <p:attrName/>
                                        </p:attrNameLst>
                                      </p:cBhvr>
                                    </p:anim>
                                  </p:childTnLst>
                                </p:cTn>
                              </p:par>
                              <p:par>
                                <p:cTn id="57" presetID="24" presetClass="entr" presetSubtype="0" fill="hold" nodeType="withEffect">
                                  <p:stCondLst>
                                    <p:cond delay="0"/>
                                  </p:stCondLst>
                                  <p:childTnLst>
                                    <p:set>
                                      <p:cBhvr>
                                        <p:cTn id="58" dur="1" fill="hold">
                                          <p:stCondLst>
                                            <p:cond delay="0"/>
                                          </p:stCondLst>
                                        </p:cTn>
                                        <p:tgtEl>
                                          <p:spTgt spid="33798"/>
                                        </p:tgtEl>
                                        <p:attrNameLst>
                                          <p:attrName>style.visibility</p:attrName>
                                        </p:attrNameLst>
                                      </p:cBhvr>
                                      <p:to>
                                        <p:strVal val="visible"/>
                                      </p:to>
                                    </p:set>
                                    <p:anim to="" calcmode="lin" valueType="num">
                                      <p:cBhvr>
                                        <p:cTn id="59" dur="1" fill="hold"/>
                                        <p:tgtEl>
                                          <p:spTgt spid="337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title"/>
          </p:nvPr>
        </p:nvSpPr>
        <p:spPr>
          <a:xfrm>
            <a:off x="0" y="0"/>
            <a:ext cx="9144000" cy="1143000"/>
          </a:xfrm>
          <a:noFill/>
        </p:spPr>
        <p:txBody>
          <a:bodyPr/>
          <a:lstStyle/>
          <a:p>
            <a:pPr eaLnBrk="1" hangingPunct="1"/>
            <a:r>
              <a:rPr lang="en-US" sz="3600" b="1" smtClean="0">
                <a:solidFill>
                  <a:srgbClr val="002060"/>
                </a:solidFill>
                <a:latin typeface="Times New Roman" pitchFamily="18" charset="0"/>
              </a:rPr>
              <a:t>And Finally…</a:t>
            </a:r>
          </a:p>
        </p:txBody>
      </p:sp>
      <p:sp>
        <p:nvSpPr>
          <p:cNvPr id="15364"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a:latin typeface="Times New Roman" pitchFamily="18" charset="0"/>
              </a:rPr>
              <a:t>Continue with your </a:t>
            </a:r>
            <a:r>
              <a:rPr lang="en-US" sz="2400" b="1">
                <a:solidFill>
                  <a:srgbClr val="002060"/>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rgbClr val="002060"/>
                </a:solidFill>
                <a:latin typeface="Times New Roman" pitchFamily="18" charset="0"/>
              </a:rPr>
              <a:t>Investigative Report</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 to="" calcmode="lin" valueType="num">
                                      <p:cBhvr>
                                        <p:cTn id="7" dur="1" fill="hold"/>
                                        <p:tgtEl>
                                          <p:spTgt spid="1536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 to="" calcmode="lin" valueType="num">
                                      <p:cBhvr>
                                        <p:cTn id="10" dur="1" fill="hold"/>
                                        <p:tgtEl>
                                          <p:spTgt spid="1536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5362"/>
                                        </p:tgtEl>
                                        <p:attrNameLst>
                                          <p:attrName>style.visibility</p:attrName>
                                        </p:attrNameLst>
                                      </p:cBhvr>
                                      <p:to>
                                        <p:strVal val="visible"/>
                                      </p:to>
                                    </p:set>
                                    <p:anim to="" calcmode="lin" valueType="num">
                                      <p:cBhvr>
                                        <p:cTn id="13" dur="1" fill="hold"/>
                                        <p:tgtEl>
                                          <p:spTgt spid="153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lstStyle/>
          <a:p>
            <a:r>
              <a:rPr lang="en-CA" sz="3600" b="1" smtClean="0">
                <a:solidFill>
                  <a:srgbClr val="002060"/>
                </a:solidFill>
                <a:latin typeface="Times New Roman" pitchFamily="18" charset="0"/>
                <a:cs typeface="Times New Roman" pitchFamily="18" charset="0"/>
              </a:rPr>
              <a:t>Think About Your Challenge</a:t>
            </a:r>
          </a:p>
        </p:txBody>
      </p:sp>
      <p:sp>
        <p:nvSpPr>
          <p:cNvPr id="5" name="TextBox 4"/>
          <p:cNvSpPr txBox="1">
            <a:spLocks noChangeArrowheads="1"/>
          </p:cNvSpPr>
          <p:nvPr/>
        </p:nvSpPr>
        <p:spPr bwMode="auto">
          <a:xfrm>
            <a:off x="0" y="1219200"/>
            <a:ext cx="9144000" cy="5478463"/>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Prepare an investigative report on a historical or contemporary nationalist movement</a:t>
            </a:r>
          </a:p>
          <a:p>
            <a:pPr algn="ctr"/>
            <a:endParaRPr lang="en-CA" sz="800" b="1">
              <a:latin typeface="Times New Roman" pitchFamily="18" charset="0"/>
              <a:cs typeface="Times New Roman" pitchFamily="18" charset="0"/>
            </a:endParaRPr>
          </a:p>
          <a:p>
            <a:pPr algn="ctr"/>
            <a:r>
              <a:rPr lang="en-CA" sz="2400" b="1">
                <a:latin typeface="Times New Roman" pitchFamily="18" charset="0"/>
                <a:cs typeface="Times New Roman" pitchFamily="18" charset="0"/>
              </a:rPr>
              <a:t>On the question:</a:t>
            </a:r>
          </a:p>
          <a:p>
            <a:pPr algn="ctr"/>
            <a:endParaRPr lang="en-CA" sz="800" b="1">
              <a:latin typeface="Times New Roman" pitchFamily="18" charset="0"/>
              <a:cs typeface="Times New Roman" pitchFamily="18" charset="0"/>
            </a:endParaRPr>
          </a:p>
          <a:p>
            <a:pPr algn="ctr"/>
            <a:r>
              <a:rPr lang="en-CA" sz="2400" b="1">
                <a:solidFill>
                  <a:srgbClr val="FF0000"/>
                </a:solidFill>
                <a:latin typeface="Times New Roman" pitchFamily="18" charset="0"/>
                <a:cs typeface="Times New Roman" pitchFamily="18" charset="0"/>
              </a:rPr>
              <a:t>To What Extent Should National Interest Be Pursued?</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Review the following from page 179:</a:t>
            </a:r>
          </a:p>
          <a:p>
            <a:pPr algn="ctr"/>
            <a:r>
              <a:rPr lang="en-CA" b="1">
                <a:latin typeface="Times New Roman" pitchFamily="18" charset="0"/>
                <a:cs typeface="Times New Roman" pitchFamily="18" charset="0"/>
              </a:rPr>
              <a:t>  </a:t>
            </a:r>
          </a:p>
          <a:p>
            <a:pPr algn="ctr"/>
            <a:r>
              <a:rPr lang="en-CA" b="1">
                <a:latin typeface="Times New Roman" pitchFamily="18" charset="0"/>
                <a:cs typeface="Times New Roman" pitchFamily="18" charset="0"/>
              </a:rPr>
              <a:t>Review the research you have completed so far </a:t>
            </a:r>
          </a:p>
          <a:p>
            <a:pPr algn="ctr"/>
            <a:endParaRPr lang="en-CA" sz="800" b="1">
              <a:solidFill>
                <a:srgbClr val="004274"/>
              </a:solidFill>
              <a:latin typeface="Times New Roman" pitchFamily="18" charset="0"/>
              <a:cs typeface="Times New Roman" pitchFamily="18" charset="0"/>
            </a:endParaRPr>
          </a:p>
          <a:p>
            <a:pPr algn="ctr"/>
            <a:r>
              <a:rPr lang="en-CA" b="1">
                <a:solidFill>
                  <a:srgbClr val="002060"/>
                </a:solidFill>
                <a:latin typeface="Times New Roman" pitchFamily="18" charset="0"/>
                <a:cs typeface="Times New Roman" pitchFamily="18" charset="0"/>
              </a:rPr>
              <a:t>Make notes about the connections between the movement you are investigating and the nationalist interests the movement is pursuing</a:t>
            </a:r>
          </a:p>
          <a:p>
            <a:pPr algn="ctr"/>
            <a:endParaRPr lang="en-CA" sz="800" b="1">
              <a:latin typeface="Times New Roman" pitchFamily="18" charset="0"/>
              <a:cs typeface="Times New Roman" pitchFamily="18" charset="0"/>
            </a:endParaRPr>
          </a:p>
          <a:p>
            <a:pPr algn="ctr"/>
            <a:r>
              <a:rPr lang="en-CA" b="1">
                <a:latin typeface="Times New Roman" pitchFamily="18" charset="0"/>
                <a:cs typeface="Times New Roman" pitchFamily="18" charset="0"/>
              </a:rPr>
              <a:t>Do this by:</a:t>
            </a:r>
          </a:p>
          <a:p>
            <a:pPr algn="ctr"/>
            <a:endParaRPr lang="en-CA" sz="800" b="1">
              <a:latin typeface="Times New Roman" pitchFamily="18" charset="0"/>
              <a:cs typeface="Times New Roman" pitchFamily="18" charset="0"/>
            </a:endParaRPr>
          </a:p>
          <a:p>
            <a:pPr algn="ctr"/>
            <a:r>
              <a:rPr lang="en-CA" b="1">
                <a:solidFill>
                  <a:srgbClr val="002060"/>
                </a:solidFill>
                <a:latin typeface="Times New Roman" pitchFamily="18" charset="0"/>
                <a:cs typeface="Times New Roman" pitchFamily="18" charset="0"/>
              </a:rPr>
              <a:t>Identifying the national interests involved and who stands to gain or lose if these interests are pursued</a:t>
            </a:r>
          </a:p>
          <a:p>
            <a:pPr algn="ctr"/>
            <a:endParaRPr lang="en-CA" sz="800" b="1">
              <a:latin typeface="Times New Roman" pitchFamily="18" charset="0"/>
              <a:cs typeface="Times New Roman" pitchFamily="18" charset="0"/>
            </a:endParaRPr>
          </a:p>
          <a:p>
            <a:pPr algn="ctr"/>
            <a:r>
              <a:rPr lang="en-CA" b="1">
                <a:latin typeface="Times New Roman" pitchFamily="18" charset="0"/>
                <a:cs typeface="Times New Roman" pitchFamily="18" charset="0"/>
              </a:rPr>
              <a:t>Predict whether the movement is likely to lead to ultranationalism</a:t>
            </a:r>
          </a:p>
          <a:p>
            <a:pPr algn="ctr"/>
            <a:endParaRPr lang="en-CA" sz="800" b="1">
              <a:latin typeface="Times New Roman" pitchFamily="18" charset="0"/>
              <a:cs typeface="Times New Roman" pitchFamily="18" charset="0"/>
            </a:endParaRPr>
          </a:p>
          <a:p>
            <a:pPr algn="ctr"/>
            <a:endParaRPr lang="en-CA" sz="800" b="1">
              <a:latin typeface="Times New Roman" pitchFamily="18" charset="0"/>
              <a:cs typeface="Times New Roman" pitchFamily="18" charset="0"/>
            </a:endParaRPr>
          </a:p>
          <a:p>
            <a:pPr algn="ctr"/>
            <a:endParaRPr lang="en-CA" sz="1600" b="1">
              <a:latin typeface="Times New Roman" pitchFamily="18" charset="0"/>
              <a:cs typeface="Times New Roman" pitchFamily="18" charset="0"/>
            </a:endParaRPr>
          </a:p>
          <a:p>
            <a:pPr algn="ctr"/>
            <a:r>
              <a:rPr lang="en-CA" sz="1600" b="1">
                <a:solidFill>
                  <a:srgbClr val="002060"/>
                </a:solidFill>
                <a:latin typeface="Times New Roman" pitchFamily="18" charset="0"/>
                <a:cs typeface="Times New Roman" pitchFamily="18" charset="0"/>
              </a:rPr>
              <a:t>Your Challenge is Due Shortly after Chapter Eight!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to="" calcmode="lin" valueType="num">
                                      <p:cBhvr>
                                        <p:cTn id="10" dur="1" fill="hold"/>
                                        <p:tgtEl>
                                          <p:spTgt spid="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to="" calcmode="lin" valueType="num">
                                      <p:cBhvr>
                                        <p:cTn id="21" dur="1" fill="hold"/>
                                        <p:tgtEl>
                                          <p:spTgt spid="5">
                                            <p:txEl>
                                              <p:pRg st="6" end="6"/>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5">
                                            <p:txEl>
                                              <p:pRg st="8" end="8"/>
                                            </p:txEl>
                                          </p:spTgt>
                                        </p:tgtEl>
                                        <p:attrNameLst>
                                          <p:attrName>style.visibility</p:attrName>
                                        </p:attrNameLst>
                                      </p:cBhvr>
                                      <p:to>
                                        <p:strVal val="visible"/>
                                      </p:to>
                                    </p:set>
                                    <p:anim to="" calcmode="lin" valueType="num">
                                      <p:cBhvr>
                                        <p:cTn id="26" dur="1" fill="hold"/>
                                        <p:tgtEl>
                                          <p:spTgt spid="5">
                                            <p:txEl>
                                              <p:pRg st="8" end="8"/>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anim to="" calcmode="lin" valueType="num">
                                      <p:cBhvr>
                                        <p:cTn id="31" dur="1" fill="hold"/>
                                        <p:tgtEl>
                                          <p:spTgt spid="5">
                                            <p:txEl>
                                              <p:pRg st="10" end="10"/>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5">
                                            <p:txEl>
                                              <p:pRg st="12" end="12"/>
                                            </p:txEl>
                                          </p:spTgt>
                                        </p:tgtEl>
                                        <p:attrNameLst>
                                          <p:attrName>style.visibility</p:attrName>
                                        </p:attrNameLst>
                                      </p:cBhvr>
                                      <p:to>
                                        <p:strVal val="visible"/>
                                      </p:to>
                                    </p:set>
                                    <p:anim to="" calcmode="lin" valueType="num">
                                      <p:cBhvr>
                                        <p:cTn id="36" dur="1" fill="hold"/>
                                        <p:tgtEl>
                                          <p:spTgt spid="5">
                                            <p:txEl>
                                              <p:pRg st="12" end="12"/>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5">
                                            <p:txEl>
                                              <p:pRg st="14" end="14"/>
                                            </p:txEl>
                                          </p:spTgt>
                                        </p:tgtEl>
                                        <p:attrNameLst>
                                          <p:attrName>style.visibility</p:attrName>
                                        </p:attrNameLst>
                                      </p:cBhvr>
                                      <p:to>
                                        <p:strVal val="visible"/>
                                      </p:to>
                                    </p:set>
                                    <p:anim to="" calcmode="lin" valueType="num">
                                      <p:cBhvr>
                                        <p:cTn id="41" dur="1" fill="hold"/>
                                        <p:tgtEl>
                                          <p:spTgt spid="5">
                                            <p:txEl>
                                              <p:pRg st="14" end="14"/>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5">
                                            <p:txEl>
                                              <p:pRg st="16" end="16"/>
                                            </p:txEl>
                                          </p:spTgt>
                                        </p:tgtEl>
                                        <p:attrNameLst>
                                          <p:attrName>style.visibility</p:attrName>
                                        </p:attrNameLst>
                                      </p:cBhvr>
                                      <p:to>
                                        <p:strVal val="visible"/>
                                      </p:to>
                                    </p:set>
                                    <p:anim to="" calcmode="lin" valueType="num">
                                      <p:cBhvr>
                                        <p:cTn id="46" dur="1" fill="hold"/>
                                        <p:tgtEl>
                                          <p:spTgt spid="5">
                                            <p:txEl>
                                              <p:pRg st="16" end="16"/>
                                            </p:txEl>
                                          </p:spTgt>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5">
                                            <p:txEl>
                                              <p:pRg st="20" end="20"/>
                                            </p:txEl>
                                          </p:spTgt>
                                        </p:tgtEl>
                                        <p:attrNameLst>
                                          <p:attrName>style.visibility</p:attrName>
                                        </p:attrNameLst>
                                      </p:cBhvr>
                                      <p:to>
                                        <p:strVal val="visible"/>
                                      </p:to>
                                    </p:set>
                                    <p:anim to="" calcmode="lin" valueType="num">
                                      <p:cBhvr>
                                        <p:cTn id="51" dur="1" fill="hold"/>
                                        <p:tgtEl>
                                          <p:spTgt spid="5">
                                            <p:txEl>
                                              <p:pRg st="20" end="2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http://historyofjihad.org/armenia4.jpg"/>
          <p:cNvPicPr>
            <a:picLocks noChangeAspect="1" noChangeArrowheads="1"/>
          </p:cNvPicPr>
          <p:nvPr/>
        </p:nvPicPr>
        <p:blipFill>
          <a:blip r:embed="rId2" cstate="print">
            <a:lum bright="70000" contrast="-70000"/>
          </a:blip>
          <a:srcRect/>
          <a:stretch>
            <a:fillRect/>
          </a:stretch>
        </p:blipFill>
        <p:spPr bwMode="auto">
          <a:xfrm>
            <a:off x="0" y="0"/>
            <a:ext cx="9172575" cy="6858000"/>
          </a:xfrm>
          <a:prstGeom prst="rect">
            <a:avLst/>
          </a:prstGeom>
          <a:noFill/>
          <a:ln w="9525">
            <a:noFill/>
            <a:miter lim="800000"/>
            <a:headEnd/>
            <a:tailEnd/>
          </a:ln>
        </p:spPr>
      </p:pic>
      <p:pic>
        <p:nvPicPr>
          <p:cNvPr id="37892" name="Picture 4" descr="http://www.musidocs.com/wp-content/uploads/2010/06/screamers-soad-documentary-225x300.jpg"/>
          <p:cNvPicPr>
            <a:picLocks noChangeAspect="1" noChangeArrowheads="1"/>
          </p:cNvPicPr>
          <p:nvPr/>
        </p:nvPicPr>
        <p:blipFill>
          <a:blip r:embed="rId3" cstate="print"/>
          <a:srcRect/>
          <a:stretch>
            <a:fillRect/>
          </a:stretch>
        </p:blipFill>
        <p:spPr bwMode="auto">
          <a:xfrm>
            <a:off x="5791200" y="1295400"/>
            <a:ext cx="1924050" cy="2565400"/>
          </a:xfrm>
          <a:prstGeom prst="rect">
            <a:avLst/>
          </a:prstGeom>
          <a:noFill/>
          <a:ln w="9525">
            <a:noFill/>
            <a:miter lim="800000"/>
            <a:headEnd/>
            <a:tailEnd/>
          </a:ln>
        </p:spPr>
      </p:pic>
      <p:sp>
        <p:nvSpPr>
          <p:cNvPr id="5" name="Text Box 10"/>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FF0000"/>
                </a:solidFill>
                <a:latin typeface="Times New Roman" pitchFamily="18" charset="0"/>
              </a:rPr>
              <a:t>Crimes Against Humanity</a:t>
            </a:r>
          </a:p>
        </p:txBody>
      </p:sp>
      <p:sp>
        <p:nvSpPr>
          <p:cNvPr id="8" name="Rectangle 7"/>
          <p:cNvSpPr>
            <a:spLocks noChangeArrowheads="1"/>
          </p:cNvSpPr>
          <p:nvPr/>
        </p:nvSpPr>
        <p:spPr bwMode="auto">
          <a:xfrm>
            <a:off x="457200" y="1752600"/>
            <a:ext cx="4572000" cy="923925"/>
          </a:xfrm>
          <a:prstGeom prst="rect">
            <a:avLst/>
          </a:prstGeom>
          <a:noFill/>
          <a:ln w="9525">
            <a:noFill/>
            <a:miter lim="800000"/>
            <a:headEnd/>
            <a:tailEnd/>
          </a:ln>
        </p:spPr>
        <p:txBody>
          <a:bodyPr>
            <a:spAutoFit/>
          </a:bodyPr>
          <a:lstStyle/>
          <a:p>
            <a:r>
              <a:rPr lang="en-CA" b="1" dirty="0">
                <a:latin typeface="Times New Roman" pitchFamily="18" charset="0"/>
                <a:cs typeface="Times New Roman" pitchFamily="18" charset="0"/>
              </a:rPr>
              <a:t>“Our strength lies in our intensive attacks and our barbarity...After all, who today remembers the genocide of the Armenians?”</a:t>
            </a:r>
            <a:endParaRPr lang="en-US" b="1" dirty="0">
              <a:latin typeface="Times New Roman" pitchFamily="18" charset="0"/>
              <a:cs typeface="Times New Roman" pitchFamily="18" charset="0"/>
            </a:endParaRPr>
          </a:p>
        </p:txBody>
      </p:sp>
      <p:sp>
        <p:nvSpPr>
          <p:cNvPr id="10" name="Rectangle 9"/>
          <p:cNvSpPr>
            <a:spLocks noChangeArrowheads="1"/>
          </p:cNvSpPr>
          <p:nvPr/>
        </p:nvSpPr>
        <p:spPr bwMode="auto">
          <a:xfrm>
            <a:off x="457200" y="2743200"/>
            <a:ext cx="4572000" cy="307777"/>
          </a:xfrm>
          <a:prstGeom prst="rect">
            <a:avLst/>
          </a:prstGeom>
          <a:noFill/>
          <a:ln w="9525">
            <a:noFill/>
            <a:miter lim="800000"/>
            <a:headEnd/>
            <a:tailEnd/>
          </a:ln>
        </p:spPr>
        <p:txBody>
          <a:bodyPr>
            <a:spAutoFit/>
          </a:bodyPr>
          <a:lstStyle/>
          <a:p>
            <a:pPr algn="r"/>
            <a:r>
              <a:rPr lang="en-CA" sz="1400" b="1" i="1" dirty="0">
                <a:latin typeface="Times New Roman" pitchFamily="18" charset="0"/>
                <a:cs typeface="Times New Roman" pitchFamily="18" charset="0"/>
              </a:rPr>
              <a:t>Adolf </a:t>
            </a:r>
            <a:r>
              <a:rPr lang="en-CA" sz="1400" b="1" i="1" dirty="0" smtClean="0">
                <a:latin typeface="Times New Roman" pitchFamily="18" charset="0"/>
                <a:cs typeface="Times New Roman" pitchFamily="18" charset="0"/>
              </a:rPr>
              <a:t>Hitler – 1939</a:t>
            </a:r>
            <a:endParaRPr lang="en-US" sz="1400" b="1" i="1" dirty="0">
              <a:latin typeface="Times New Roman" pitchFamily="18" charset="0"/>
              <a:cs typeface="Times New Roman" pitchFamily="18" charset="0"/>
            </a:endParaRPr>
          </a:p>
        </p:txBody>
      </p:sp>
      <p:sp>
        <p:nvSpPr>
          <p:cNvPr id="11" name="Rectangle 10"/>
          <p:cNvSpPr>
            <a:spLocks noChangeArrowheads="1"/>
          </p:cNvSpPr>
          <p:nvPr/>
        </p:nvSpPr>
        <p:spPr bwMode="auto">
          <a:xfrm>
            <a:off x="6019800" y="4114800"/>
            <a:ext cx="1447800" cy="461665"/>
          </a:xfrm>
          <a:prstGeom prst="rect">
            <a:avLst/>
          </a:prstGeom>
          <a:noFill/>
          <a:ln w="9525">
            <a:noFill/>
            <a:miter lim="800000"/>
            <a:headEnd/>
            <a:tailEnd/>
          </a:ln>
        </p:spPr>
        <p:txBody>
          <a:bodyPr>
            <a:spAutoFit/>
          </a:bodyPr>
          <a:lstStyle/>
          <a:p>
            <a:pPr algn="ctr"/>
            <a:r>
              <a:rPr lang="en-CA" sz="800" b="1" dirty="0" smtClean="0">
                <a:latin typeface="Times New Roman" pitchFamily="18" charset="0"/>
                <a:cs typeface="Times New Roman" pitchFamily="18" charset="0"/>
              </a:rPr>
              <a:t>95 minutes</a:t>
            </a:r>
          </a:p>
          <a:p>
            <a:pPr algn="ctr"/>
            <a:endParaRPr lang="en-CA" sz="800" b="1" dirty="0" smtClean="0">
              <a:latin typeface="Times New Roman" pitchFamily="18" charset="0"/>
              <a:cs typeface="Times New Roman" pitchFamily="18" charset="0"/>
            </a:endParaRPr>
          </a:p>
          <a:p>
            <a:pPr algn="ctr"/>
            <a:r>
              <a:rPr lang="en-CA" sz="800" b="1" dirty="0" smtClean="0">
                <a:latin typeface="Times New Roman" pitchFamily="18" charset="0"/>
                <a:cs typeface="Times New Roman" pitchFamily="18" charset="0"/>
              </a:rPr>
              <a:t>Handout</a:t>
            </a:r>
            <a:endParaRPr lang="en-US" sz="800" b="1" dirty="0">
              <a:latin typeface="Times New Roman" pitchFamily="18" charset="0"/>
              <a:cs typeface="Times New Roman" pitchFamily="18" charset="0"/>
            </a:endParaRPr>
          </a:p>
        </p:txBody>
      </p:sp>
      <p:sp>
        <p:nvSpPr>
          <p:cNvPr id="9" name="Rectangle 8"/>
          <p:cNvSpPr>
            <a:spLocks noChangeArrowheads="1"/>
          </p:cNvSpPr>
          <p:nvPr/>
        </p:nvSpPr>
        <p:spPr bwMode="auto">
          <a:xfrm>
            <a:off x="914400" y="4419600"/>
            <a:ext cx="4572000" cy="1323439"/>
          </a:xfrm>
          <a:prstGeom prst="rect">
            <a:avLst/>
          </a:prstGeom>
          <a:noFill/>
          <a:ln w="9525">
            <a:noFill/>
            <a:miter lim="800000"/>
            <a:headEnd/>
            <a:tailEnd/>
          </a:ln>
        </p:spPr>
        <p:txBody>
          <a:bodyPr>
            <a:spAutoFit/>
          </a:bodyPr>
          <a:lstStyle/>
          <a:p>
            <a:pPr algn="ctr"/>
            <a:r>
              <a:rPr lang="en-CA" sz="1600" b="1" dirty="0" smtClean="0">
                <a:solidFill>
                  <a:srgbClr val="FF0000"/>
                </a:solidFill>
                <a:latin typeface="Times New Roman" pitchFamily="18" charset="0"/>
                <a:cs typeface="Times New Roman" pitchFamily="18" charset="0"/>
              </a:rPr>
              <a:t>Update:</a:t>
            </a:r>
          </a:p>
          <a:p>
            <a:pPr algn="ctr"/>
            <a:r>
              <a:rPr lang="en-CA" sz="1600" b="1" dirty="0" smtClean="0">
                <a:solidFill>
                  <a:srgbClr val="FF0000"/>
                </a:solidFill>
                <a:latin typeface="Times New Roman" pitchFamily="18" charset="0"/>
                <a:cs typeface="Times New Roman" pitchFamily="18" charset="0"/>
              </a:rPr>
              <a:t> </a:t>
            </a:r>
            <a:r>
              <a:rPr lang="en-CA" sz="1600" b="1" i="1" dirty="0" smtClean="0">
                <a:latin typeface="Times New Roman" pitchFamily="18" charset="0"/>
                <a:cs typeface="Times New Roman" pitchFamily="18" charset="0"/>
              </a:rPr>
              <a:t>Has there been any change in the United States’ stand since 2006?</a:t>
            </a:r>
          </a:p>
          <a:p>
            <a:pPr algn="ctr"/>
            <a:endParaRPr lang="en-CA" sz="1600" b="1" dirty="0" smtClean="0">
              <a:latin typeface="Times New Roman" pitchFamily="18" charset="0"/>
              <a:cs typeface="Times New Roman" pitchFamily="18" charset="0"/>
            </a:endParaRPr>
          </a:p>
          <a:p>
            <a:pPr algn="ctr"/>
            <a:r>
              <a:rPr lang="en-CA" sz="1600" b="1" dirty="0" smtClean="0">
                <a:latin typeface="Times New Roman" pitchFamily="18" charset="0"/>
                <a:cs typeface="Times New Roman" pitchFamily="18" charset="0"/>
              </a:rPr>
              <a:t>Research and respond for next class.</a:t>
            </a:r>
            <a:endParaRPr lang="en-US" sz="1600" b="1" dirty="0">
              <a:solidFill>
                <a:srgbClr val="FF0000"/>
              </a:solidFill>
              <a:latin typeface="Times New Roman" pitchFamily="18" charset="0"/>
              <a:cs typeface="Times New Roman" pitchFamily="18" charset="0"/>
            </a:endParaRPr>
          </a:p>
        </p:txBody>
      </p:sp>
      <p:sp>
        <p:nvSpPr>
          <p:cNvPr id="33793" name="Rectangle 1"/>
          <p:cNvSpPr>
            <a:spLocks noChangeArrowheads="1"/>
          </p:cNvSpPr>
          <p:nvPr/>
        </p:nvSpPr>
        <p:spPr bwMode="auto">
          <a:xfrm>
            <a:off x="152400" y="5791200"/>
            <a:ext cx="5902000" cy="8617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effectLst/>
                <a:latin typeface="Times New Roman" pitchFamily="18" charset="0"/>
                <a:ea typeface="Times New Roman" pitchFamily="18" charset="0"/>
                <a:cs typeface="Times New Roman" pitchFamily="18" charset="0"/>
              </a:rPr>
              <a:t>Be sure to review the </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880000"/>
                </a:solidFill>
                <a:effectLst/>
                <a:latin typeface="Times New Roman" pitchFamily="18" charset="0"/>
                <a:ea typeface="Times New Roman" pitchFamily="18" charset="0"/>
                <a:cs typeface="Times New Roman" pitchFamily="18" charset="0"/>
              </a:rPr>
              <a:t>Statement by the President on Armenian Remembrance Day</a:t>
            </a:r>
          </a:p>
          <a:p>
            <a:pPr marL="0" marR="0" lvl="0" indent="0" algn="r" defTabSz="914400" rtl="0" eaLnBrk="1" fontAlgn="base" latinLnBrk="0" hangingPunct="1">
              <a:lnSpc>
                <a:spcPct val="100000"/>
              </a:lnSpc>
              <a:spcBef>
                <a:spcPct val="0"/>
              </a:spcBef>
              <a:spcAft>
                <a:spcPct val="0"/>
              </a:spcAft>
              <a:buClrTx/>
              <a:buSzTx/>
              <a:buFontTx/>
              <a:buNone/>
              <a:tabLst/>
            </a:pPr>
            <a:r>
              <a:rPr lang="en-US" sz="1400" b="1" i="1" dirty="0" smtClean="0">
                <a:latin typeface="Times New Roman" pitchFamily="18" charset="0"/>
                <a:cs typeface="Times New Roman" pitchFamily="18" charset="0"/>
              </a:rPr>
              <a:t>April 24</a:t>
            </a:r>
            <a:r>
              <a:rPr lang="en-US" sz="1400" b="1" i="1" baseline="30000" dirty="0" smtClean="0">
                <a:latin typeface="Times New Roman" pitchFamily="18" charset="0"/>
                <a:cs typeface="Times New Roman" pitchFamily="18" charset="0"/>
              </a:rPr>
              <a:t>th</a:t>
            </a:r>
            <a:r>
              <a:rPr lang="en-US" sz="1400" b="1" i="1" dirty="0" smtClean="0">
                <a:latin typeface="Times New Roman" pitchFamily="18" charset="0"/>
                <a:cs typeface="Times New Roman" pitchFamily="18" charset="0"/>
              </a:rPr>
              <a:t>, 2012</a:t>
            </a:r>
            <a:endParaRPr kumimoji="0" lang="en-US" sz="1400" b="0" i="1"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to="" calcmode="lin" valueType="num">
                                      <p:cBhvr>
                                        <p:cTn id="10" dur="1" fill="hold"/>
                                        <p:tgtEl>
                                          <p:spTgt spid="8"/>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to="" calcmode="lin" valueType="num">
                                      <p:cBhvr>
                                        <p:cTn id="15" dur="1" fill="hold"/>
                                        <p:tgtEl>
                                          <p:spTgt spid="10"/>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 to="" calcmode="lin" valueType="num">
                                      <p:cBhvr>
                                        <p:cTn id="20" dur="1" fill="hold"/>
                                        <p:tgtEl>
                                          <p:spTgt spid="11">
                                            <p:txEl>
                                              <p:pRg st="2" end="2"/>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37892"/>
                                        </p:tgtEl>
                                        <p:attrNameLst>
                                          <p:attrName>style.visibility</p:attrName>
                                        </p:attrNameLst>
                                      </p:cBhvr>
                                      <p:to>
                                        <p:strVal val="visible"/>
                                      </p:to>
                                    </p:set>
                                    <p:anim to="" calcmode="lin" valueType="num">
                                      <p:cBhvr>
                                        <p:cTn id="23" dur="1" fill="hold"/>
                                        <p:tgtEl>
                                          <p:spTgt spid="37892"/>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to="" calcmode="lin" valueType="num">
                                      <p:cBhvr>
                                        <p:cTn id="26" dur="1" fill="hold"/>
                                        <p:tgtEl>
                                          <p:spTgt spid="11">
                                            <p:txEl>
                                              <p:pRg st="0" end="0"/>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to="" calcmode="lin" valueType="num">
                                      <p:cBhvr>
                                        <p:cTn id="31" dur="1" fill="hold"/>
                                        <p:tgtEl>
                                          <p:spTgt spid="9">
                                            <p:txEl>
                                              <p:pRg st="0" end="0"/>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to="" calcmode="lin" valueType="num">
                                      <p:cBhvr>
                                        <p:cTn id="34" dur="1" fill="hold"/>
                                        <p:tgtEl>
                                          <p:spTgt spid="9">
                                            <p:txEl>
                                              <p:pRg st="1" end="1"/>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 to="" calcmode="lin" valueType="num">
                                      <p:cBhvr>
                                        <p:cTn id="39" dur="1" fill="hold"/>
                                        <p:tgtEl>
                                          <p:spTgt spid="9">
                                            <p:txEl>
                                              <p:pRg st="3" end="3"/>
                                            </p:txEl>
                                          </p:spTgt>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33793"/>
                                        </p:tgtEl>
                                        <p:attrNameLst>
                                          <p:attrName>style.visibility</p:attrName>
                                        </p:attrNameLst>
                                      </p:cBhvr>
                                      <p:to>
                                        <p:strVal val="visible"/>
                                      </p:to>
                                    </p:set>
                                    <p:anim to="" calcmode="lin" valueType="num">
                                      <p:cBhvr>
                                        <p:cTn id="42" dur="1" fill="hold"/>
                                        <p:tgtEl>
                                          <p:spTgt spid="3379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37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hiroshima4"/>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6" name="Text Box 4"/>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FF0000"/>
                </a:solidFill>
                <a:latin typeface="Times New Roman" pitchFamily="18" charset="0"/>
              </a:rPr>
              <a:t>What Are Crimes Against Humanity?</a:t>
            </a:r>
          </a:p>
        </p:txBody>
      </p:sp>
      <p:sp>
        <p:nvSpPr>
          <p:cNvPr id="3077" name="Text Box 5"/>
          <p:cNvSpPr txBox="1">
            <a:spLocks noChangeArrowheads="1"/>
          </p:cNvSpPr>
          <p:nvPr/>
        </p:nvSpPr>
        <p:spPr bwMode="auto">
          <a:xfrm>
            <a:off x="304800" y="1371600"/>
            <a:ext cx="4191000" cy="4801314"/>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With your partner, read page 160</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As you read, answer the following:</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How might the following people define “crimes against humanity”?</a:t>
            </a:r>
          </a:p>
          <a:p>
            <a:pPr algn="ctr">
              <a:spcBef>
                <a:spcPct val="50000"/>
              </a:spcBef>
            </a:pPr>
            <a:r>
              <a:rPr lang="en-US" b="1" dirty="0">
                <a:latin typeface="Times New Roman" pitchFamily="18" charset="0"/>
              </a:rPr>
              <a:t>Write out your response</a:t>
            </a:r>
          </a:p>
          <a:p>
            <a:pPr algn="ctr">
              <a:spcBef>
                <a:spcPct val="50000"/>
              </a:spcBef>
            </a:pPr>
            <a:endParaRPr lang="en-US" b="1" dirty="0">
              <a:latin typeface="Times New Roman" pitchFamily="18" charset="0"/>
            </a:endParaRPr>
          </a:p>
          <a:p>
            <a:pPr algn="ctr">
              <a:spcBef>
                <a:spcPct val="50000"/>
              </a:spcBef>
            </a:pPr>
            <a:r>
              <a:rPr lang="en-US" b="1" i="1" dirty="0">
                <a:solidFill>
                  <a:srgbClr val="002060"/>
                </a:solidFill>
                <a:latin typeface="Times New Roman" pitchFamily="18" charset="0"/>
              </a:rPr>
              <a:t>Hong </a:t>
            </a:r>
            <a:r>
              <a:rPr lang="en-US" b="1" i="1" dirty="0" err="1" smtClean="0">
                <a:solidFill>
                  <a:srgbClr val="002060"/>
                </a:solidFill>
                <a:latin typeface="Times New Roman" pitchFamily="18" charset="0"/>
              </a:rPr>
              <a:t>Guiying</a:t>
            </a:r>
            <a:endParaRPr lang="en-US" b="1" i="1" dirty="0" smtClean="0">
              <a:solidFill>
                <a:srgbClr val="002060"/>
              </a:solidFill>
              <a:latin typeface="Times New Roman" pitchFamily="18" charset="0"/>
            </a:endParaRPr>
          </a:p>
          <a:p>
            <a:pPr algn="ctr">
              <a:spcBef>
                <a:spcPct val="50000"/>
              </a:spcBef>
            </a:pPr>
            <a:r>
              <a:rPr lang="en-US" b="1" i="1" dirty="0" smtClean="0">
                <a:solidFill>
                  <a:srgbClr val="002060"/>
                </a:solidFill>
                <a:latin typeface="Times New Roman" pitchFamily="18" charset="0"/>
              </a:rPr>
              <a:t>J. Robert Oppenheimer</a:t>
            </a:r>
          </a:p>
          <a:p>
            <a:pPr algn="ctr">
              <a:spcBef>
                <a:spcPct val="50000"/>
              </a:spcBef>
            </a:pPr>
            <a:r>
              <a:rPr lang="en-US" b="1" i="1" dirty="0" smtClean="0">
                <a:solidFill>
                  <a:srgbClr val="002060"/>
                </a:solidFill>
                <a:latin typeface="Times New Roman" pitchFamily="18" charset="0"/>
              </a:rPr>
              <a:t>Hiroshi </a:t>
            </a:r>
            <a:r>
              <a:rPr lang="en-US" b="1" i="1" dirty="0" err="1">
                <a:solidFill>
                  <a:srgbClr val="002060"/>
                </a:solidFill>
                <a:latin typeface="Times New Roman" pitchFamily="18" charset="0"/>
              </a:rPr>
              <a:t>Sawachika</a:t>
            </a:r>
            <a:endParaRPr lang="en-US" b="1" i="1" dirty="0">
              <a:solidFill>
                <a:srgbClr val="002060"/>
              </a:solidFill>
              <a:latin typeface="Times New Roman" pitchFamily="18" charset="0"/>
            </a:endParaRPr>
          </a:p>
          <a:p>
            <a:pPr algn="ctr">
              <a:spcBef>
                <a:spcPct val="50000"/>
              </a:spcBef>
            </a:pPr>
            <a:r>
              <a:rPr lang="en-US" b="1" i="1" dirty="0" smtClean="0">
                <a:solidFill>
                  <a:srgbClr val="002060"/>
                </a:solidFill>
                <a:latin typeface="Times New Roman" pitchFamily="18" charset="0"/>
              </a:rPr>
              <a:t>The </a:t>
            </a:r>
            <a:r>
              <a:rPr lang="en-US" b="1" i="1" dirty="0">
                <a:solidFill>
                  <a:srgbClr val="002060"/>
                </a:solidFill>
                <a:latin typeface="Times New Roman" pitchFamily="18" charset="0"/>
              </a:rPr>
              <a:t>woman in Figure 7-2</a:t>
            </a:r>
          </a:p>
        </p:txBody>
      </p:sp>
      <p:pic>
        <p:nvPicPr>
          <p:cNvPr id="3078" name="Picture 6" descr="Fig7-02_p160.jpg"/>
          <p:cNvPicPr>
            <a:picLocks noChangeAspect="1" noChangeArrowheads="1"/>
          </p:cNvPicPr>
          <p:nvPr/>
        </p:nvPicPr>
        <p:blipFill>
          <a:blip r:embed="rId4" cstate="print"/>
          <a:srcRect/>
          <a:stretch>
            <a:fillRect/>
          </a:stretch>
        </p:blipFill>
        <p:spPr bwMode="auto">
          <a:xfrm>
            <a:off x="5410200" y="1371600"/>
            <a:ext cx="3228975" cy="3557588"/>
          </a:xfrm>
          <a:prstGeom prst="rect">
            <a:avLst/>
          </a:prstGeom>
          <a:noFill/>
          <a:ln w="9525">
            <a:noFill/>
            <a:miter lim="800000"/>
            <a:headEnd/>
            <a:tailEnd/>
          </a:ln>
        </p:spPr>
      </p:pic>
      <p:sp>
        <p:nvSpPr>
          <p:cNvPr id="6" name="TextBox 5"/>
          <p:cNvSpPr txBox="1"/>
          <p:nvPr/>
        </p:nvSpPr>
        <p:spPr>
          <a:xfrm>
            <a:off x="5943600" y="6459379"/>
            <a:ext cx="2209800" cy="246221"/>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ALPHA Tour 2011</a:t>
            </a:r>
            <a:endParaRPr lang="en-US" sz="1000" b="1" dirty="0">
              <a:latin typeface="Times New Roman" pitchFamily="18" charset="0"/>
              <a:cs typeface="Times New Roman" pitchFamily="18" charset="0"/>
            </a:endParaRPr>
          </a:p>
        </p:txBody>
      </p:sp>
      <p:pic>
        <p:nvPicPr>
          <p:cNvPr id="7" name="2011_toronto_alpha_study_tour_video_.wmv">
            <a:hlinkClick r:id="" action="ppaction://media"/>
          </p:cNvPr>
          <p:cNvPicPr>
            <a:picLocks noRot="1" noChangeAspect="1"/>
          </p:cNvPicPr>
          <p:nvPr>
            <a:videoFile r:link="rId1"/>
          </p:nvPr>
        </p:nvPicPr>
        <p:blipFill>
          <a:blip r:embed="rId5" cstate="print"/>
          <a:stretch>
            <a:fillRect/>
          </a:stretch>
        </p:blipFill>
        <p:spPr>
          <a:xfrm>
            <a:off x="6096000" y="5086350"/>
            <a:ext cx="1752600" cy="1314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to="" calcmode="lin" valueType="num">
                                      <p:cBhvr>
                                        <p:cTn id="7" dur="1" fill="hold"/>
                                        <p:tgtEl>
                                          <p:spTgt spid="3076">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9"/>
                                        </p:tgtEl>
                                        <p:attrNameLst>
                                          <p:attrName>style.visibility</p:attrName>
                                        </p:attrNameLst>
                                      </p:cBhvr>
                                      <p:to>
                                        <p:strVal val="visible"/>
                                      </p:to>
                                    </p:set>
                                    <p:anim to="" calcmode="lin" valueType="num">
                                      <p:cBhvr>
                                        <p:cTn id="10" dur="1" fill="hold"/>
                                        <p:tgtEl>
                                          <p:spTgt spid="307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7">
                                            <p:txEl>
                                              <p:pRg st="0" end="0"/>
                                            </p:txEl>
                                          </p:spTgt>
                                        </p:tgtEl>
                                        <p:attrNameLst>
                                          <p:attrName>style.visibility</p:attrName>
                                        </p:attrNameLst>
                                      </p:cBhvr>
                                      <p:to>
                                        <p:strVal val="visible"/>
                                      </p:to>
                                    </p:set>
                                    <p:anim to="" calcmode="lin" valueType="num">
                                      <p:cBhvr>
                                        <p:cTn id="13" dur="1" fill="hold"/>
                                        <p:tgtEl>
                                          <p:spTgt spid="3077">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077">
                                            <p:txEl>
                                              <p:pRg st="2" end="2"/>
                                            </p:txEl>
                                          </p:spTgt>
                                        </p:tgtEl>
                                        <p:attrNameLst>
                                          <p:attrName>style.visibility</p:attrName>
                                        </p:attrNameLst>
                                      </p:cBhvr>
                                      <p:to>
                                        <p:strVal val="visible"/>
                                      </p:to>
                                    </p:set>
                                    <p:anim to="" calcmode="lin" valueType="num">
                                      <p:cBhvr>
                                        <p:cTn id="16" dur="1" fill="hold"/>
                                        <p:tgtEl>
                                          <p:spTgt spid="3077">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077">
                                            <p:txEl>
                                              <p:pRg st="4" end="4"/>
                                            </p:txEl>
                                          </p:spTgt>
                                        </p:tgtEl>
                                        <p:attrNameLst>
                                          <p:attrName>style.visibility</p:attrName>
                                        </p:attrNameLst>
                                      </p:cBhvr>
                                      <p:to>
                                        <p:strVal val="visible"/>
                                      </p:to>
                                    </p:set>
                                    <p:anim to="" calcmode="lin" valueType="num">
                                      <p:cBhvr>
                                        <p:cTn id="19" dur="1" fill="hold"/>
                                        <p:tgtEl>
                                          <p:spTgt spid="3077">
                                            <p:txEl>
                                              <p:pRg st="4" end="4"/>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077">
                                            <p:txEl>
                                              <p:pRg st="5" end="5"/>
                                            </p:txEl>
                                          </p:spTgt>
                                        </p:tgtEl>
                                        <p:attrNameLst>
                                          <p:attrName>style.visibility</p:attrName>
                                        </p:attrNameLst>
                                      </p:cBhvr>
                                      <p:to>
                                        <p:strVal val="visible"/>
                                      </p:to>
                                    </p:set>
                                    <p:anim to="" calcmode="lin" valueType="num">
                                      <p:cBhvr>
                                        <p:cTn id="22" dur="1" fill="hold"/>
                                        <p:tgtEl>
                                          <p:spTgt spid="3077">
                                            <p:txEl>
                                              <p:pRg st="5" end="5"/>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077">
                                            <p:txEl>
                                              <p:pRg st="7" end="7"/>
                                            </p:txEl>
                                          </p:spTgt>
                                        </p:tgtEl>
                                        <p:attrNameLst>
                                          <p:attrName>style.visibility</p:attrName>
                                        </p:attrNameLst>
                                      </p:cBhvr>
                                      <p:to>
                                        <p:strVal val="visible"/>
                                      </p:to>
                                    </p:set>
                                    <p:anim to="" calcmode="lin" valueType="num">
                                      <p:cBhvr>
                                        <p:cTn id="27" dur="1" fill="hold"/>
                                        <p:tgtEl>
                                          <p:spTgt spid="3077">
                                            <p:txEl>
                                              <p:pRg st="7" end="7"/>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077">
                                            <p:txEl>
                                              <p:pRg st="8" end="8"/>
                                            </p:txEl>
                                          </p:spTgt>
                                        </p:tgtEl>
                                        <p:attrNameLst>
                                          <p:attrName>style.visibility</p:attrName>
                                        </p:attrNameLst>
                                      </p:cBhvr>
                                      <p:to>
                                        <p:strVal val="visible"/>
                                      </p:to>
                                    </p:set>
                                    <p:anim to="" calcmode="lin" valueType="num">
                                      <p:cBhvr>
                                        <p:cTn id="32" dur="1" fill="hold"/>
                                        <p:tgtEl>
                                          <p:spTgt spid="3077">
                                            <p:txEl>
                                              <p:pRg st="8" end="8"/>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077">
                                            <p:txEl>
                                              <p:pRg st="9" end="9"/>
                                            </p:txEl>
                                          </p:spTgt>
                                        </p:tgtEl>
                                        <p:attrNameLst>
                                          <p:attrName>style.visibility</p:attrName>
                                        </p:attrNameLst>
                                      </p:cBhvr>
                                      <p:to>
                                        <p:strVal val="visible"/>
                                      </p:to>
                                    </p:set>
                                    <p:anim to="" calcmode="lin" valueType="num">
                                      <p:cBhvr>
                                        <p:cTn id="37" dur="1" fill="hold"/>
                                        <p:tgtEl>
                                          <p:spTgt spid="3077">
                                            <p:txEl>
                                              <p:pRg st="9" end="9"/>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077">
                                            <p:txEl>
                                              <p:pRg st="10" end="10"/>
                                            </p:txEl>
                                          </p:spTgt>
                                        </p:tgtEl>
                                        <p:attrNameLst>
                                          <p:attrName>style.visibility</p:attrName>
                                        </p:attrNameLst>
                                      </p:cBhvr>
                                      <p:to>
                                        <p:strVal val="visible"/>
                                      </p:to>
                                    </p:set>
                                    <p:anim to="" calcmode="lin" valueType="num">
                                      <p:cBhvr>
                                        <p:cTn id="42" dur="1" fill="hold"/>
                                        <p:tgtEl>
                                          <p:spTgt spid="3077">
                                            <p:txEl>
                                              <p:pRg st="10" end="10"/>
                                            </p:txEl>
                                          </p:spTgt>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3078"/>
                                        </p:tgtEl>
                                        <p:attrNameLst>
                                          <p:attrName>style.visibility</p:attrName>
                                        </p:attrNameLst>
                                      </p:cBhvr>
                                      <p:to>
                                        <p:strVal val="visible"/>
                                      </p:to>
                                    </p:set>
                                    <p:anim to="" calcmode="lin" valueType="num">
                                      <p:cBhvr>
                                        <p:cTn id="45" dur="1" fill="hold"/>
                                        <p:tgtEl>
                                          <p:spTgt spid="3078"/>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to="" calcmode="lin" valueType="num">
                                      <p:cBhvr>
                                        <p:cTn id="50" dur="1" fill="hold"/>
                                        <p:tgtEl>
                                          <p:spTgt spid="6"/>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 to="" calcmode="lin" valueType="num">
                                      <p:cBhvr>
                                        <p:cTn id="53"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54"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784_japan_nankingfoto_2010"/>
          <p:cNvPicPr>
            <a:picLocks noChangeAspect="1" noChangeArrowheads="1"/>
          </p:cNvPicPr>
          <p:nvPr/>
        </p:nvPicPr>
        <p:blipFill>
          <a:blip r:embed="rId2" cstate="print">
            <a:lum bright="60000" contrast="-70000"/>
          </a:blip>
          <a:srcRect/>
          <a:stretch>
            <a:fillRect/>
          </a:stretch>
        </p:blipFill>
        <p:spPr bwMode="auto">
          <a:xfrm>
            <a:off x="0" y="0"/>
            <a:ext cx="9144000" cy="6858000"/>
          </a:xfrm>
          <a:prstGeom prst="rect">
            <a:avLst/>
          </a:prstGeom>
          <a:noFill/>
          <a:ln w="9525">
            <a:noFill/>
            <a:miter lim="800000"/>
            <a:headEnd/>
            <a:tailEnd/>
          </a:ln>
        </p:spPr>
      </p:pic>
      <p:sp>
        <p:nvSpPr>
          <p:cNvPr id="10247" name="Text Box 7"/>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The Nanjing Massacre</a:t>
            </a:r>
          </a:p>
        </p:txBody>
      </p:sp>
      <p:sp>
        <p:nvSpPr>
          <p:cNvPr id="10248" name="Text Box 8"/>
          <p:cNvSpPr txBox="1">
            <a:spLocks noChangeArrowheads="1"/>
          </p:cNvSpPr>
          <p:nvPr/>
        </p:nvSpPr>
        <p:spPr bwMode="auto">
          <a:xfrm>
            <a:off x="152400" y="2078038"/>
            <a:ext cx="8991600" cy="2862322"/>
          </a:xfrm>
          <a:prstGeom prst="rect">
            <a:avLst/>
          </a:prstGeom>
          <a:noFill/>
          <a:ln w="9525">
            <a:noFill/>
            <a:miter lim="800000"/>
            <a:headEnd/>
            <a:tailEnd/>
          </a:ln>
        </p:spPr>
        <p:txBody>
          <a:bodyPr>
            <a:spAutoFit/>
          </a:bodyPr>
          <a:lstStyle/>
          <a:p>
            <a:pPr algn="ctr">
              <a:spcBef>
                <a:spcPct val="50000"/>
              </a:spcBef>
            </a:pPr>
            <a:endParaRPr lang="en-US" b="1" i="1" dirty="0">
              <a:latin typeface="Times New Roman" pitchFamily="18" charset="0"/>
            </a:endParaRPr>
          </a:p>
          <a:p>
            <a:pPr algn="ctr">
              <a:spcBef>
                <a:spcPct val="50000"/>
              </a:spcBef>
            </a:pPr>
            <a:r>
              <a:rPr lang="en-US" b="1" i="1" dirty="0">
                <a:solidFill>
                  <a:schemeClr val="accent2"/>
                </a:solidFill>
                <a:latin typeface="Times New Roman" pitchFamily="18" charset="0"/>
              </a:rPr>
              <a:t>Chinese civilians who died at Nanjing in a six week period:</a:t>
            </a:r>
          </a:p>
          <a:p>
            <a:pPr algn="ctr">
              <a:spcBef>
                <a:spcPct val="50000"/>
              </a:spcBef>
            </a:pPr>
            <a:r>
              <a:rPr lang="en-US" b="1" dirty="0">
                <a:latin typeface="Times New Roman" pitchFamily="18" charset="0"/>
              </a:rPr>
              <a:t>300 000</a:t>
            </a:r>
          </a:p>
          <a:p>
            <a:pPr algn="ctr">
              <a:spcBef>
                <a:spcPct val="50000"/>
              </a:spcBef>
            </a:pPr>
            <a:endParaRPr lang="en-US" b="1" dirty="0">
              <a:latin typeface="Times New Roman" pitchFamily="18" charset="0"/>
            </a:endParaRPr>
          </a:p>
          <a:p>
            <a:pPr algn="ctr">
              <a:spcBef>
                <a:spcPct val="50000"/>
              </a:spcBef>
            </a:pPr>
            <a:r>
              <a:rPr lang="en-US" b="1" i="1" dirty="0">
                <a:solidFill>
                  <a:schemeClr val="accent2"/>
                </a:solidFill>
                <a:latin typeface="Times New Roman" pitchFamily="18" charset="0"/>
              </a:rPr>
              <a:t>Canadian who died during all of World War II:</a:t>
            </a:r>
          </a:p>
          <a:p>
            <a:pPr algn="ctr">
              <a:spcBef>
                <a:spcPct val="50000"/>
              </a:spcBef>
            </a:pPr>
            <a:r>
              <a:rPr lang="en-US" b="1" dirty="0">
                <a:latin typeface="Times New Roman" pitchFamily="18" charset="0"/>
              </a:rPr>
              <a:t>45 000</a:t>
            </a:r>
          </a:p>
          <a:p>
            <a:pPr algn="ctr">
              <a:spcBef>
                <a:spcPct val="50000"/>
              </a:spcBef>
            </a:pPr>
            <a:endParaRPr lang="en-US"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 to="" calcmode="lin" valueType="num">
                                      <p:cBhvr>
                                        <p:cTn id="7" dur="1" fill="hold"/>
                                        <p:tgtEl>
                                          <p:spTgt spid="1024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247">
                                            <p:txEl>
                                              <p:pRg st="0" end="0"/>
                                            </p:txEl>
                                          </p:spTgt>
                                        </p:tgtEl>
                                        <p:attrNameLst>
                                          <p:attrName>style.visibility</p:attrName>
                                        </p:attrNameLst>
                                      </p:cBhvr>
                                      <p:to>
                                        <p:strVal val="visible"/>
                                      </p:to>
                                    </p:set>
                                    <p:anim to="" calcmode="lin" valueType="num">
                                      <p:cBhvr>
                                        <p:cTn id="10" dur="1" fill="hold"/>
                                        <p:tgtEl>
                                          <p:spTgt spid="1024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0248">
                                            <p:txEl>
                                              <p:pRg st="1" end="1"/>
                                            </p:txEl>
                                          </p:spTgt>
                                        </p:tgtEl>
                                        <p:attrNameLst>
                                          <p:attrName>style.visibility</p:attrName>
                                        </p:attrNameLst>
                                      </p:cBhvr>
                                      <p:to>
                                        <p:strVal val="visible"/>
                                      </p:to>
                                    </p:set>
                                    <p:anim to="" calcmode="lin" valueType="num">
                                      <p:cBhvr>
                                        <p:cTn id="15" dur="1" fill="hold"/>
                                        <p:tgtEl>
                                          <p:spTgt spid="10248">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0248">
                                            <p:txEl>
                                              <p:pRg st="2" end="2"/>
                                            </p:txEl>
                                          </p:spTgt>
                                        </p:tgtEl>
                                        <p:attrNameLst>
                                          <p:attrName>style.visibility</p:attrName>
                                        </p:attrNameLst>
                                      </p:cBhvr>
                                      <p:to>
                                        <p:strVal val="visible"/>
                                      </p:to>
                                    </p:set>
                                    <p:anim to="" calcmode="lin" valueType="num">
                                      <p:cBhvr>
                                        <p:cTn id="20" dur="1" fill="hold"/>
                                        <p:tgtEl>
                                          <p:spTgt spid="10248">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0248">
                                            <p:txEl>
                                              <p:pRg st="4" end="4"/>
                                            </p:txEl>
                                          </p:spTgt>
                                        </p:tgtEl>
                                        <p:attrNameLst>
                                          <p:attrName>style.visibility</p:attrName>
                                        </p:attrNameLst>
                                      </p:cBhvr>
                                      <p:to>
                                        <p:strVal val="visible"/>
                                      </p:to>
                                    </p:set>
                                    <p:anim to="" calcmode="lin" valueType="num">
                                      <p:cBhvr>
                                        <p:cTn id="25" dur="1" fill="hold"/>
                                        <p:tgtEl>
                                          <p:spTgt spid="10248">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0248">
                                            <p:txEl>
                                              <p:pRg st="5" end="5"/>
                                            </p:txEl>
                                          </p:spTgt>
                                        </p:tgtEl>
                                        <p:attrNameLst>
                                          <p:attrName>style.visibility</p:attrName>
                                        </p:attrNameLst>
                                      </p:cBhvr>
                                      <p:to>
                                        <p:strVal val="visible"/>
                                      </p:to>
                                    </p:set>
                                    <p:anim to="" calcmode="lin" valueType="num">
                                      <p:cBhvr>
                                        <p:cTn id="30" dur="1" fill="hold"/>
                                        <p:tgtEl>
                                          <p:spTgt spid="10248">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ttps://lh5.googleusercontent.com/-6gzuypZ9Mrw/Tls5L3smP3I/AAAAAAAADLc/yNHgbsoudQY/s576/Asia%252520-%252520July%2525202011%252520295.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5" name="Picture 6" descr="http://gallery.me.com/louisau/100936/AU_ALPHA_Tour_2011_9216/web.jpg?ver=13154508890001"/>
          <p:cNvPicPr>
            <a:picLocks noChangeAspect="1" noChangeArrowheads="1"/>
          </p:cNvPicPr>
          <p:nvPr/>
        </p:nvPicPr>
        <p:blipFill>
          <a:blip r:embed="rId3" cstate="print"/>
          <a:srcRect/>
          <a:stretch>
            <a:fillRect/>
          </a:stretch>
        </p:blipFill>
        <p:spPr bwMode="auto">
          <a:xfrm>
            <a:off x="609600" y="1752600"/>
            <a:ext cx="1990725" cy="2981325"/>
          </a:xfrm>
          <a:prstGeom prst="rect">
            <a:avLst/>
          </a:prstGeom>
          <a:noFill/>
          <a:ln w="9525">
            <a:noFill/>
            <a:miter lim="800000"/>
            <a:headEnd/>
            <a:tailEnd/>
          </a:ln>
        </p:spPr>
      </p:pic>
      <p:pic>
        <p:nvPicPr>
          <p:cNvPr id="7" name="Picture 14" descr="http://gallery.me.com/louisau/100936/AU_ALPHA_Tour_2011_9221/web.jpg?ver=13154509020001"/>
          <p:cNvPicPr>
            <a:picLocks noChangeAspect="1" noChangeArrowheads="1"/>
          </p:cNvPicPr>
          <p:nvPr/>
        </p:nvPicPr>
        <p:blipFill>
          <a:blip r:embed="rId4" cstate="print"/>
          <a:srcRect/>
          <a:stretch>
            <a:fillRect/>
          </a:stretch>
        </p:blipFill>
        <p:spPr bwMode="auto">
          <a:xfrm>
            <a:off x="3733800" y="3352800"/>
            <a:ext cx="2038350" cy="2981325"/>
          </a:xfrm>
          <a:prstGeom prst="rect">
            <a:avLst/>
          </a:prstGeom>
          <a:noFill/>
          <a:ln w="9525">
            <a:noFill/>
            <a:miter lim="800000"/>
            <a:headEnd/>
            <a:tailEnd/>
          </a:ln>
        </p:spPr>
      </p:pic>
      <p:pic>
        <p:nvPicPr>
          <p:cNvPr id="8" name="Picture 16" descr="http://gallery.me.com/louisau/100936/AU_ALPHA_Tour_2011_8156-20-1-/web.jpg?ver=13154509050001"/>
          <p:cNvPicPr>
            <a:picLocks noChangeAspect="1" noChangeArrowheads="1"/>
          </p:cNvPicPr>
          <p:nvPr/>
        </p:nvPicPr>
        <p:blipFill>
          <a:blip r:embed="rId5" cstate="print"/>
          <a:srcRect/>
          <a:stretch>
            <a:fillRect/>
          </a:stretch>
        </p:blipFill>
        <p:spPr bwMode="auto">
          <a:xfrm>
            <a:off x="6553200" y="1828800"/>
            <a:ext cx="2009775" cy="2981325"/>
          </a:xfrm>
          <a:prstGeom prst="rect">
            <a:avLst/>
          </a:prstGeom>
          <a:noFill/>
          <a:ln w="9525">
            <a:noFill/>
            <a:miter lim="800000"/>
            <a:headEnd/>
            <a:tailEnd/>
          </a:ln>
        </p:spPr>
      </p:pic>
      <p:sp>
        <p:nvSpPr>
          <p:cNvPr id="9" name="Rectangle 8"/>
          <p:cNvSpPr>
            <a:spLocks noChangeArrowheads="1"/>
          </p:cNvSpPr>
          <p:nvPr/>
        </p:nvSpPr>
        <p:spPr bwMode="auto">
          <a:xfrm>
            <a:off x="609600" y="5410200"/>
            <a:ext cx="2133600" cy="923925"/>
          </a:xfrm>
          <a:prstGeom prst="rect">
            <a:avLst/>
          </a:prstGeom>
          <a:noFill/>
          <a:ln w="9525">
            <a:noFill/>
            <a:miter lim="800000"/>
            <a:headEnd/>
            <a:tailEnd/>
          </a:ln>
        </p:spPr>
        <p:txBody>
          <a:bodyPr>
            <a:spAutoFit/>
          </a:bodyPr>
          <a:lstStyle/>
          <a:p>
            <a:pPr algn="ctr"/>
            <a:r>
              <a:rPr lang="en-CA" b="1" i="1">
                <a:latin typeface="Times New Roman" pitchFamily="18" charset="0"/>
                <a:cs typeface="Times New Roman" pitchFamily="18" charset="0"/>
              </a:rPr>
              <a:t>Survivors of </a:t>
            </a:r>
          </a:p>
          <a:p>
            <a:pPr algn="ctr"/>
            <a:r>
              <a:rPr lang="en-CA" b="1" i="1">
                <a:latin typeface="Times New Roman" pitchFamily="18" charset="0"/>
                <a:cs typeface="Times New Roman" pitchFamily="18" charset="0"/>
              </a:rPr>
              <a:t>The Rape of Nanking</a:t>
            </a:r>
            <a:endParaRPr lang="en-US" b="1" i="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par>
                          <p:cTn id="8" fill="hold">
                            <p:stCondLst>
                              <p:cond delay="1000"/>
                            </p:stCondLst>
                            <p:childTnLst>
                              <p:par>
                                <p:cTn id="9" presetID="24"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childTnLst>
                          </p:cTn>
                        </p:par>
                        <p:par>
                          <p:cTn id="12" fill="hold">
                            <p:stCondLst>
                              <p:cond delay="2500"/>
                            </p:stCondLst>
                            <p:childTnLst>
                              <p:par>
                                <p:cTn id="13" presetID="24" presetClass="entr" presetSubtype="0" fill="hold" nodeType="afterEffect">
                                  <p:stCondLst>
                                    <p:cond delay="150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childTnLst>
                          </p:cTn>
                        </p:par>
                        <p:par>
                          <p:cTn id="16" fill="hold">
                            <p:stCondLst>
                              <p:cond delay="4000"/>
                            </p:stCondLst>
                            <p:childTnLst>
                              <p:par>
                                <p:cTn id="17" presetID="24" presetClass="entr" presetSubtype="0" fill="hold" nodeType="afterEffect">
                                  <p:stCondLst>
                                    <p:cond delay="1500"/>
                                  </p:stCondLst>
                                  <p:childTnLst>
                                    <p:set>
                                      <p:cBhvr>
                                        <p:cTn id="18" dur="1" fill="hold">
                                          <p:stCondLst>
                                            <p:cond delay="0"/>
                                          </p:stCondLst>
                                        </p:cTn>
                                        <p:tgtEl>
                                          <p:spTgt spid="8"/>
                                        </p:tgtEl>
                                        <p:attrNameLst>
                                          <p:attrName>style.visibility</p:attrName>
                                        </p:attrNameLst>
                                      </p:cBhvr>
                                      <p:to>
                                        <p:strVal val="visible"/>
                                      </p:to>
                                    </p:set>
                                    <p:anim to="" calcmode="lin" valueType="num">
                                      <p:cBhvr>
                                        <p:cTn id="19"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8" descr="http://www.gendercide.org/images/pics/nanjing3.jpg"/>
          <p:cNvPicPr>
            <a:picLocks noChangeAspect="1" noChangeArrowheads="1"/>
          </p:cNvPicPr>
          <p:nvPr/>
        </p:nvPicPr>
        <p:blipFill>
          <a:blip r:embed="rId2" cstate="print">
            <a:lum bright="70000" contrast="-70000"/>
          </a:blip>
          <a:srcRect/>
          <a:stretch>
            <a:fillRect/>
          </a:stretch>
        </p:blipFill>
        <p:spPr bwMode="auto">
          <a:xfrm>
            <a:off x="0" y="0"/>
            <a:ext cx="9167813" cy="6858000"/>
          </a:xfrm>
          <a:prstGeom prst="rect">
            <a:avLst/>
          </a:prstGeom>
          <a:noFill/>
          <a:ln w="9525">
            <a:noFill/>
            <a:miter lim="800000"/>
            <a:headEnd/>
            <a:tailEnd/>
          </a:ln>
        </p:spPr>
      </p:pic>
      <p:sp>
        <p:nvSpPr>
          <p:cNvPr id="5" name="TextBox 4"/>
          <p:cNvSpPr txBox="1">
            <a:spLocks noChangeArrowheads="1"/>
          </p:cNvSpPr>
          <p:nvPr/>
        </p:nvSpPr>
        <p:spPr bwMode="auto">
          <a:xfrm>
            <a:off x="0" y="6400800"/>
            <a:ext cx="9144000" cy="3810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Nanking Massacre (</a:t>
            </a:r>
            <a:r>
              <a:rPr lang="en-US" b="1" i="1">
                <a:latin typeface="Times New Roman" pitchFamily="18" charset="0"/>
                <a:cs typeface="Times New Roman" pitchFamily="18" charset="0"/>
              </a:rPr>
              <a:t>The Rape of Nanking) </a:t>
            </a:r>
            <a:r>
              <a:rPr lang="en-US" b="1">
                <a:latin typeface="Times New Roman" pitchFamily="18" charset="0"/>
                <a:cs typeface="Times New Roman" pitchFamily="18" charset="0"/>
              </a:rPr>
              <a:t>and Survivors </a:t>
            </a:r>
            <a:r>
              <a:rPr lang="en-US" b="1" i="1">
                <a:latin typeface="Times New Roman" pitchFamily="18" charset="0"/>
                <a:cs typeface="Times New Roman" pitchFamily="18" charset="0"/>
              </a:rPr>
              <a:t>– </a:t>
            </a:r>
            <a:r>
              <a:rPr lang="en-US" b="1">
                <a:solidFill>
                  <a:srgbClr val="C00000"/>
                </a:solidFill>
                <a:latin typeface="Times New Roman" pitchFamily="18" charset="0"/>
                <a:cs typeface="Times New Roman" pitchFamily="18" charset="0"/>
              </a:rPr>
              <a:t>Nanjing, China</a:t>
            </a:r>
          </a:p>
        </p:txBody>
      </p:sp>
      <p:sp>
        <p:nvSpPr>
          <p:cNvPr id="7" name="Rectangle 6"/>
          <p:cNvSpPr>
            <a:spLocks noChangeArrowheads="1"/>
          </p:cNvSpPr>
          <p:nvPr/>
        </p:nvSpPr>
        <p:spPr bwMode="auto">
          <a:xfrm>
            <a:off x="0" y="228600"/>
            <a:ext cx="9144000" cy="461963"/>
          </a:xfrm>
          <a:prstGeom prst="rect">
            <a:avLst/>
          </a:prstGeom>
          <a:noFill/>
          <a:ln w="9525">
            <a:noFill/>
            <a:miter lim="800000"/>
            <a:headEnd/>
            <a:tailEnd/>
          </a:ln>
        </p:spPr>
        <p:txBody>
          <a:bodyPr>
            <a:spAutoFit/>
          </a:bodyPr>
          <a:lstStyle/>
          <a:p>
            <a:pPr algn="ctr"/>
            <a:r>
              <a:rPr lang="en-US" sz="2400" b="1" i="1">
                <a:latin typeface="Times New Roman" pitchFamily="18" charset="0"/>
                <a:cs typeface="Times New Roman" pitchFamily="18" charset="0"/>
              </a:rPr>
              <a:t>Nanjing Massacre Victims Memorial Hall– Nanjing, China</a:t>
            </a:r>
            <a:endParaRPr lang="en-US">
              <a:latin typeface="Times New Roman" pitchFamily="18" charset="0"/>
              <a:cs typeface="Times New Roman" pitchFamily="18" charset="0"/>
            </a:endParaRPr>
          </a:p>
        </p:txBody>
      </p:sp>
      <p:pic>
        <p:nvPicPr>
          <p:cNvPr id="33794" name="Picture 2" descr="https://lh4.googleusercontent.com/-faSNxdlmRrk/Tls5HenXJ7I/AAAAAAAADK0/JKbeFI1W_Vo/s512/Asia%252520-%252520July%2525202011%252520288.JPG"/>
          <p:cNvPicPr>
            <a:picLocks noChangeAspect="1" noChangeArrowheads="1"/>
          </p:cNvPicPr>
          <p:nvPr/>
        </p:nvPicPr>
        <p:blipFill>
          <a:blip r:embed="rId3" cstate="print"/>
          <a:srcRect/>
          <a:stretch>
            <a:fillRect/>
          </a:stretch>
        </p:blipFill>
        <p:spPr bwMode="auto">
          <a:xfrm>
            <a:off x="2743200" y="990600"/>
            <a:ext cx="3657600" cy="48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3794"/>
                                        </p:tgtEl>
                                        <p:attrNameLst>
                                          <p:attrName>style.visibility</p:attrName>
                                        </p:attrNameLst>
                                      </p:cBhvr>
                                      <p:to>
                                        <p:strVal val="visible"/>
                                      </p:to>
                                    </p:set>
                                    <p:anim to="" calcmode="lin" valueType="num">
                                      <p:cBhvr>
                                        <p:cTn id="13" dur="1" fill="hold"/>
                                        <p:tgtEl>
                                          <p:spTgt spid="337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8" descr="http://www.gendercide.org/images/pics/nanjing3.jpg"/>
          <p:cNvPicPr>
            <a:picLocks noChangeAspect="1" noChangeArrowheads="1"/>
          </p:cNvPicPr>
          <p:nvPr/>
        </p:nvPicPr>
        <p:blipFill>
          <a:blip r:embed="rId2" cstate="print">
            <a:lum bright="70000" contrast="-70000"/>
          </a:blip>
          <a:srcRect/>
          <a:stretch>
            <a:fillRect/>
          </a:stretch>
        </p:blipFill>
        <p:spPr bwMode="auto">
          <a:xfrm>
            <a:off x="0" y="0"/>
            <a:ext cx="9167813" cy="6858000"/>
          </a:xfrm>
          <a:prstGeom prst="rect">
            <a:avLst/>
          </a:prstGeom>
          <a:noFill/>
          <a:ln w="9525">
            <a:noFill/>
            <a:miter lim="800000"/>
            <a:headEnd/>
            <a:tailEnd/>
          </a:ln>
        </p:spPr>
      </p:pic>
      <p:sp>
        <p:nvSpPr>
          <p:cNvPr id="5" name="TextBox 4"/>
          <p:cNvSpPr txBox="1">
            <a:spLocks noChangeArrowheads="1"/>
          </p:cNvSpPr>
          <p:nvPr/>
        </p:nvSpPr>
        <p:spPr bwMode="auto">
          <a:xfrm>
            <a:off x="0" y="6400800"/>
            <a:ext cx="9144000" cy="3810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Nanking Massacre (</a:t>
            </a:r>
            <a:r>
              <a:rPr lang="en-US" b="1" i="1">
                <a:latin typeface="Times New Roman" pitchFamily="18" charset="0"/>
                <a:cs typeface="Times New Roman" pitchFamily="18" charset="0"/>
              </a:rPr>
              <a:t>The Rape of Nanking) </a:t>
            </a:r>
            <a:r>
              <a:rPr lang="en-US" b="1">
                <a:latin typeface="Times New Roman" pitchFamily="18" charset="0"/>
                <a:cs typeface="Times New Roman" pitchFamily="18" charset="0"/>
              </a:rPr>
              <a:t>and Survivors </a:t>
            </a:r>
            <a:r>
              <a:rPr lang="en-US" b="1" i="1">
                <a:latin typeface="Times New Roman" pitchFamily="18" charset="0"/>
                <a:cs typeface="Times New Roman" pitchFamily="18" charset="0"/>
              </a:rPr>
              <a:t>– </a:t>
            </a:r>
            <a:r>
              <a:rPr lang="en-US" b="1">
                <a:solidFill>
                  <a:srgbClr val="C00000"/>
                </a:solidFill>
                <a:latin typeface="Times New Roman" pitchFamily="18" charset="0"/>
                <a:cs typeface="Times New Roman" pitchFamily="18" charset="0"/>
              </a:rPr>
              <a:t>Nanjing, China</a:t>
            </a:r>
          </a:p>
        </p:txBody>
      </p:sp>
      <p:sp>
        <p:nvSpPr>
          <p:cNvPr id="7" name="Rectangle 6"/>
          <p:cNvSpPr>
            <a:spLocks noChangeArrowheads="1"/>
          </p:cNvSpPr>
          <p:nvPr/>
        </p:nvSpPr>
        <p:spPr bwMode="auto">
          <a:xfrm>
            <a:off x="0" y="228600"/>
            <a:ext cx="9144000" cy="461963"/>
          </a:xfrm>
          <a:prstGeom prst="rect">
            <a:avLst/>
          </a:prstGeom>
          <a:noFill/>
          <a:ln w="9525">
            <a:noFill/>
            <a:miter lim="800000"/>
            <a:headEnd/>
            <a:tailEnd/>
          </a:ln>
        </p:spPr>
        <p:txBody>
          <a:bodyPr>
            <a:spAutoFit/>
          </a:bodyPr>
          <a:lstStyle/>
          <a:p>
            <a:pPr algn="ctr"/>
            <a:r>
              <a:rPr lang="en-US" sz="2400" b="1" i="1">
                <a:latin typeface="Times New Roman" pitchFamily="18" charset="0"/>
                <a:cs typeface="Times New Roman" pitchFamily="18" charset="0"/>
              </a:rPr>
              <a:t>Nanjing Massacre Victims Memorial Hall– Nanjing, China</a:t>
            </a:r>
            <a:endParaRPr lang="en-US">
              <a:latin typeface="Times New Roman" pitchFamily="18" charset="0"/>
              <a:cs typeface="Times New Roman" pitchFamily="18" charset="0"/>
            </a:endParaRPr>
          </a:p>
        </p:txBody>
      </p:sp>
      <p:pic>
        <p:nvPicPr>
          <p:cNvPr id="34822" name="Picture 6" descr="https://lh3.googleusercontent.com/-m9PJ8kgTIIA/Tls5JntpOLI/AAAAAAAADLM/1vm9hVOdgdw/s512/Asia%252520-%252520July%2525202011%252520292.JPG"/>
          <p:cNvPicPr>
            <a:picLocks noChangeAspect="1" noChangeArrowheads="1"/>
          </p:cNvPicPr>
          <p:nvPr/>
        </p:nvPicPr>
        <p:blipFill>
          <a:blip r:embed="rId3" cstate="print"/>
          <a:srcRect/>
          <a:stretch>
            <a:fillRect/>
          </a:stretch>
        </p:blipFill>
        <p:spPr bwMode="auto">
          <a:xfrm>
            <a:off x="381000" y="1955800"/>
            <a:ext cx="2362200" cy="3149600"/>
          </a:xfrm>
          <a:prstGeom prst="rect">
            <a:avLst/>
          </a:prstGeom>
          <a:noFill/>
          <a:ln w="9525">
            <a:noFill/>
            <a:miter lim="800000"/>
            <a:headEnd/>
            <a:tailEnd/>
          </a:ln>
        </p:spPr>
      </p:pic>
      <p:pic>
        <p:nvPicPr>
          <p:cNvPr id="34824" name="Picture 8" descr="https://lh3.googleusercontent.com/-_R_Yic0alZ8/Tls5KWqOP4I/AAAAAAAADLQ/PUa5koB0Fv0/s576/Asia%252520-%252520July%2525202011%252520293.JPG"/>
          <p:cNvPicPr>
            <a:picLocks noChangeAspect="1" noChangeArrowheads="1"/>
          </p:cNvPicPr>
          <p:nvPr/>
        </p:nvPicPr>
        <p:blipFill>
          <a:blip r:embed="rId4" cstate="print"/>
          <a:srcRect/>
          <a:stretch>
            <a:fillRect/>
          </a:stretch>
        </p:blipFill>
        <p:spPr bwMode="auto">
          <a:xfrm>
            <a:off x="2971800" y="1085850"/>
            <a:ext cx="3352800" cy="2514600"/>
          </a:xfrm>
          <a:prstGeom prst="rect">
            <a:avLst/>
          </a:prstGeom>
          <a:noFill/>
          <a:ln w="9525">
            <a:noFill/>
            <a:miter lim="800000"/>
            <a:headEnd/>
            <a:tailEnd/>
          </a:ln>
        </p:spPr>
      </p:pic>
      <p:pic>
        <p:nvPicPr>
          <p:cNvPr id="34832" name="Picture 16" descr="https://lh6.googleusercontent.com/-ykMJtEgk9yI/Tls5R01f2EI/AAAAAAAADMY/HBVgvh7WdGQ/s512/Asia%252520-%252520July%2525202011%252520308.JPG"/>
          <p:cNvPicPr>
            <a:picLocks noChangeAspect="1" noChangeArrowheads="1"/>
          </p:cNvPicPr>
          <p:nvPr/>
        </p:nvPicPr>
        <p:blipFill>
          <a:blip r:embed="rId5" cstate="print"/>
          <a:srcRect/>
          <a:stretch>
            <a:fillRect/>
          </a:stretch>
        </p:blipFill>
        <p:spPr bwMode="auto">
          <a:xfrm>
            <a:off x="6553200" y="2438400"/>
            <a:ext cx="2266950" cy="3022600"/>
          </a:xfrm>
          <a:prstGeom prst="rect">
            <a:avLst/>
          </a:prstGeom>
          <a:noFill/>
          <a:ln w="9525">
            <a:noFill/>
            <a:miter lim="800000"/>
            <a:headEnd/>
            <a:tailEnd/>
          </a:ln>
        </p:spPr>
      </p:pic>
      <p:pic>
        <p:nvPicPr>
          <p:cNvPr id="34842" name="Picture 26" descr="https://lh3.googleusercontent.com/-qM2-0YwI9BI/Tls5Iw3U7bI/AAAAAAAADLE/v5hqLvEjxNc/s576/Asia%252520-%252520July%2525202011%252520291.JPG"/>
          <p:cNvPicPr>
            <a:picLocks noChangeAspect="1" noChangeArrowheads="1"/>
          </p:cNvPicPr>
          <p:nvPr/>
        </p:nvPicPr>
        <p:blipFill>
          <a:blip r:embed="rId6" cstate="print"/>
          <a:srcRect/>
          <a:stretch>
            <a:fillRect/>
          </a:stretch>
        </p:blipFill>
        <p:spPr bwMode="auto">
          <a:xfrm>
            <a:off x="3200400" y="3962400"/>
            <a:ext cx="2819400" cy="2114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4832"/>
                                        </p:tgtEl>
                                        <p:attrNameLst>
                                          <p:attrName>style.visibility</p:attrName>
                                        </p:attrNameLst>
                                      </p:cBhvr>
                                      <p:to>
                                        <p:strVal val="visible"/>
                                      </p:to>
                                    </p:set>
                                    <p:anim to="" calcmode="lin" valueType="num">
                                      <p:cBhvr>
                                        <p:cTn id="13" dur="1" fill="hold"/>
                                        <p:tgtEl>
                                          <p:spTgt spid="34832"/>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4824"/>
                                        </p:tgtEl>
                                        <p:attrNameLst>
                                          <p:attrName>style.visibility</p:attrName>
                                        </p:attrNameLst>
                                      </p:cBhvr>
                                      <p:to>
                                        <p:strVal val="visible"/>
                                      </p:to>
                                    </p:set>
                                    <p:anim to="" calcmode="lin" valueType="num">
                                      <p:cBhvr>
                                        <p:cTn id="16" dur="1" fill="hold"/>
                                        <p:tgtEl>
                                          <p:spTgt spid="34824"/>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4842"/>
                                        </p:tgtEl>
                                        <p:attrNameLst>
                                          <p:attrName>style.visibility</p:attrName>
                                        </p:attrNameLst>
                                      </p:cBhvr>
                                      <p:to>
                                        <p:strVal val="visible"/>
                                      </p:to>
                                    </p:set>
                                    <p:anim to="" calcmode="lin" valueType="num">
                                      <p:cBhvr>
                                        <p:cTn id="19" dur="1" fill="hold"/>
                                        <p:tgtEl>
                                          <p:spTgt spid="34842"/>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4822"/>
                                        </p:tgtEl>
                                        <p:attrNameLst>
                                          <p:attrName>style.visibility</p:attrName>
                                        </p:attrNameLst>
                                      </p:cBhvr>
                                      <p:to>
                                        <p:strVal val="visible"/>
                                      </p:to>
                                    </p:set>
                                    <p:anim to="" calcmode="lin" valueType="num">
                                      <p:cBhvr>
                                        <p:cTn id="22" dur="1" fill="hold"/>
                                        <p:tgtEl>
                                          <p:spTgt spid="348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3656</TotalTime>
  <Words>1734</Words>
  <Application>Microsoft Office PowerPoint</Application>
  <PresentationFormat>On-screen Show (4:3)</PresentationFormat>
  <Paragraphs>278</Paragraphs>
  <Slides>36</Slides>
  <Notes>0</Notes>
  <HiddenSlides>2</HiddenSlides>
  <MMClips>7</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Slide 1</vt:lpstr>
      <vt:lpstr>Homework</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And Finally…</vt:lpstr>
      <vt:lpstr>Slide 20</vt:lpstr>
      <vt:lpstr>Slide 21</vt:lpstr>
      <vt:lpstr>Slide 22</vt:lpstr>
      <vt:lpstr>Slide 23</vt:lpstr>
      <vt:lpstr>Slide 24</vt:lpstr>
      <vt:lpstr>Slide 25</vt:lpstr>
      <vt:lpstr>Slide 26</vt:lpstr>
      <vt:lpstr>Slide 27</vt:lpstr>
      <vt:lpstr>Slide 28</vt:lpstr>
      <vt:lpstr>And Finally…</vt:lpstr>
      <vt:lpstr>Slide 30</vt:lpstr>
      <vt:lpstr>Slide 31</vt:lpstr>
      <vt:lpstr>Slide 32</vt:lpstr>
      <vt:lpstr>Analyzing Cause and Effect Relationships</vt:lpstr>
      <vt:lpstr>Acting For Good in the Face of Evil</vt:lpstr>
      <vt:lpstr>And Finally…</vt:lpstr>
      <vt:lpstr>Think About Your Challenge</vt:lpstr>
    </vt:vector>
  </TitlesOfParts>
  <Company>Elk Island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EIPS</dc:creator>
  <cp:lastModifiedBy>brendan edwards</cp:lastModifiedBy>
  <cp:revision>174</cp:revision>
  <dcterms:created xsi:type="dcterms:W3CDTF">2008-11-03T16:17:06Z</dcterms:created>
  <dcterms:modified xsi:type="dcterms:W3CDTF">2012-05-07T21:53:29Z</dcterms:modified>
</cp:coreProperties>
</file>