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94" r:id="rId2"/>
    <p:sldId id="256" r:id="rId3"/>
    <p:sldId id="293" r:id="rId4"/>
    <p:sldId id="286" r:id="rId5"/>
    <p:sldId id="295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13" r:id="rId16"/>
    <p:sldId id="312" r:id="rId17"/>
    <p:sldId id="311" r:id="rId18"/>
    <p:sldId id="310" r:id="rId19"/>
    <p:sldId id="309" r:id="rId20"/>
    <p:sldId id="308" r:id="rId21"/>
    <p:sldId id="291" r:id="rId22"/>
    <p:sldId id="287" r:id="rId23"/>
    <p:sldId id="290" r:id="rId24"/>
    <p:sldId id="268" r:id="rId25"/>
    <p:sldId id="258" r:id="rId26"/>
    <p:sldId id="263" r:id="rId27"/>
    <p:sldId id="261" r:id="rId28"/>
    <p:sldId id="262" r:id="rId29"/>
    <p:sldId id="264" r:id="rId30"/>
    <p:sldId id="259" r:id="rId31"/>
    <p:sldId id="271" r:id="rId32"/>
    <p:sldId id="267" r:id="rId33"/>
    <p:sldId id="269" r:id="rId34"/>
    <p:sldId id="274" r:id="rId35"/>
    <p:sldId id="270" r:id="rId36"/>
    <p:sldId id="272" r:id="rId37"/>
    <p:sldId id="273" r:id="rId38"/>
    <p:sldId id="275" r:id="rId39"/>
    <p:sldId id="276" r:id="rId40"/>
    <p:sldId id="314" r:id="rId41"/>
    <p:sldId id="277" r:id="rId42"/>
    <p:sldId id="278" r:id="rId43"/>
    <p:sldId id="279" r:id="rId44"/>
    <p:sldId id="280" r:id="rId45"/>
    <p:sldId id="281" r:id="rId46"/>
    <p:sldId id="265" r:id="rId47"/>
    <p:sldId id="282" r:id="rId48"/>
    <p:sldId id="283" r:id="rId49"/>
    <p:sldId id="296" r:id="rId5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330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61BF5C31-C1DB-4EF2-8F33-17DDB7A0988F}" type="datetimeFigureOut">
              <a:rPr lang="en-US"/>
              <a:pPr/>
              <a:t>2/4/2013</a:t>
            </a:fld>
            <a:endParaRPr lang="en-US" dirty="0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D0D5F8B2-2DAB-49B5-BEFC-1A7FDE9D596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1011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38D6C6-7003-4F78-B42E-B5C86A6AE953}" type="datetimeFigureOut">
              <a:rPr lang="en-CA" smtClean="0"/>
              <a:pPr/>
              <a:t>04/02/2013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979C34-8265-44A7-B397-AAAD8EBE5969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4270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79C34-8265-44A7-B397-AAAD8EBE5969}" type="slidenum">
              <a:rPr lang="en-CA" smtClean="0"/>
              <a:pPr/>
              <a:t>21</a:t>
            </a:fld>
            <a:endParaRPr lang="en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22EF-9EDC-493A-9309-D6858479FF92}" type="datetimeFigureOut">
              <a:rPr lang="en-US"/>
              <a:pPr>
                <a:defRPr/>
              </a:pPr>
              <a:t>2/4/2013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87006-1FBF-467E-A075-2E8343693F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092AD-BBAD-4396-84FC-07D4052F8168}" type="datetimeFigureOut">
              <a:rPr lang="en-US"/>
              <a:pPr>
                <a:defRPr/>
              </a:pPr>
              <a:t>2/4/2013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98067-0376-42B2-ABE4-193CFAB225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5439A-7BD3-4251-989D-7EC13E9C6A06}" type="datetimeFigureOut">
              <a:rPr lang="en-US"/>
              <a:pPr>
                <a:defRPr/>
              </a:pPr>
              <a:t>2/4/2013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A7ABF-58B1-4964-A346-5730F41605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F4807-27D7-4EE3-ABE2-06153554DCFC}" type="datetimeFigureOut">
              <a:rPr lang="en-US"/>
              <a:pPr>
                <a:defRPr/>
              </a:pPr>
              <a:t>2/4/2013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0283A-5523-4D7A-948A-2F319A0755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573EA-51A7-4288-95B0-A67EFF90AB9E}" type="datetimeFigureOut">
              <a:rPr lang="en-US"/>
              <a:pPr>
                <a:defRPr/>
              </a:pPr>
              <a:t>2/4/2013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88BDD-C3E6-4E1F-921B-3D16EC1AC1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90A34-2DD8-43BA-BCC1-73A8EDC46144}" type="datetimeFigureOut">
              <a:rPr lang="en-US"/>
              <a:pPr>
                <a:defRPr/>
              </a:pPr>
              <a:t>2/4/2013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0BA30-6B4E-40F7-8910-EFD41897A6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358D9-EAF9-4279-B433-C4405FD4218C}" type="datetimeFigureOut">
              <a:rPr lang="en-US"/>
              <a:pPr>
                <a:defRPr/>
              </a:pPr>
              <a:t>2/4/2013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62533-709A-4482-8291-897CB32C47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D7857-F2A5-4B7C-8692-626E65199CE2}" type="datetimeFigureOut">
              <a:rPr lang="en-US"/>
              <a:pPr>
                <a:defRPr/>
              </a:pPr>
              <a:t>2/4/2013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2D6A5-46EB-4E04-8475-84071A6AF1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23F8A-B8DE-45BD-A3E2-1B0CF9586B00}" type="datetimeFigureOut">
              <a:rPr lang="en-US"/>
              <a:pPr>
                <a:defRPr/>
              </a:pPr>
              <a:t>2/4/2013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51669-0B15-4A51-9338-C59BED05BA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DF449-07A5-4391-BCE0-E6F0AA226C0F}" type="datetimeFigureOut">
              <a:rPr lang="en-US"/>
              <a:pPr>
                <a:defRPr/>
              </a:pPr>
              <a:t>2/4/2013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12980-6B35-4493-8DD8-8FC80D5FE5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1F3B5-3B0B-43FE-B562-E0AC2DE9040F}" type="datetimeFigureOut">
              <a:rPr lang="en-US"/>
              <a:pPr>
                <a:defRPr/>
              </a:pPr>
              <a:t>2/4/2013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8E9CB-2551-42F0-916F-3EE0A4E60C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9ADF9C2-D92A-4CA7-9114-2564C5A6A264}" type="datetimeFigureOut">
              <a:rPr lang="en-US"/>
              <a:pPr>
                <a:defRPr/>
              </a:pPr>
              <a:t>2/4/2013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58513FC-D06C-4586-BDFC-F0341D499C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12" Type="http://schemas.openxmlformats.org/officeDocument/2006/relationships/image" Target="../media/image77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Relationship Id="rId1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fhs-fs\Staff%20Data\brendan%20edwards\PD%20Presentation\The%20Horror%20of%20UNIT%20731%20pt.1.wmv" TargetMode="External"/><Relationship Id="rId4" Type="http://schemas.openxmlformats.org/officeDocument/2006/relationships/image" Target="../media/image8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fhs-fs\Staff%20Data\brendan%20edwards\PD%20Presentation\Iris%20Chang%20The%20Rape.wmv" TargetMode="External"/><Relationship Id="rId6" Type="http://schemas.openxmlformats.org/officeDocument/2006/relationships/image" Target="../media/image106.png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10" Type="http://schemas.openxmlformats.org/officeDocument/2006/relationships/image" Target="../media/image119.jpeg"/><Relationship Id="rId4" Type="http://schemas.openxmlformats.org/officeDocument/2006/relationships/image" Target="../media/image113.jpeg"/><Relationship Id="rId9" Type="http://schemas.openxmlformats.org/officeDocument/2006/relationships/image" Target="../media/image118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8.jpeg"/><Relationship Id="rId18" Type="http://schemas.openxmlformats.org/officeDocument/2006/relationships/image" Target="../media/image33.jpeg"/><Relationship Id="rId3" Type="http://schemas.openxmlformats.org/officeDocument/2006/relationships/image" Target="../media/image58.jpeg"/><Relationship Id="rId21" Type="http://schemas.openxmlformats.org/officeDocument/2006/relationships/image" Target="../media/image35.jpeg"/><Relationship Id="rId7" Type="http://schemas.openxmlformats.org/officeDocument/2006/relationships/image" Target="../media/image50.jpeg"/><Relationship Id="rId12" Type="http://schemas.openxmlformats.org/officeDocument/2006/relationships/image" Target="../media/image34.jpeg"/><Relationship Id="rId17" Type="http://schemas.openxmlformats.org/officeDocument/2006/relationships/image" Target="../media/image48.jpeg"/><Relationship Id="rId2" Type="http://schemas.openxmlformats.org/officeDocument/2006/relationships/image" Target="../media/image57.jpeg"/><Relationship Id="rId16" Type="http://schemas.openxmlformats.org/officeDocument/2006/relationships/image" Target="../media/image47.jpeg"/><Relationship Id="rId20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11" Type="http://schemas.openxmlformats.org/officeDocument/2006/relationships/image" Target="../media/image37.jpeg"/><Relationship Id="rId5" Type="http://schemas.openxmlformats.org/officeDocument/2006/relationships/image" Target="../media/image54.jpeg"/><Relationship Id="rId15" Type="http://schemas.openxmlformats.org/officeDocument/2006/relationships/image" Target="../media/image45.jpeg"/><Relationship Id="rId23" Type="http://schemas.openxmlformats.org/officeDocument/2006/relationships/image" Target="../media/image36.jpeg"/><Relationship Id="rId10" Type="http://schemas.openxmlformats.org/officeDocument/2006/relationships/image" Target="../media/image52.jpeg"/><Relationship Id="rId19" Type="http://schemas.openxmlformats.org/officeDocument/2006/relationships/image" Target="../media/image46.jpeg"/><Relationship Id="rId4" Type="http://schemas.openxmlformats.org/officeDocument/2006/relationships/image" Target="../media/image59.jpeg"/><Relationship Id="rId9" Type="http://schemas.openxmlformats.org/officeDocument/2006/relationships/image" Target="../media/image51.jpeg"/><Relationship Id="rId14" Type="http://schemas.openxmlformats.org/officeDocument/2006/relationships/image" Target="../media/image39.jpeg"/><Relationship Id="rId22" Type="http://schemas.openxmlformats.org/officeDocument/2006/relationships/image" Target="../media/image31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rischang.net/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www.state.nj.us/education/holocaust/curriculum" TargetMode="External"/><Relationship Id="rId12" Type="http://schemas.openxmlformats.org/officeDocument/2006/relationships/hyperlink" Target="http://www.publications.gov.bc.ca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torontoalpha.org/" TargetMode="External"/><Relationship Id="rId11" Type="http://schemas.openxmlformats.org/officeDocument/2006/relationships/hyperlink" Target="http://www.torontoalpha.org/images/EducationalResources/resource_guide_march2009.pdf" TargetMode="External"/><Relationship Id="rId5" Type="http://schemas.openxmlformats.org/officeDocument/2006/relationships/hyperlink" Target="http://www.edmontonalpha.org/" TargetMode="External"/><Relationship Id="rId10" Type="http://schemas.openxmlformats.org/officeDocument/2006/relationships/hyperlink" Target="http://www.alpha-canada.org/studyguide/IrisChangMovie_studyguide.pdf" TargetMode="External"/><Relationship Id="rId4" Type="http://schemas.openxmlformats.org/officeDocument/2006/relationships/hyperlink" Target="http://www.alpha-canada.org/" TargetMode="External"/><Relationship Id="rId9" Type="http://schemas.openxmlformats.org/officeDocument/2006/relationships/hyperlink" Target="http://houseofsharing.org/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280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53340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2011 Study Tour to China and </a:t>
            </a:r>
            <a:r>
              <a:rPr lang="en-C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South Korea</a:t>
            </a:r>
            <a:endParaRPr lang="en-CA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546725"/>
            <a:ext cx="9144000" cy="1311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CA" sz="2000" b="1" dirty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The Peace and Reconciliation Tour</a:t>
            </a:r>
          </a:p>
          <a:p>
            <a:pPr algn="ctr"/>
            <a:endParaRPr lang="en-CA" sz="1200" b="1" dirty="0">
              <a:solidFill>
                <a:srgbClr val="21596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July 13 – 28, 2011</a:t>
            </a:r>
          </a:p>
          <a:p>
            <a:pPr algn="ctr"/>
            <a:endParaRPr lang="en-US" sz="1200" b="1" dirty="0">
              <a:solidFill>
                <a:srgbClr val="21596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i="1" dirty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Beijing, Harbin, Nanjing, Shanghai and Seoul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1600200"/>
            <a:ext cx="91440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1600" b="1" i="1" dirty="0" smtClean="0">
                <a:latin typeface="Times New Roman" pitchFamily="18" charset="0"/>
                <a:cs typeface="Times New Roman" pitchFamily="18" charset="0"/>
              </a:rPr>
              <a:t>The Peace and Reconciliation Tour </a:t>
            </a:r>
          </a:p>
          <a:p>
            <a:pPr algn="ctr"/>
            <a:endParaRPr lang="en-CA" sz="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CA" sz="1600" b="1" dirty="0" smtClean="0">
                <a:latin typeface="Times New Roman" pitchFamily="18" charset="0"/>
                <a:cs typeface="Times New Roman" pitchFamily="18" charset="0"/>
              </a:rPr>
              <a:t>Starting in 2004, Toronto ALPHA </a:t>
            </a:r>
          </a:p>
          <a:p>
            <a:pPr algn="ctr"/>
            <a:r>
              <a:rPr lang="en-CA" sz="1600" b="1" dirty="0" smtClean="0">
                <a:latin typeface="Times New Roman" pitchFamily="18" charset="0"/>
                <a:cs typeface="Times New Roman" pitchFamily="18" charset="0"/>
              </a:rPr>
              <a:t>(The Association for the Learning and Preserving the History of World War Two in Asia) </a:t>
            </a:r>
          </a:p>
          <a:p>
            <a:pPr algn="ctr"/>
            <a:r>
              <a:rPr lang="en-CA" sz="1600" b="1" dirty="0" smtClean="0">
                <a:latin typeface="Times New Roman" pitchFamily="18" charset="0"/>
                <a:cs typeface="Times New Roman" pitchFamily="18" charset="0"/>
              </a:rPr>
              <a:t>with its chapters in British Columbia, Edmonton and New Jersey, has offered to educators a hands-on experience with the history of WWII in Asia, by visiting historical sites, museums and meeting with experts, educators, curators and survivors. </a:t>
            </a:r>
          </a:p>
          <a:p>
            <a:pPr algn="ctr"/>
            <a:endParaRPr lang="en-CA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CA" sz="1600" b="1" dirty="0" smtClean="0">
                <a:latin typeface="Times New Roman" pitchFamily="18" charset="0"/>
                <a:cs typeface="Times New Roman" pitchFamily="18" charset="0"/>
              </a:rPr>
              <a:t>Destinations have included locations in China, Hong Kong, South Korea and future plans may include Japan.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3400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Historical Overview of the Asian Holocaust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735494"/>
            <a:ext cx="4572000" cy="466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3400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Historical Overview of the Asian Holocaust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245" y="1819274"/>
            <a:ext cx="7456555" cy="420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3400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Historical Overview of the Asian Holocaust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543050"/>
            <a:ext cx="762000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3400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Historical Overview of the Asian Holocaust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25" y="1209675"/>
            <a:ext cx="7143750" cy="54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3400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Historical Overview of the Asian Holocaust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5388" y="1057275"/>
            <a:ext cx="6753225" cy="564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3400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Historical Overview of the Asian Holocaust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66850" y="1493520"/>
            <a:ext cx="6229350" cy="4983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3400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Historical Overview of the Asian Holocaust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1676400"/>
            <a:ext cx="6400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3400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Historical Overview of the Asian Holocaust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1143000"/>
            <a:ext cx="3733800" cy="555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3400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Historical Overview of the Asian Holocaust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1590674"/>
            <a:ext cx="6935779" cy="486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3400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Historical Overview of the Asian Holocaust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087015"/>
            <a:ext cx="7086599" cy="561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280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504890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What does ALPHA do?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53340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2011 Study Tour to China and </a:t>
            </a:r>
            <a:r>
              <a:rPr lang="en-C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South Korea</a:t>
            </a:r>
            <a:endParaRPr lang="en-CA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2209800"/>
            <a:ext cx="9144000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Mandate of both Edmonton and Toronto ALPHA:</a:t>
            </a:r>
          </a:p>
          <a:p>
            <a:pPr algn="ctr"/>
            <a:endParaRPr lang="en-CA" sz="800" b="1" i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CA" sz="8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Char char="•"/>
            </a:pPr>
            <a:r>
              <a:rPr lang="en-CA" b="1" dirty="0">
                <a:latin typeface="Times New Roman" pitchFamily="18" charset="0"/>
                <a:cs typeface="Times New Roman" pitchFamily="18" charset="0"/>
              </a:rPr>
              <a:t> To preserve the truthfulness of historical records about </a:t>
            </a:r>
            <a:r>
              <a:rPr lang="en-CA" b="1" dirty="0" smtClean="0">
                <a:latin typeface="Times New Roman" pitchFamily="18" charset="0"/>
                <a:cs typeface="Times New Roman" pitchFamily="18" charset="0"/>
              </a:rPr>
              <a:t>W.W. II </a:t>
            </a:r>
            <a:r>
              <a:rPr lang="en-CA" b="1" dirty="0">
                <a:latin typeface="Times New Roman" pitchFamily="18" charset="0"/>
                <a:cs typeface="Times New Roman" pitchFamily="18" charset="0"/>
              </a:rPr>
              <a:t>in Asia</a:t>
            </a:r>
          </a:p>
          <a:p>
            <a:pPr algn="ctr"/>
            <a:endParaRPr lang="en-CA" sz="8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Char char="•"/>
            </a:pPr>
            <a:r>
              <a:rPr lang="en-CA" b="1" dirty="0">
                <a:latin typeface="Times New Roman" pitchFamily="18" charset="0"/>
                <a:cs typeface="Times New Roman" pitchFamily="18" charset="0"/>
              </a:rPr>
              <a:t> To pursue justice for the victims of </a:t>
            </a:r>
            <a:r>
              <a:rPr lang="en-CA" b="1" dirty="0" smtClean="0">
                <a:latin typeface="Times New Roman" pitchFamily="18" charset="0"/>
                <a:cs typeface="Times New Roman" pitchFamily="18" charset="0"/>
              </a:rPr>
              <a:t>W.W. II </a:t>
            </a:r>
            <a:r>
              <a:rPr lang="en-CA" b="1" dirty="0">
                <a:latin typeface="Times New Roman" pitchFamily="18" charset="0"/>
                <a:cs typeface="Times New Roman" pitchFamily="18" charset="0"/>
              </a:rPr>
              <a:t>in Asia</a:t>
            </a:r>
          </a:p>
          <a:p>
            <a:pPr algn="ctr">
              <a:buFont typeface="Arial" charset="0"/>
              <a:buChar char="•"/>
            </a:pPr>
            <a:endParaRPr lang="en-CA" sz="8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Char char="•"/>
            </a:pPr>
            <a:r>
              <a:rPr lang="en-CA" b="1" dirty="0">
                <a:latin typeface="Times New Roman" pitchFamily="18" charset="0"/>
                <a:cs typeface="Times New Roman" pitchFamily="18" charset="0"/>
              </a:rPr>
              <a:t> To promote global awareness, knowledge and recognition of this history such that peace and reconciliation among the perpetrating and victimized nation can be finally achieved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http://www.edmontonalpha.org/images/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4196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http://learnwhr.org/wp-content/uploads/2010/10/Toronto-ALPHA-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4714875"/>
            <a:ext cx="12573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3400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Historical Overview of the Asian Holocaust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1728788"/>
            <a:ext cx="6921926" cy="391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3400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Historical Overview of the Asian Holocaust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2079" y="1143000"/>
            <a:ext cx="7779921" cy="5198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632460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1600" b="1" dirty="0" smtClean="0">
                <a:latin typeface="Times New Roman" pitchFamily="18" charset="0"/>
                <a:cs typeface="Times New Roman" pitchFamily="18" charset="0"/>
              </a:rPr>
              <a:t>Japanese Army marches into Nanking in December, 1937</a:t>
            </a:r>
            <a:endParaRPr lang="en-CA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14290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Program of Studies and Resource Connections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363" y="1066800"/>
            <a:ext cx="86772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000" y="2743200"/>
            <a:ext cx="864870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14290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Program of Studies and Resource Connections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3" y="1585913"/>
            <a:ext cx="8601075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http://gallery.me.com/louisau/100791/AU_ALPHA_Tour_2011_8735/web.jpg?ver=13149875980001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63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304800"/>
            <a:ext cx="914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2011 Study Tour to China and Korea:</a:t>
            </a:r>
          </a:p>
          <a:p>
            <a:pPr algn="ctr"/>
            <a:r>
              <a:rPr lang="en-CA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 Personal Experience of the History of World War II in Asia</a:t>
            </a:r>
            <a:endParaRPr lang="en-US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0" y="2667000"/>
            <a:ext cx="9144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The Comfort Women Issue and Survivors 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Beijing, Shanghai and Seoul, South Korea</a:t>
            </a:r>
          </a:p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Unit 731 – Human Experimentation 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Harbin, China</a:t>
            </a:r>
            <a:endParaRPr lang="en-US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Nanking Massacre (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The Rape of Nanking)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and Survivors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Nanjing, China</a:t>
            </a:r>
          </a:p>
          <a:p>
            <a:pPr algn="ctr"/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Japanese Slave Labour Survivors 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Beijing and Seoul, South Korea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5638800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Above all, however, the trip was about the survivors and their voices…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600200"/>
            <a:ext cx="9144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We went to many places and learned many things…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02" name="Picture 42" descr="http://gallery.me.com/louisau/100922/AU_ALPHA_Tour_2011_00735/web.jpg?ver=13153644270001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259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0" descr="http://gallery.me.com/louisau/100936/AU_ALPHA_Tour_2011_6562-20-1-/web.jpg?ver=1315450896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4" name="Picture 24" descr="http://gallery.me.com/louisau/100936/AU_TAC_1697-20-3-/web.jpg?ver=1315450928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9144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26" descr="http://gallery.me.com/louisau/100936/AU_ALPHA_Tour_2011_00914/web.jpg?ver=13154509340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914400"/>
            <a:ext cx="19431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28" descr="http://gallery.me.com/louisau/100936/AU_ALPHA_Tour_2011_00932/web.jpg?ver=131545093700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0" y="3876675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30" descr="http://gallery.me.com/louisau/100936/AU_ALPHA_Tour_2011_00862/web.jpg?ver=131545093900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3876675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32" descr="http://gallery.me.com/louisau/100936/AU_ALPHA_Tour_2011_00870/web.jpg?ver=1315450943000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29475" y="3876675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34" descr="http://gallery.me.com/louisau/100936/AU_ALPHA_Tour_2011_00888/web.jpg?ver=1315450946000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876675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36" descr="http://gallery.me.com/louisau/100936/AU_ALPHA_Tour_2011_00942/web.jpg?ver=1315450951000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72100" y="3867150"/>
            <a:ext cx="19431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38" descr="http://gallery.me.com/louisau/100936/AU_ALPHA_Tour_2011_00897/web.jpg?ver=1315450966000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48300" y="914400"/>
            <a:ext cx="201930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0" name="Picture 40" descr="http://gallery.me.com/louisau/100936/AU_ALPHA_Tour_2011_00842/web.jpg?ver=1315450993000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67575" y="914400"/>
            <a:ext cx="18764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228600" y="228600"/>
            <a:ext cx="2590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b="1" i="1" dirty="0">
                <a:latin typeface="Times New Roman" pitchFamily="18" charset="0"/>
                <a:cs typeface="Times New Roman" pitchFamily="18" charset="0"/>
              </a:rPr>
              <a:t>Survivors of </a:t>
            </a:r>
          </a:p>
          <a:p>
            <a:pPr algn="ctr"/>
            <a:r>
              <a:rPr lang="en-CA" b="1" i="1" dirty="0" smtClean="0">
                <a:latin typeface="Times New Roman" pitchFamily="18" charset="0"/>
                <a:cs typeface="Times New Roman" pitchFamily="18" charset="0"/>
              </a:rPr>
              <a:t>Forced </a:t>
            </a:r>
            <a:r>
              <a:rPr lang="en-CA" b="1" i="1" dirty="0">
                <a:latin typeface="Times New Roman" pitchFamily="18" charset="0"/>
                <a:cs typeface="Times New Roman" pitchFamily="18" charset="0"/>
              </a:rPr>
              <a:t>Sexual Slavery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6400800" y="392113"/>
            <a:ext cx="2590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b="1" i="1" dirty="0">
                <a:latin typeface="Times New Roman" pitchFamily="18" charset="0"/>
                <a:cs typeface="Times New Roman" pitchFamily="18" charset="0"/>
              </a:rPr>
              <a:t>Comfort Women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40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4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154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539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29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1538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500"/>
                            </p:stCondLst>
                            <p:childTnLst>
                              <p:par>
                                <p:cTn id="37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153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0"/>
                            </p:stCondLst>
                            <p:childTnLst>
                              <p:par>
                                <p:cTn id="41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1539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45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153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000"/>
                            </p:stCondLst>
                            <p:childTnLst>
                              <p:par>
                                <p:cTn id="49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500"/>
                            </p:stCondLst>
                            <p:childTnLst>
                              <p:par>
                                <p:cTn id="53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5" dur="1" fill="hold"/>
                                        <p:tgtEl>
                                          <p:spTgt spid="153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https://lh5.googleusercontent.com/-6gzuypZ9Mrw/Tls5L3smP3I/AAAAAAAADLc/yNHgbsoudQY/s576/Asia%252520-%252520July%2525202011%252520295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http://gallery.me.com/louisau/100936/AU_ALPHA_Tour_2011_9216/web.jpg?ver=1315450889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7526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http://gallery.me.com/louisau/100936/AU_ALPHA_Tour_2011_9221/web.jpg?ver=1315450902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3352800"/>
            <a:ext cx="203835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6" descr="http://gallery.me.com/louisau/100936/AU_ALPHA_Tour_2011_8156-20-1-/web.jpg?ver=13154509050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1828800"/>
            <a:ext cx="200977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09600" y="5410200"/>
            <a:ext cx="2133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b="1" i="1" dirty="0">
                <a:latin typeface="Times New Roman" pitchFamily="18" charset="0"/>
                <a:cs typeface="Times New Roman" pitchFamily="18" charset="0"/>
              </a:rPr>
              <a:t>Survivors of </a:t>
            </a:r>
          </a:p>
          <a:p>
            <a:pPr algn="ctr"/>
            <a:r>
              <a:rPr lang="en-CA" b="1" i="1" dirty="0">
                <a:latin typeface="Times New Roman" pitchFamily="18" charset="0"/>
                <a:cs typeface="Times New Roman" pitchFamily="18" charset="0"/>
              </a:rPr>
              <a:t>The Rape of Nanking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http://gallery.me.com/louisau/100791/AU_ALPHA_Tour_2011_8658/web.jpg?ver=13149871260001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63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2400" y="685800"/>
            <a:ext cx="2590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b="1" i="1" dirty="0">
                <a:latin typeface="Times New Roman" pitchFamily="18" charset="0"/>
                <a:cs typeface="Times New Roman" pitchFamily="18" charset="0"/>
              </a:rPr>
              <a:t>Survivors of </a:t>
            </a:r>
          </a:p>
          <a:p>
            <a:pPr algn="ctr"/>
            <a:r>
              <a:rPr lang="en-CA" b="1" i="1" dirty="0">
                <a:latin typeface="Times New Roman" pitchFamily="18" charset="0"/>
                <a:cs typeface="Times New Roman" pitchFamily="18" charset="0"/>
              </a:rPr>
              <a:t>Japanese Slave Labour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gallery.me.com/louisau/100936/AU_ALPHA_Tour_2011_6586-20-1-/web.jpg?ver=1315450876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429000"/>
            <a:ext cx="2047875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ttp://gallery.me.com/louisau/100936/AU_ALPHA_Tour_2011_6955/web.jpg?ver=1315450880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2525" y="3505200"/>
            <a:ext cx="1895475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8" descr="http://gallery.me.com/louisau/100936/AU_ALPHA_Tour_2011_0552/web.jpg?ver=13154509070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75" y="1447800"/>
            <a:ext cx="1990725" cy="297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0" descr="http://gallery.me.com/louisau/100936/AU_ALPHA_Tour_2011_0543/web.jpg?ver=131545091800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3200" y="13716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gallery.me.com/louisau/100757/AU_ALPHA_Tour_2011_7303/web.jpg?ver=13149224240001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http://gallery.me.com/louisau/100936/AU_ALPHA_Tour_2011_7843/web.jpg?ver=1315450892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1752600"/>
            <a:ext cx="193357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 descr="http://gallery.me.com/louisau/100936/AU_ALPHA_Tour_2011_7837/web.jpg?ver=1315450900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28194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2" descr="http://gallery.me.com/louisau/100936/AU_ALPHA_Tour_2011_0562/web.jpg?ver=13154509220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21336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04800" y="5934075"/>
            <a:ext cx="2895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b="1" i="1" dirty="0">
                <a:latin typeface="Times New Roman" pitchFamily="18" charset="0"/>
                <a:cs typeface="Times New Roman" pitchFamily="18" charset="0"/>
              </a:rPr>
              <a:t>Daughter of Victim of Human Experimentation at Unit 731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00400" y="5029200"/>
            <a:ext cx="2590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b="1" i="1" dirty="0">
                <a:latin typeface="Times New Roman" pitchFamily="18" charset="0"/>
                <a:cs typeface="Times New Roman" pitchFamily="18" charset="0"/>
              </a:rPr>
              <a:t>Exposure to Chemical Weapons Left Behind By The Japanese During World War Two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324600" y="5334000"/>
            <a:ext cx="2590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b="1" i="1" dirty="0">
                <a:latin typeface="Times New Roman" pitchFamily="18" charset="0"/>
                <a:cs typeface="Times New Roman" pitchFamily="18" charset="0"/>
              </a:rPr>
              <a:t>Second Generation Survivor of Nagasaki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2" name="Picture 8" descr="http://blog.nineplus.com/wp-content/uploads/2010/09/japanese-flag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533400"/>
            <a:ext cx="9144000" cy="570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http://gallery.me.com/louisau/100887/AU_ALPHA_Tour_2011_00991/web.jpg?ver=1315184820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09800"/>
            <a:ext cx="350520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8600" y="4648200"/>
            <a:ext cx="350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b="1" i="1" dirty="0">
                <a:latin typeface="Times New Roman" pitchFamily="18" charset="0"/>
                <a:cs typeface="Times New Roman" pitchFamily="18" charset="0"/>
              </a:rPr>
              <a:t>World War II Japanese Soldier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8" name="Picture 4" descr="http://gallery.me.com/louisau/100876/AU_ALPHA_Tour_2011_00661/web.jpg?ver=1315179510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733800"/>
            <a:ext cx="3352800" cy="216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572000" y="5943600"/>
            <a:ext cx="335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b="1" i="1" dirty="0">
                <a:latin typeface="Times New Roman" pitchFamily="18" charset="0"/>
                <a:cs typeface="Times New Roman" pitchFamily="18" charset="0"/>
              </a:rPr>
              <a:t>Japanese Teachers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3400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Historical Overview of the Asian Holocaust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337846"/>
            <a:ext cx="91439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1600" b="1" dirty="0" smtClean="0">
                <a:latin typeface="Times New Roman" pitchFamily="18" charset="0"/>
                <a:cs typeface="Times New Roman" pitchFamily="18" charset="0"/>
              </a:rPr>
              <a:t>Map of the Japanese Empire 1870 - 1942</a:t>
            </a:r>
            <a:endParaRPr lang="en-CA" sz="1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1784970"/>
            <a:ext cx="4225493" cy="4920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0275" y="1800000"/>
            <a:ext cx="1838325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4" name="Picture 10" descr="http://www.futuregov.asia/media/photologue/photos/2008/Aug/03/cache/Korea_flag_gallery_display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152400"/>
            <a:ext cx="92075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 descr="http://gallery.me.com/louisau/100853/AU_ALPHA_Tour_2011_9889/web.jpg?ver=1315105128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28600"/>
            <a:ext cx="200977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http://gallery.me.com/louisau/100853/AU_ALPHA_Tour_2011_9986/web.jpg?ver=1315105501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981200"/>
            <a:ext cx="324643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 descr="http://gallery.me.com/louisau/100853/AU_ALPHA_Tour_2011_0117/web.jpg?ver=13151060200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3733800"/>
            <a:ext cx="4876800" cy="260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5334000"/>
            <a:ext cx="350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b="1" i="1" dirty="0">
                <a:latin typeface="Times New Roman" pitchFamily="18" charset="0"/>
                <a:cs typeface="Times New Roman" pitchFamily="18" charset="0"/>
              </a:rPr>
              <a:t>Korean Teachers and Students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4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http://upload.wikimedia.org/wikipedia/en/e/ef/Hope-clean-again-2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76200" y="0"/>
            <a:ext cx="8915400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extBox 4"/>
          <p:cNvSpPr txBox="1">
            <a:spLocks noChangeArrowheads="1"/>
          </p:cNvSpPr>
          <p:nvPr/>
        </p:nvSpPr>
        <p:spPr bwMode="auto">
          <a:xfrm>
            <a:off x="0" y="12954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The Comfort Women Issue and Survivors 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Beijing, Shanghai and Seoul, South Korea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 descr="http://www.korea-is-one.org/IMG/Comfort_women_used_by_US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52400" y="-1588"/>
            <a:ext cx="88392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0" descr="http://gallery.me.com/louisau/100936/AU_ALPHA_Tour_2011_6562-20-1-/web.jpg?ver=1315450896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4" name="Picture 24" descr="http://gallery.me.com/louisau/100936/AU_TAC_1697-20-3-/web.jpg?ver=1315450928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9144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26" descr="http://gallery.me.com/louisau/100936/AU_ALPHA_Tour_2011_00914/web.jpg?ver=13154509340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914400"/>
            <a:ext cx="19431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28" descr="http://gallery.me.com/louisau/100936/AU_ALPHA_Tour_2011_00932/web.jpg?ver=131545093700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0" y="3876675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30" descr="http://gallery.me.com/louisau/100936/AU_ALPHA_Tour_2011_00862/web.jpg?ver=131545093900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3876675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32" descr="http://gallery.me.com/louisau/100936/AU_ALPHA_Tour_2011_00870/web.jpg?ver=1315450943000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29475" y="3876675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34" descr="http://gallery.me.com/louisau/100936/AU_ALPHA_Tour_2011_00888/web.jpg?ver=1315450946000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876675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36" descr="http://gallery.me.com/louisau/100936/AU_ALPHA_Tour_2011_00942/web.jpg?ver=1315450951000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72100" y="3867150"/>
            <a:ext cx="19431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38" descr="http://gallery.me.com/louisau/100936/AU_ALPHA_Tour_2011_00897/web.jpg?ver=1315450966000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48300" y="914400"/>
            <a:ext cx="201930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0" name="Picture 40" descr="http://gallery.me.com/louisau/100936/AU_ALPHA_Tour_2011_00842/web.jpg?ver=1315450993000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67575" y="914400"/>
            <a:ext cx="18764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0" name="TextBox 14"/>
          <p:cNvSpPr txBox="1">
            <a:spLocks noChangeArrowheads="1"/>
          </p:cNvSpPr>
          <p:nvPr/>
        </p:nvSpPr>
        <p:spPr bwMode="auto">
          <a:xfrm>
            <a:off x="0" y="2286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The Comfort Women Issue and Survivors 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China and Korea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0" y="2438400"/>
            <a:ext cx="91440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400" b="1" i="1" dirty="0">
                <a:latin typeface="Times New Roman" pitchFamily="18" charset="0"/>
                <a:cs typeface="Times New Roman" pitchFamily="18" charset="0"/>
              </a:rPr>
              <a:t>“You can never forget, never…” – Her Stories. </a:t>
            </a:r>
          </a:p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(2008)</a:t>
            </a:r>
          </a:p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22 Minutes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54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539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538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53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1539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153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153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38" dur="1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41" dur="1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44" dur="1"/>
                                        <p:tgtEl>
                                          <p:spTgt spid="153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47" dur="1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0" dur="1"/>
                                        <p:tgtEl>
                                          <p:spTgt spid="154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3" dur="1"/>
                                        <p:tgtEl>
                                          <p:spTgt spid="1539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6" dur="1"/>
                                        <p:tgtEl>
                                          <p:spTgt spid="1539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9" dur="1"/>
                                        <p:tgtEl>
                                          <p:spTgt spid="1538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2" dur="1"/>
                                        <p:tgtEl>
                                          <p:spTgt spid="153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5" dur="1"/>
                                        <p:tgtEl>
                                          <p:spTgt spid="153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9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 descr="http://www.korea-is-one.org/IMG/Comfort_women_used_by_US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52400" y="-1588"/>
            <a:ext cx="88392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TextBox 14"/>
          <p:cNvSpPr txBox="1">
            <a:spLocks noChangeArrowheads="1"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The Comfort Women Issue and Survivors 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China and Korea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0" y="2286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The Chen Residence: A Former Comfort Station – Shanghai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s://lh4.googleusercontent.com/-vYMPb_cOIYs/Tls-il1aNII/AAAAAAAADWo/Gwvz3XASsQM/s576/Asia%252520-%252520July%2525202011%2525204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3810000"/>
            <a:ext cx="2946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 descr="https://lh3.googleusercontent.com/-Dssezq8RE_o/Tls-lFCztAI/AAAAAAAADXE/wk7KcWZSNFo/s512/Asia%252520-%252520July%2525202011%2525204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581400"/>
            <a:ext cx="2057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10" descr="https://lh6.googleusercontent.com/-S_fUZmzt6sw/Tls-mnjEk8I/AAAAAAAADXU/6MZZUoRv1A8/s512/Asia%252520-%252520July%2525202011%2525204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990600"/>
            <a:ext cx="1828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0" name="Picture 12" descr="https://lh5.googleusercontent.com/-nv42vOGjHas/Tls-jgjfVaI/AAAAAAAADW0/ZLdkCJIVcBI/s512/Asia%252520-%252520July%2525202011%2525204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3886200"/>
            <a:ext cx="19431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2" name="Picture 14" descr="http://gallery.me.com/louisau/100848/AU_ALPHA_Tour_2011_9407/web.jpg?ver=131501796900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95600" y="1066800"/>
            <a:ext cx="3246438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4" name="Picture 16" descr="http://gallery.me.com/louisau/100848/AU_ALPHA_Tour_2011_9416/web.jpg?ver=1315018131000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400" y="914400"/>
            <a:ext cx="17526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 descr="http://www.korea-is-one.org/IMG/Comfort_women_used_by_US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52400" y="-1588"/>
            <a:ext cx="88392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Box 14"/>
          <p:cNvSpPr txBox="1">
            <a:spLocks noChangeArrowheads="1"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The Comfort Women Issue and Survivors 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China and Korea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0" y="2286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The House of Sharing – South Korea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http://gallery.me.com/louisau/100922/AU_ALPHA_Tour_2011_00966/web.jpg?ver=1315197794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5105400"/>
            <a:ext cx="1955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 descr="http://gallery.me.com/louisau/100922/AU_ALPHA_Tour_2011_00838/web.jpg?ver=131536519400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581400"/>
            <a:ext cx="1981200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 descr="http://gallery.me.com/louisau/100922/AU_ALPHA_Tour_2011_00877/web.jpg?ver=131536521800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981200"/>
            <a:ext cx="20955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10" descr="https://lh4.googleusercontent.com/-jZHHrPjODOk/TltPVWKTADI/AAAAAAAADdU/Hp6Y_oAvjh4/s512/Asia%252520-%252520July%2525202011%2525205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4495800"/>
            <a:ext cx="14287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8" name="Picture 14" descr="https://lh4.googleusercontent.com/-aMupgPF3plw/TltNqAS4uiI/AAAAAAAADcU/sMal4ycyYjk/s512/Asia%252520-%252520July%2525202011%2525205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0400" y="762000"/>
            <a:ext cx="2667000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0" name="Picture 16" descr="https://lh5.googleusercontent.com/-9PElryW19Gc/TltPWj2PaQI/AAAAAAAADdg/lhjedYyopGo/s576/Asia%252520-%252520July%2525202011%25252055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00800" y="4800600"/>
            <a:ext cx="22098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2" name="Picture 18" descr="https://lh5.googleusercontent.com/-ZBlUX1GGWHQ/TltNsue3RHI/AAAAAAAADcs/BQ_PosBh1gM/s512/Asia%252520-%252520July%2525202011%25252054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28800" y="914400"/>
            <a:ext cx="1371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4" name="Picture 20" descr="https://lh3.googleusercontent.com/-bhhBwHpfQP4/TltNtJpbeAI/AAAAAAAADcw/23vMA5UZnXo/s512/Asia%252520-%252520July%2525202011%25252054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6000" y="2209800"/>
            <a:ext cx="15430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6" name="Picture 22" descr="https://lh6.googleusercontent.com/-pqI2PunZ4fY/TltNttVAtTI/AAAAAAAADc0/GNJTMD7mE98/s512/Asia%252520-%252520July%2525202011%25252054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90800" y="4572000"/>
            <a:ext cx="1371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8" name="Picture 24" descr="https://lh6.googleusercontent.com/-1Mt7_xSw9zI/TltNuVgJLHI/AAAAAAAADdA/rP7th5KJHBQ/s512/Asia%252520-%252520July%2525202011%25252054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1000" y="228600"/>
            <a:ext cx="12192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0" name="Picture 26" descr="https://lh4.googleusercontent.com/-s8KcGaUqftY/TltNvcRXR4I/AAAAAAAADdI/8sSqmLfZ6hI/s512/Asia%252520-%252520July%2525202011%252520547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20000" y="3124200"/>
            <a:ext cx="12192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6" name="Picture 12" descr="https://lh5.googleusercontent.com/-oF1b3lvG52M/TltNu3zSKOI/AAAAAAAADdE/uiFJbDmHiik/s512/Asia%252520-%252520July%2525202011%252520546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239000" y="304800"/>
            <a:ext cx="1600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2664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266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5" dur="1" fill="hold"/>
                                        <p:tgtEl>
                                          <p:spTgt spid="266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 descr="http://www.korea-is-one.org/IMG/Comfort_women_used_by_US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52400" y="-1588"/>
            <a:ext cx="88392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Box 14"/>
          <p:cNvSpPr txBox="1">
            <a:spLocks noChangeArrowheads="1"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The Comfort Women Issue and Survivors 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China and Korea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0" y="2286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Wednesday Demonstration– Seoul, South Korea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https://lh3.googleusercontent.com/-MjzyQ9V50fY/TltPjrYtRgI/AAAAAAAADd4/NenODVSVfZE/s576/Asia%252520-%252520July%2525202011%2525205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90600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https://lh5.googleusercontent.com/-_e02w65urFM/TltPka_wmaI/AAAAAAAADeA/YSD_PgHSGFM/s576/Asia%252520-%252520July%2525202011%2525205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4038600"/>
            <a:ext cx="2032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6" descr="https://lh5.googleusercontent.com/-zBnp5I7Krz4/TltPly0aeeI/AAAAAAAADeI/xV2oy3n2nbE/s576/Asia%252520-%252520July%2525202011%2525205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1295400"/>
            <a:ext cx="2336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8" descr="https://lh3.googleusercontent.com/-oG4zsh9no-U/TltP1o6R4iI/AAAAAAAADeo/IlT2Q8YTjBQ/s576/Asia%252520-%252520July%2525202011%25252057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5200" y="36576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10" descr="https://lh4.googleusercontent.com/-qGI06sherKA/TltP2dov9xI/AAAAAAAADew/vffCfo2OKDA/s576/Asia%252520-%252520July%2525202011%25252057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7000" y="990600"/>
            <a:ext cx="22098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0" name="Picture 12" descr="https://lh3.googleusercontent.com/-xte5ZzyX5-M/TltP3x64t7I/AAAAAAAADe4/IpVANFJkdZ8/s512/Asia%252520-%252520July%2525202011%25252057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53200" y="3048000"/>
            <a:ext cx="18859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0" y="57912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1000</a:t>
            </a:r>
            <a:r>
              <a:rPr lang="en-US" sz="2400" b="1" i="1" baseline="30000" dirty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Wednesday Demonstration – December 14</a:t>
            </a:r>
            <a:r>
              <a:rPr lang="en-US" sz="2400" b="1" i="1" baseline="30000" dirty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, 2011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http://www.pbs.org/wgbh/nova/sciencenow/0401/images/02-hist-04-l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19050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Unit 731 – Human Experimentation 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Harbin, China</a:t>
            </a:r>
            <a:endParaRPr lang="en-US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The Horror of UNIT 731 pt.1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924800" y="6172200"/>
            <a:ext cx="914400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http://www.pbs.org/wgbh/nova/sciencenow/0401/images/02-hist-04-l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Unit 731 – Human Experimentation 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Harbin, China</a:t>
            </a:r>
            <a:endParaRPr lang="en-US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lh5.googleusercontent.com/-7JVo0Gk6OYo/TlsqryY6oZI/AAAAAAAADAA/8cbda5MLrbw/s576/Asia%252520-%252520July%2525202011%2525201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3352800"/>
            <a:ext cx="3556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s://lh6.googleusercontent.com/-qV5fgA8tNS0/Tlsq0niYe6I/AAAAAAAADBQ/qP89mulyzb0/s576/Asia%252520-%252520July%2525202011%2525201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19100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ttps://lh6.googleusercontent.com/-tIoGlZS9Jqs/TlsrCaaJihI/AAAAAAAADB8/0dnSDcBuWms/s512/Asia%252520-%252520July%2525202011%2525201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457200"/>
            <a:ext cx="18859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https://lh5.googleusercontent.com/-7_n96X6PgeM/TlsrEM3xWHI/AAAAAAAADCM/2LmhAKU91Ig/s576/Asia%252520-%252520July%2525202011%2525201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200" y="4038600"/>
            <a:ext cx="1930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https://lh4.googleusercontent.com/-u75vap260vE/TlsrHksi_XI/AAAAAAAADCs/y2v3Kr30Vqw/s576/Asia%252520-%252520July%2525202011%25252017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" y="6096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733800" y="5410200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1935 - 1945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http://www.pbs.org/wgbh/nova/sciencenow/0401/images/02-hist-04-l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Unit 731 – Human Experimentation 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Harbin, China</a:t>
            </a:r>
            <a:endParaRPr lang="en-US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32" name="Picture 12" descr="https://lh6.googleusercontent.com/-nPDXGndqM-o/TlsrLpRIVhI/AAAAAAAADDM/SvI7cCpfJNs/s576/Asia%252520-%252520July%2525202011%2525201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3810000"/>
            <a:ext cx="2641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4" name="Picture 14" descr="https://lh3.googleusercontent.com/-RMMxc5JVIbA/TlsrRW_KmuI/AAAAAAAADEA/TWlkJ-sjN-0/s576/Asia%252520-%252520July%2525202011%2525201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914400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6" name="Picture 16" descr="https://lh5.googleusercontent.com/-Y4I7YMMU_Uk/TlsrRjGL3YI/AAAAAAAADEE/-ZIyHc7JHUQ/s512/Asia%252520-%252520July%2525202011%2525201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533400"/>
            <a:ext cx="1828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8" name="Picture 18" descr="https://lh4.googleusercontent.com/-fFH0Ux2e2F8/TlsrTWbbPGI/AAAAAAAADEU/f22MGfMFA5Q/s512/Asia%252520-%252520July%2525202011%25252019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3581400"/>
            <a:ext cx="14859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0" name="Picture 20" descr="https://lh4.googleusercontent.com/-Edy4JfEGu6Y/TlsrTxcl9QI/AAAAAAAADEc/4RdaNZniJNM/s576/Asia%252520-%252520July%2525202011%25252019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3962400"/>
            <a:ext cx="25146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http://www.pbs.org/wgbh/nova/sciencenow/0401/images/02-hist-04-l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Unit 731 – Human Experimentation 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Harbin, China</a:t>
            </a:r>
            <a:endParaRPr lang="en-US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https://lh4.googleusercontent.com/-itmW0sSN6Q4/TlsrWc0X6TI/AAAAAAAADE0/AcV8skkPqD0/s512/Asia%252520-%252520July%2525202011%2525202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352800"/>
            <a:ext cx="21336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https://lh3.googleusercontent.com/-W9k2DcZjvOo/TlsrY518iMI/AAAAAAAADFQ/9FYuyi2z2fI/s576/Asia%252520-%252520July%2525202011%2525202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810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6" descr="https://lh4.googleusercontent.com/-wHZtY33aC8I/TlsrZcD3VSI/AAAAAAAADFU/0WepCeuJ4jU/s576/Asia%252520-%252520July%2525202011%2525202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33528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8" descr="http://gallery.me.com/louisau/100757/AU_ALPHA_Tour_2011_7431/web.jpg?ver=131492361300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381000"/>
            <a:ext cx="188912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3400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Historical Overview of the Asian Holocaust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371600"/>
            <a:ext cx="3886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3400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Historical Overview of the Asian Holocaust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1447800"/>
            <a:ext cx="6655239" cy="4452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8" descr="http://www.gendercide.org/images/pics/nanjing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10668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Nanking Massacre (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The Rape of Nanking)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and Survivors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Nanjing, China</a:t>
            </a:r>
          </a:p>
        </p:txBody>
      </p:sp>
      <p:pic>
        <p:nvPicPr>
          <p:cNvPr id="8" name="Picture 4" descr="http://docspace.ca/sites/docspace.ca/files/film/irischangmovi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2133600"/>
            <a:ext cx="169227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photo.goodreads.com/books/1171305625l/957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2133600"/>
            <a:ext cx="1549400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0198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Iris Chang: The Rape of Nanking</a:t>
            </a:r>
          </a:p>
          <a:p>
            <a:pPr algn="ctr"/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Trailer</a:t>
            </a:r>
            <a:endParaRPr lang="en-US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Iris Chang The Rap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3581400" y="4948237"/>
            <a:ext cx="1905000" cy="1071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5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8" descr="http://www.gendercide.org/images/pics/nanjing3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4008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Nanking Massacre (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The Rape of Nanking)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and Survivors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Nanjing, China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2286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Nanjing Massacre Victims Memorial Hall– Nanjing, China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https://lh4.googleusercontent.com/-faSNxdlmRrk/Tls5HenXJ7I/AAAAAAAADK0/JKbeFI1W_Vo/s512/Asia%252520-%252520July%2525202011%2525202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990600"/>
            <a:ext cx="3657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8" descr="http://www.gendercide.org/images/pics/nanjing3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4008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Nanking Massacre (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The Rape of Nanking)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and Survivors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Nanjing, China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2286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Nanjing Massacre Victims Memorial Hall– Nanjing, China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22" name="Picture 6" descr="https://lh3.googleusercontent.com/-m9PJ8kgTIIA/Tls5JntpOLI/AAAAAAAADLM/1vm9hVOdgdw/s512/Asia%252520-%252520July%2525202011%2525202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955800"/>
            <a:ext cx="2362200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8" descr="https://lh3.googleusercontent.com/-_R_Yic0alZ8/Tls5KWqOP4I/AAAAAAAADLQ/PUa5koB0Fv0/s576/Asia%252520-%252520July%2525202011%2525202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108585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2" name="Picture 16" descr="https://lh6.googleusercontent.com/-ykMJtEgk9yI/Tls5R01f2EI/AAAAAAAADMY/HBVgvh7WdGQ/s512/Asia%252520-%252520July%2525202011%2525203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2438400"/>
            <a:ext cx="2266950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42" name="Picture 26" descr="https://lh3.googleusercontent.com/-qM2-0YwI9BI/Tls5Iw3U7bI/AAAAAAAADLE/v5hqLvEjxNc/s576/Asia%252520-%252520July%2525202011%25252029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3962400"/>
            <a:ext cx="28194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348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348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8" descr="http://www.gendercide.org/images/pics/nanjing3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4008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Nanking Massacre (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The Rape of Nanking)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and Survivors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Nanjing, China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2286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Nanjing Massacre Victims Memorial Hall– Nanjing, China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https://lh6.googleusercontent.com/-id6GzXJR9z4/Tls5H-2j8TI/AAAAAAAADK4/BrnGsimXeIY/s576/Asia%252520-%252520July%2525202011%2525202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2057400"/>
            <a:ext cx="2946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 descr="https://lh4.googleusercontent.com/-AeKSJD8Uhgw/Tls5IeivInI/AAAAAAAADLA/SdgA77H-o2M/s576/Asia%252520-%252520July%2525202011%2525202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41148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6" name="Picture 10" descr="https://lh5.googleusercontent.com/-DWFpCAtq9h0/Tls5NJUp1dI/AAAAAAAADLo/fMpvgW-Klgg/s576/Asia%252520-%252520July%2525202011%2525202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429000"/>
            <a:ext cx="1905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8" name="Picture 12" descr="https://lh6.googleusercontent.com/-hpYdlgFLuA8/Tls5NmcM1ZI/AAAAAAAADLs/Uq2EvW8Wfxk/s576/Asia%252520-%252520July%2525202011%25252029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7000" y="1524000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0" name="Picture 14" descr="https://lh6.googleusercontent.com/-Km1O-4dk7Tk/Tls5O7jrphI/AAAAAAAADL4/homFrIJz5MU/s512/Asia%252520-%252520July%2525202011%2525203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9400" y="4343400"/>
            <a:ext cx="1524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4" name="Picture 18" descr="https://lh5.googleusercontent.com/-Ip3kOiQn_XE/Tls5aIKtCVI/AAAAAAAADMk/eA-YS010-u0/s576/Asia%252520-%252520July%2525202011%25252031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00" y="685800"/>
            <a:ext cx="1600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8" name="Picture 22" descr="https://lh3.googleusercontent.com/--053zwjmbN0/Tls5beaeb9I/AAAAAAAADMs/t830tip6OcQ/s512/Asia%252520-%252520July%2525202011%25252031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" y="1066800"/>
            <a:ext cx="16573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https://lh3.googleusercontent.com/--X1MKVMzkeU/Tls5LHhvuFI/AAAAAAAADLU/He__-pHNHKI/s576/Asia%2520-%2520July%25202011%252029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4800" y="5029200"/>
            <a:ext cx="1752600" cy="1314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348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348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348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7463" y="1219200"/>
            <a:ext cx="91090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5638800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trip was about the survivors and their voices…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838200"/>
            <a:ext cx="9144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So, even though we went to many places and learned many things…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gallery.me.com/louisau/100853/AU_ALPHA_Tour_2011_9889/web.jpg?ver=1315105128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34225" y="0"/>
            <a:ext cx="200977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http://gallery.me.com/louisau/100853/AU_ALPHA_Tour_2011_9986/web.jpg?ver=1315105501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19600"/>
            <a:ext cx="324643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ttp://gallery.me.com/louisau/100853/AU_ALPHA_Tour_2011_0117/web.jpg?ver=1315106020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4249738"/>
            <a:ext cx="4876800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gallery.me.com/louisau/100887/AU_ALPHA_Tour_2011_00991/web.jpg?ver=13151848200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1828800"/>
            <a:ext cx="350520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http://gallery.me.com/louisau/100876/AU_ALPHA_Tour_2011_00661/web.jpg?ver=131517951000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352800" cy="216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http://gallery.me.com/louisau/100936/AU_ALPHA_Tour_2011_7843/web.jpg?ver=131545089200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81200" y="1752600"/>
            <a:ext cx="193357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6" descr="http://gallery.me.com/louisau/100936/AU_ALPHA_Tour_2011_00914/web.jpg?ver=1315450934000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95600" y="228600"/>
            <a:ext cx="19431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http://gallery.me.com/louisau/100936/AU_ALPHA_Tour_2011_7837/web.jpg?ver=1315450900000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9600" y="23622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2" descr="http://gallery.me.com/louisau/100936/AU_ALPHA_Tour_2011_0562/web.jpg?ver=1315450922000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81600" y="35052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6" descr="http://gallery.me.com/louisau/100936/AU_ALPHA_Tour_2011_00942/web.jpg?ver=1315450951000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62200" y="3276600"/>
            <a:ext cx="19431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0" descr="http://gallery.me.com/louisau/100936/AU_ALPHA_Tour_2011_00862/web.jpg?ver=1315450939000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66800" y="35814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8" descr="http://gallery.me.com/louisau/100936/AU_ALPHA_Tour_2011_00897/web.jpg?ver=1315450966000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48400" y="228600"/>
            <a:ext cx="201930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40" descr="http://gallery.me.com/louisau/100936/AU_ALPHA_Tour_2011_00842/web.jpg?ver=1315450993000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648200" y="457200"/>
            <a:ext cx="18764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 descr="http://gallery.me.com/louisau/100936/AU_ALPHA_Tour_2011_6586-20-1-/web.jpg?ver=1315450876000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28600" y="3581400"/>
            <a:ext cx="2047875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8" descr="http://gallery.me.com/louisau/100936/AU_ALPHA_Tour_2011_0552/web.jpg?ver=13154509070001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858000" y="2133600"/>
            <a:ext cx="1990725" cy="297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0" descr="http://gallery.me.com/louisau/100936/AU_ALPHA_Tour_2011_0543/web.jpg?ver=1315450918000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800600" y="2286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8" descr="http://gallery.me.com/louisau/100936/AU_ALPHA_Tour_2011_00932/web.jpg?ver=13154509370001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810000" y="20574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 descr="http://gallery.me.com/louisau/100936/AU_ALPHA_Tour_2011_6955/web.jpg?ver=13154508800001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733800" y="3429000"/>
            <a:ext cx="1895475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0" descr="http://gallery.me.com/louisau/100936/AU_ALPHA_Tour_2011_6562-20-1-/web.jpg?ver=13154508960001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828800" y="3048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2" descr="http://gallery.me.com/louisau/100936/AU_ALPHA_Tour_2011_00870/web.jpg?ver=13154509430001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638800" y="29718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4" descr="http://gallery.me.com/louisau/100936/AU_TAC_1697-20-3-/web.jpg?ver=13154509280001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04800" y="3048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4" descr="http://gallery.me.com/louisau/100936/AU_ALPHA_Tour_2011_00888/web.jpg?ver=13154509460001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6781800" y="3657600"/>
            <a:ext cx="19907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0" y="2209800"/>
            <a:ext cx="9144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 Longer Forgotten Voices...</a:t>
            </a:r>
            <a:endParaRPr lang="en-US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5" dur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3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1" dur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5" dur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9" dur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3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7" dur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1" dur="1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4" presetClass="entr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5" dur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1066800"/>
            <a:ext cx="9144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Resources</a:t>
            </a:r>
            <a:endParaRPr lang="en-US" b="1" i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1219200"/>
            <a:ext cx="9144000" cy="6509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Websites:</a:t>
            </a:r>
          </a:p>
          <a:p>
            <a:pPr lvl="1">
              <a:buFont typeface="Arial" charset="0"/>
              <a:buChar char="•"/>
            </a:pPr>
            <a:endParaRPr lang="en-US" sz="800" b="1" dirty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Canada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ALPHA/B.C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ALPHA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>
                <a:latin typeface="Times New Roman" pitchFamily="18" charset="0"/>
                <a:cs typeface="Times New Roman" pitchFamily="18" charset="0"/>
                <a:hlinkClick r:id="rId4"/>
              </a:rPr>
              <a:t>www.alpha-canada.org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>
              <a:buFont typeface="Arial" charset="0"/>
              <a:buChar char="•"/>
            </a:pPr>
            <a:endParaRPr lang="en-US" sz="800" b="1" dirty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Edmonton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ALPHA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>
                <a:latin typeface="Times New Roman" pitchFamily="18" charset="0"/>
                <a:cs typeface="Times New Roman" pitchFamily="18" charset="0"/>
                <a:hlinkClick r:id="rId5"/>
              </a:rPr>
              <a:t>www.edmontonalpha.org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>
              <a:buFont typeface="Arial" charset="0"/>
              <a:buChar char="•"/>
            </a:pPr>
            <a:endParaRPr lang="en-US" sz="800" b="1" dirty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Toronto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ALPHA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>
                <a:latin typeface="Times New Roman" pitchFamily="18" charset="0"/>
                <a:cs typeface="Times New Roman" pitchFamily="18" charset="0"/>
                <a:hlinkClick r:id="rId6"/>
              </a:rPr>
              <a:t>www.torontoalpha.org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(Follow the Education/Resources link)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endParaRPr lang="en-US" sz="800" b="1" dirty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New Jersey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ALPHA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  <a:hlinkClick r:id="rId7"/>
              </a:rPr>
              <a:t>http://www.state.nj.us/education/holocaust/curriculum</a:t>
            </a:r>
            <a:endParaRPr lang="en-US" sz="15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endParaRPr lang="en-US" sz="8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Iris Chang -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  <a:hlinkClick r:id="rId8"/>
              </a:rPr>
              <a:t>www.irischang.net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>
              <a:buFont typeface="Arial" charset="0"/>
              <a:buChar char="•"/>
            </a:pPr>
            <a:endParaRPr lang="en-US" sz="8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House of Sharing -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  <a:hlinkClick r:id="rId9"/>
              </a:rPr>
              <a:t>houseofsharing.org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800" b="1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Teaching Resources:</a:t>
            </a:r>
          </a:p>
          <a:p>
            <a:pPr lvl="1"/>
            <a:endParaRPr lang="en-US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r>
              <a:rPr lang="en-CA" b="1" dirty="0">
                <a:latin typeface="Times New Roman" pitchFamily="18" charset="0"/>
                <a:cs typeface="Times New Roman" pitchFamily="18" charset="0"/>
              </a:rPr>
              <a:t> Study Guide for Teachers - </a:t>
            </a:r>
            <a:r>
              <a:rPr lang="en-CA" b="1" i="1" dirty="0">
                <a:latin typeface="Times New Roman" pitchFamily="18" charset="0"/>
                <a:cs typeface="Times New Roman" pitchFamily="18" charset="0"/>
              </a:rPr>
              <a:t>Iris Chang: The Rape of Nanking</a:t>
            </a:r>
            <a:endParaRPr lang="en-CA" b="1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10"/>
              </a:rPr>
              <a:t>http://www.alpha-canada.org/studyguide/IrisChangMovie_studyguide.pdf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r>
              <a:rPr lang="en-CA" b="1" dirty="0">
                <a:latin typeface="Times New Roman" pitchFamily="18" charset="0"/>
                <a:cs typeface="Times New Roman" pitchFamily="18" charset="0"/>
              </a:rPr>
              <a:t> The Search for Global Citizenship: The Violation of Human Rights in Asia, 1931-1945</a:t>
            </a:r>
          </a:p>
          <a:p>
            <a:pPr lvl="1"/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11"/>
              </a:rPr>
              <a:t>http://www.torontoalpha.org/images/EducationalResources/resource_guide_march2009.pdf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>
              <a:buFont typeface="Arial" charset="0"/>
              <a:buChar char="•"/>
            </a:pPr>
            <a:endParaRPr lang="en-US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charset="0"/>
              <a:buChar char="•"/>
            </a:pPr>
            <a:r>
              <a:rPr lang="en-CA" sz="1700" b="1" dirty="0">
                <a:latin typeface="Times New Roman" pitchFamily="18" charset="0"/>
                <a:cs typeface="Times New Roman" pitchFamily="18" charset="0"/>
              </a:rPr>
              <a:t> Human Rights in the Asia Pacific 1931-1945: Social Responsibility and Global Citizenship</a:t>
            </a:r>
          </a:p>
          <a:p>
            <a:pPr lvl="1"/>
            <a:r>
              <a:rPr lang="en-CA" sz="17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CA" sz="1700" b="1" i="1" dirty="0">
                <a:latin typeface="Times New Roman" pitchFamily="18" charset="0"/>
                <a:cs typeface="Times New Roman" pitchFamily="18" charset="0"/>
              </a:rPr>
              <a:t>Available for purchase at 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  <a:hlinkClick r:id="rId12"/>
              </a:rPr>
              <a:t>www.publications.gov.bc.ca/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dirty="0">
                <a:latin typeface="Times New Roman" pitchFamily="18" charset="0"/>
                <a:cs typeface="Times New Roman" pitchFamily="18" charset="0"/>
              </a:rPr>
            </a:br>
            <a:endParaRPr lang="en-US" sz="1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53340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2011 Study Tour to China and </a:t>
            </a:r>
            <a:r>
              <a:rPr lang="en-C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South Korea</a:t>
            </a:r>
            <a:endParaRPr lang="en-CA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1" fill="hold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4" dur="1" fill="hold"/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" dur="1" fill="hold"/>
                                        <p:tgtEl>
                                          <p:spTgt spid="10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3" dur="1" fill="hold"/>
                                        <p:tgtEl>
                                          <p:spTgt spid="10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6" dur="1" fill="hold"/>
                                        <p:tgtEl>
                                          <p:spTgt spid="10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1" fill="hold"/>
                                        <p:tgtEl>
                                          <p:spTgt spid="10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7463" y="1219200"/>
            <a:ext cx="91090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22860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2014 Study Tour Info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832080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When available, information and application forms will be available at the </a:t>
            </a: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Edmonton ALPHA website:  </a:t>
            </a: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http://www.edmontonalpha.org</a:t>
            </a:r>
          </a:p>
          <a:p>
            <a:pPr algn="ctr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CA" b="1" dirty="0" smtClean="0">
                <a:latin typeface="Times New Roman" pitchFamily="18" charset="0"/>
                <a:cs typeface="Times New Roman" pitchFamily="18" charset="0"/>
              </a:rPr>
              <a:t>Questions can be forwarded to anyone of us or via Edmonton ALPHA’s e-mail </a:t>
            </a:r>
          </a:p>
          <a:p>
            <a:pPr algn="ctr"/>
            <a:endParaRPr lang="en-CA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C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 info@edmontonalpha.org &gt; </a:t>
            </a:r>
          </a:p>
          <a:p>
            <a:pPr algn="ctr"/>
            <a:endParaRPr lang="en-CA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Application Deadline:</a:t>
            </a:r>
          </a:p>
          <a:p>
            <a:pPr algn="ctr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Early Spring of 2014 (?)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219200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Details are not yet available, but the itinerary may include:</a:t>
            </a:r>
          </a:p>
          <a:p>
            <a:pPr algn="ctr"/>
            <a:endParaRPr lang="en-CA" sz="20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CA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Mainland China, South Korea, Hong Kong, Japan </a:t>
            </a:r>
            <a:br>
              <a:rPr lang="en-CA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en-CA" sz="8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CA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July of 2014 </a:t>
            </a:r>
            <a:endParaRPr lang="en-US" sz="2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1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7463" y="1219200"/>
            <a:ext cx="91090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45720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Questions…?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5562600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If you’re interested in downloading this presentation, please email Brendan Edwards @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brendan.edwards@eips.ca</a:t>
            </a: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I’ll forward you a link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3400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Historical Overview of the Asian Holocaust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1600200"/>
            <a:ext cx="3819525" cy="474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3400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Historical Overview of the Asian Holocaust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5830" y="1809750"/>
            <a:ext cx="730377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3400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Historical Overview of the Asian Holocaust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1600200"/>
            <a:ext cx="6629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3400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Historical Overview of the Asian Holocaust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905000"/>
            <a:ext cx="7825521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8" descr="http://www.torontoalpha.org/images/visual0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10" descr="http://www.torontoalpha.org/images/visual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3143250"/>
            <a:ext cx="91440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Asian Holocaust in High School Social Studies</a:t>
            </a:r>
            <a:endParaRPr lang="en-CA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3400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CA" sz="2000" b="1" dirty="0" smtClean="0">
                <a:solidFill>
                  <a:srgbClr val="215968"/>
                </a:solidFill>
                <a:latin typeface="Times New Roman" pitchFamily="18" charset="0"/>
                <a:cs typeface="Times New Roman" pitchFamily="18" charset="0"/>
              </a:rPr>
              <a:t>Historical Overview of the Asian Holocaust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6205" y="1633538"/>
            <a:ext cx="6990995" cy="4392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1136</TotalTime>
  <Words>1140</Words>
  <Application>Microsoft Office PowerPoint</Application>
  <PresentationFormat>On-screen Show (4:3)</PresentationFormat>
  <Paragraphs>175</Paragraphs>
  <Slides>49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Elk Island Public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brendan edwards</dc:creator>
  <cp:lastModifiedBy>Student</cp:lastModifiedBy>
  <cp:revision>169</cp:revision>
  <dcterms:created xsi:type="dcterms:W3CDTF">2011-09-26T23:20:58Z</dcterms:created>
  <dcterms:modified xsi:type="dcterms:W3CDTF">2013-02-04T23:28:53Z</dcterms:modified>
</cp:coreProperties>
</file>