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2"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38"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2E7A1D-814D-4671-B62D-85C5298BF8E8}"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76423-AC76-4ECE-A851-B87BBCEC02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E7A1D-814D-4671-B62D-85C5298BF8E8}"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76423-AC76-4ECE-A851-B87BBCEC02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E7A1D-814D-4671-B62D-85C5298BF8E8}"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76423-AC76-4ECE-A851-B87BBCEC02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E7A1D-814D-4671-B62D-85C5298BF8E8}"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76423-AC76-4ECE-A851-B87BBCEC02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E7A1D-814D-4671-B62D-85C5298BF8E8}"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76423-AC76-4ECE-A851-B87BBCEC02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2E7A1D-814D-4671-B62D-85C5298BF8E8}" type="datetimeFigureOut">
              <a:rPr lang="en-US" smtClean="0"/>
              <a:pPr/>
              <a:t>5/11/2010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76423-AC76-4ECE-A851-B87BBCEC02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2E7A1D-814D-4671-B62D-85C5298BF8E8}" type="datetimeFigureOut">
              <a:rPr lang="en-US" smtClean="0"/>
              <a:pPr/>
              <a:t>5/11/2010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76423-AC76-4ECE-A851-B87BBCEC02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2E7A1D-814D-4671-B62D-85C5298BF8E8}" type="datetimeFigureOut">
              <a:rPr lang="en-US" smtClean="0"/>
              <a:pPr/>
              <a:t>5/11/2010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76423-AC76-4ECE-A851-B87BBCEC02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E7A1D-814D-4671-B62D-85C5298BF8E8}" type="datetimeFigureOut">
              <a:rPr lang="en-US" smtClean="0"/>
              <a:pPr/>
              <a:t>5/11/2010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76423-AC76-4ECE-A851-B87BBCEC02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E7A1D-814D-4671-B62D-85C5298BF8E8}" type="datetimeFigureOut">
              <a:rPr lang="en-US" smtClean="0"/>
              <a:pPr/>
              <a:t>5/11/2010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76423-AC76-4ECE-A851-B87BBCEC02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E7A1D-814D-4671-B62D-85C5298BF8E8}" type="datetimeFigureOut">
              <a:rPr lang="en-US" smtClean="0"/>
              <a:pPr/>
              <a:t>5/11/2010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76423-AC76-4ECE-A851-B87BBCEC02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E7A1D-814D-4671-B62D-85C5298BF8E8}" type="datetimeFigureOut">
              <a:rPr lang="en-US" smtClean="0"/>
              <a:pPr/>
              <a:t>5/11/2010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76423-AC76-4ECE-A851-B87BBCEC02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archive.workersliberty.org/images/solidrty.gif"/>
          <p:cNvPicPr>
            <a:picLocks noChangeAspect="1" noChangeArrowheads="1"/>
          </p:cNvPicPr>
          <p:nvPr/>
        </p:nvPicPr>
        <p:blipFill>
          <a:blip r:embed="rId2" cstate="print">
            <a:lum bright="70000" contrast="-70000"/>
          </a:blip>
          <a:srcRect/>
          <a:stretch>
            <a:fillRect/>
          </a:stretch>
        </p:blipFill>
        <p:spPr bwMode="auto">
          <a:xfrm>
            <a:off x="0" y="4191000"/>
            <a:ext cx="9144000" cy="1737732"/>
          </a:xfrm>
          <a:prstGeom prst="rect">
            <a:avLst/>
          </a:prstGeom>
          <a:noFill/>
        </p:spPr>
      </p:pic>
      <p:pic>
        <p:nvPicPr>
          <p:cNvPr id="1026" name="Picture 2" descr="http://archive.workersliberty.org/images/solidrty.gif"/>
          <p:cNvPicPr>
            <a:picLocks noChangeAspect="1" noChangeArrowheads="1"/>
          </p:cNvPicPr>
          <p:nvPr/>
        </p:nvPicPr>
        <p:blipFill>
          <a:blip r:embed="rId2" cstate="print">
            <a:lum bright="70000" contrast="-70000"/>
          </a:blip>
          <a:srcRect/>
          <a:stretch>
            <a:fillRect/>
          </a:stretch>
        </p:blipFill>
        <p:spPr bwMode="auto">
          <a:xfrm>
            <a:off x="0" y="1219200"/>
            <a:ext cx="9144000" cy="1737732"/>
          </a:xfrm>
          <a:prstGeom prst="rect">
            <a:avLst/>
          </a:prstGeom>
          <a:noFill/>
        </p:spPr>
      </p:pic>
      <p:sp>
        <p:nvSpPr>
          <p:cNvPr id="4" name="TextBox 3"/>
          <p:cNvSpPr txBox="1"/>
          <p:nvPr/>
        </p:nvSpPr>
        <p:spPr>
          <a:xfrm>
            <a:off x="0" y="206514"/>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Political Challenges to Liberalism</a:t>
            </a:r>
          </a:p>
          <a:p>
            <a:pPr algn="ctr"/>
            <a:r>
              <a:rPr lang="en-US" sz="1200" b="1" dirty="0" smtClean="0">
                <a:latin typeface="Times New Roman" pitchFamily="18" charset="0"/>
                <a:cs typeface="Times New Roman" pitchFamily="18" charset="0"/>
              </a:rPr>
              <a:t>Chapter Ten</a:t>
            </a:r>
            <a:endParaRPr lang="en-US" sz="1200" b="1" dirty="0">
              <a:latin typeface="Times New Roman" pitchFamily="18" charset="0"/>
              <a:cs typeface="Times New Roman" pitchFamily="18" charset="0"/>
            </a:endParaRPr>
          </a:p>
        </p:txBody>
      </p:sp>
      <p:sp>
        <p:nvSpPr>
          <p:cNvPr id="7" name="Rectangle 6"/>
          <p:cNvSpPr/>
          <p:nvPr/>
        </p:nvSpPr>
        <p:spPr>
          <a:xfrm>
            <a:off x="0" y="12192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332– 334 </a:t>
            </a:r>
          </a:p>
        </p:txBody>
      </p:sp>
      <p:sp>
        <p:nvSpPr>
          <p:cNvPr id="8" name="TextBox 7"/>
          <p:cNvSpPr txBox="1"/>
          <p:nvPr/>
        </p:nvSpPr>
        <p:spPr>
          <a:xfrm>
            <a:off x="0" y="2438400"/>
            <a:ext cx="9144000" cy="2308324"/>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As you just read, the issue of </a:t>
            </a:r>
            <a:r>
              <a:rPr lang="en-US" b="1" i="1" dirty="0" smtClean="0">
                <a:solidFill>
                  <a:srgbClr val="C00000"/>
                </a:solidFill>
                <a:latin typeface="Times New Roman" pitchFamily="18" charset="0"/>
                <a:cs typeface="Times New Roman" pitchFamily="18" charset="0"/>
              </a:rPr>
              <a:t>party solidarity </a:t>
            </a:r>
            <a:r>
              <a:rPr lang="en-US" b="1" dirty="0" smtClean="0">
                <a:solidFill>
                  <a:srgbClr val="C00000"/>
                </a:solidFill>
                <a:latin typeface="Times New Roman" pitchFamily="18" charset="0"/>
                <a:cs typeface="Times New Roman" pitchFamily="18" charset="0"/>
              </a:rPr>
              <a:t>is ever-present in Canadian politics…</a:t>
            </a:r>
          </a:p>
          <a:p>
            <a:pPr algn="ctr"/>
            <a:endParaRPr lang="en-US" b="1" dirty="0">
              <a:solidFill>
                <a:srgbClr val="C00000"/>
              </a:solidFill>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Should MP’s vote based on the will of their constituents?</a:t>
            </a:r>
          </a:p>
          <a:p>
            <a:pPr algn="ctr"/>
            <a:endParaRPr lang="en-US" b="1" dirty="0">
              <a:solidFill>
                <a:srgbClr val="C00000"/>
              </a:solidFill>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Or </a:t>
            </a:r>
          </a:p>
          <a:p>
            <a:pPr algn="ctr"/>
            <a:endParaRPr lang="en-US" b="1" dirty="0">
              <a:solidFill>
                <a:srgbClr val="C00000"/>
              </a:solidFill>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Should they vote with their party regardless of their personal point of view or what their constituents believe?</a:t>
            </a:r>
            <a:endParaRPr lang="en-US" b="1" i="1" dirty="0">
              <a:solidFill>
                <a:srgbClr val="002060"/>
              </a:solidFill>
              <a:latin typeface="Times New Roman" pitchFamily="18" charset="0"/>
              <a:cs typeface="Times New Roman" pitchFamily="18" charset="0"/>
            </a:endParaRPr>
          </a:p>
        </p:txBody>
      </p:sp>
      <p:sp>
        <p:nvSpPr>
          <p:cNvPr id="11" name="Rectangle 10"/>
          <p:cNvSpPr/>
          <p:nvPr/>
        </p:nvSpPr>
        <p:spPr>
          <a:xfrm>
            <a:off x="0" y="6062246"/>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Write out the issue question for Chapter Ten from page 334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to="" calcmode="lin" valueType="num">
                                      <p:cBhvr>
                                        <p:cTn id="15" dur="1" fill="hold"/>
                                        <p:tgtEl>
                                          <p:spTgt spid="8">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to="" calcmode="lin" valueType="num">
                                      <p:cBhvr>
                                        <p:cTn id="20" dur="1" fill="hold"/>
                                        <p:tgtEl>
                                          <p:spTgt spid="8">
                                            <p:txEl>
                                              <p:pRg st="2" end="2"/>
                                            </p:txEl>
                                          </p:spTgt>
                                        </p:tgtEl>
                                        <p:attrNameLst>
                                          <p:attrName/>
                                        </p:attrNameLst>
                                      </p:cBhvr>
                                    </p:anim>
                                  </p:childTnLst>
                                </p:cTn>
                              </p:par>
                            </p:childTnLst>
                          </p:cTn>
                        </p:par>
                        <p:par>
                          <p:cTn id="21" fill="hold">
                            <p:stCondLst>
                              <p:cond delay="0"/>
                            </p:stCondLst>
                            <p:childTnLst>
                              <p:par>
                                <p:cTn id="22" presetID="24" presetClass="entr" presetSubtype="0" fill="hold" nodeType="afterEffect">
                                  <p:stCondLst>
                                    <p:cond delay="3500"/>
                                  </p:stCondLst>
                                  <p:childTnLst>
                                    <p:set>
                                      <p:cBhvr>
                                        <p:cTn id="23" dur="1" fill="hold">
                                          <p:stCondLst>
                                            <p:cond delay="0"/>
                                          </p:stCondLst>
                                        </p:cTn>
                                        <p:tgtEl>
                                          <p:spTgt spid="8">
                                            <p:txEl>
                                              <p:pRg st="4" end="4"/>
                                            </p:txEl>
                                          </p:spTgt>
                                        </p:tgtEl>
                                        <p:attrNameLst>
                                          <p:attrName>style.visibility</p:attrName>
                                        </p:attrNameLst>
                                      </p:cBhvr>
                                      <p:to>
                                        <p:strVal val="visible"/>
                                      </p:to>
                                    </p:set>
                                    <p:anim to="" calcmode="lin" valueType="num">
                                      <p:cBhvr>
                                        <p:cTn id="24" dur="1" fill="hold"/>
                                        <p:tgtEl>
                                          <p:spTgt spid="8">
                                            <p:txEl>
                                              <p:pRg st="4" end="4"/>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to="" calcmode="lin" valueType="num">
                                      <p:cBhvr>
                                        <p:cTn id="29" dur="1" fill="hold"/>
                                        <p:tgtEl>
                                          <p:spTgt spid="8">
                                            <p:txEl>
                                              <p:pRg st="6" end="6"/>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to="" calcmode="lin" valueType="num">
                                      <p:cBhvr>
                                        <p:cTn id="34"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bluesevenpartners.com/blog/wp-content/uploads/2010/01/consensu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Subtitle 2"/>
          <p:cNvSpPr txBox="1">
            <a:spLocks/>
          </p:cNvSpPr>
          <p:nvPr/>
        </p:nvSpPr>
        <p:spPr>
          <a:xfrm>
            <a:off x="0" y="228600"/>
            <a:ext cx="9144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chemeClr val="accent5">
                    <a:lumMod val="50000"/>
                  </a:schemeClr>
                </a:solidFill>
                <a:latin typeface="Times New Roman" pitchFamily="18" charset="0"/>
                <a:cs typeface="Times New Roman" pitchFamily="18" charset="0"/>
              </a:rPr>
              <a:t>Consensus Decision Making</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n-ea"/>
              <a:cs typeface="Times New Roman" pitchFamily="18" charset="0"/>
            </a:endParaRPr>
          </a:p>
        </p:txBody>
      </p:sp>
      <p:sp>
        <p:nvSpPr>
          <p:cNvPr id="6" name="TextBox 5"/>
          <p:cNvSpPr txBox="1"/>
          <p:nvPr/>
        </p:nvSpPr>
        <p:spPr>
          <a:xfrm>
            <a:off x="0" y="1524000"/>
            <a:ext cx="9144000" cy="3970318"/>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After reading pages 353 – 354, answer the following:</a:t>
            </a: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Define this model of government</a:t>
            </a:r>
          </a:p>
          <a:p>
            <a:pPr algn="ctr"/>
            <a:endParaRPr lang="en-US" b="1" dirty="0" smtClean="0">
              <a:solidFill>
                <a:srgbClr val="C00000"/>
              </a:solidFill>
              <a:latin typeface="Times New Roman" pitchFamily="18" charset="0"/>
              <a:cs typeface="Times New Roman" pitchFamily="18" charset="0"/>
            </a:endParaRPr>
          </a:p>
          <a:p>
            <a:pPr algn="ctr"/>
            <a:endParaRPr lang="en-US" b="1" dirty="0" smtClean="0">
              <a:solidFill>
                <a:srgbClr val="C00000"/>
              </a:solidFill>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Which Canadian governments practice this model and how do they determine who will lead various facets of their government?</a:t>
            </a:r>
          </a:p>
          <a:p>
            <a:pPr algn="ctr"/>
            <a:endParaRPr lang="en-US" b="1" dirty="0" smtClean="0">
              <a:solidFill>
                <a:srgbClr val="C00000"/>
              </a:solidFill>
              <a:latin typeface="Times New Roman" pitchFamily="18" charset="0"/>
              <a:cs typeface="Times New Roman" pitchFamily="18" charset="0"/>
            </a:endParaRPr>
          </a:p>
          <a:p>
            <a:pPr algn="ctr"/>
            <a:endParaRPr lang="en-US" b="1" dirty="0" smtClean="0">
              <a:solidFill>
                <a:srgbClr val="C00000"/>
              </a:solidFill>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List the various benefits and drawbacks of this type of political system</a:t>
            </a:r>
          </a:p>
          <a:p>
            <a:pPr algn="ctr"/>
            <a:endParaRPr lang="en-US" b="1" dirty="0" smtClean="0">
              <a:solidFill>
                <a:srgbClr val="C00000"/>
              </a:solidFill>
              <a:latin typeface="Times New Roman" pitchFamily="18" charset="0"/>
              <a:cs typeface="Times New Roman" pitchFamily="18" charset="0"/>
            </a:endParaRPr>
          </a:p>
          <a:p>
            <a:pPr algn="ctr"/>
            <a:endParaRPr lang="en-US" b="1" dirty="0" smtClean="0">
              <a:solidFill>
                <a:srgbClr val="C00000"/>
              </a:solidFill>
              <a:latin typeface="Times New Roman" pitchFamily="18" charset="0"/>
              <a:cs typeface="Times New Roman" pitchFamily="18" charset="0"/>
            </a:endParaRPr>
          </a:p>
          <a:p>
            <a:pPr algn="ctr"/>
            <a:endParaRPr lang="en-US" b="1" dirty="0">
              <a:solidFill>
                <a:srgbClr val="C00000"/>
              </a:solidFill>
              <a:latin typeface="Times New Roman" pitchFamily="18" charset="0"/>
              <a:cs typeface="Times New Roman" pitchFamily="18" charset="0"/>
            </a:endParaRPr>
          </a:p>
        </p:txBody>
      </p:sp>
      <p:sp>
        <p:nvSpPr>
          <p:cNvPr id="7" name="TextBox 6"/>
          <p:cNvSpPr txBox="1"/>
          <p:nvPr/>
        </p:nvSpPr>
        <p:spPr>
          <a:xfrm>
            <a:off x="0" y="5380672"/>
            <a:ext cx="9144000" cy="141577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When finished…</a:t>
            </a:r>
          </a:p>
          <a:p>
            <a:pPr algn="ctr"/>
            <a:endParaRPr lang="en-US" b="1"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Explore the Issues</a:t>
            </a:r>
            <a:r>
              <a:rPr lang="en-US" b="1" dirty="0" smtClean="0">
                <a:latin typeface="Times New Roman" pitchFamily="18" charset="0"/>
                <a:cs typeface="Times New Roman" pitchFamily="18" charset="0"/>
              </a:rPr>
              <a:t>: Complete #1 on page 356</a:t>
            </a:r>
          </a:p>
          <a:p>
            <a:pPr algn="ctr"/>
            <a:endParaRPr lang="en-US" b="1" dirty="0" smtClean="0">
              <a:latin typeface="Times New Roman" pitchFamily="18" charset="0"/>
              <a:cs typeface="Times New Roman" pitchFamily="18" charset="0"/>
            </a:endParaRPr>
          </a:p>
          <a:p>
            <a:pPr algn="ctr"/>
            <a:r>
              <a:rPr lang="en-US" sz="1400" b="1" dirty="0" smtClean="0">
                <a:solidFill>
                  <a:srgbClr val="C00000"/>
                </a:solidFill>
                <a:latin typeface="Times New Roman" pitchFamily="18" charset="0"/>
                <a:cs typeface="Times New Roman" pitchFamily="18" charset="0"/>
              </a:rPr>
              <a:t>*Typo – 1(a) should read ‘two’ instead of ‘three’</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to="" calcmode="lin" valueType="num">
                                      <p:cBhvr>
                                        <p:cTn id="15" dur="1" fill="hold"/>
                                        <p:tgtEl>
                                          <p:spTgt spid="6">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 to="" calcmode="lin" valueType="num">
                                      <p:cBhvr>
                                        <p:cTn id="18" dur="1" fill="hold"/>
                                        <p:tgtEl>
                                          <p:spTgt spid="6">
                                            <p:txEl>
                                              <p:pRg st="6" end="6"/>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 to="" calcmode="lin" valueType="num">
                                      <p:cBhvr>
                                        <p:cTn id="21" dur="1" fill="hold"/>
                                        <p:tgtEl>
                                          <p:spTgt spid="6">
                                            <p:txEl>
                                              <p:pRg st="9" end="9"/>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to="" calcmode="lin" valueType="num">
                                      <p:cBhvr>
                                        <p:cTn id="26" dur="1" fill="hold"/>
                                        <p:tgtEl>
                                          <p:spTgt spid="7">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to="" calcmode="lin" valueType="num">
                                      <p:cBhvr>
                                        <p:cTn id="29" dur="1" fill="hold"/>
                                        <p:tgtEl>
                                          <p:spTgt spid="7">
                                            <p:txEl>
                                              <p:pRg st="2" end="2"/>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to="" calcmode="lin" valueType="num">
                                      <p:cBhvr>
                                        <p:cTn id="32" dur="1" fill="hold"/>
                                        <p:tgtEl>
                                          <p:spTgt spid="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daylife.com/imageserve/05uhfhE4JRgRB/610x.jpg"/>
          <p:cNvPicPr>
            <a:picLocks noChangeAspect="1" noChangeArrowheads="1"/>
          </p:cNvPicPr>
          <p:nvPr/>
        </p:nvPicPr>
        <p:blipFill>
          <a:blip r:embed="rId2" cstate="print">
            <a:lum bright="70000" contrast="-70000"/>
          </a:blip>
          <a:srcRect/>
          <a:stretch>
            <a:fillRect/>
          </a:stretch>
        </p:blipFill>
        <p:spPr bwMode="auto">
          <a:xfrm>
            <a:off x="838200" y="1"/>
            <a:ext cx="7350635" cy="6858000"/>
          </a:xfrm>
          <a:prstGeom prst="rect">
            <a:avLst/>
          </a:prstGeom>
          <a:noFill/>
        </p:spPr>
      </p:pic>
      <p:sp>
        <p:nvSpPr>
          <p:cNvPr id="5" name="Subtitle 2"/>
          <p:cNvSpPr txBox="1">
            <a:spLocks/>
          </p:cNvSpPr>
          <p:nvPr/>
        </p:nvSpPr>
        <p:spPr>
          <a:xfrm>
            <a:off x="0" y="228600"/>
            <a:ext cx="9144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chemeClr val="accent5">
                    <a:lumMod val="50000"/>
                  </a:schemeClr>
                </a:solidFill>
                <a:latin typeface="Times New Roman" pitchFamily="18" charset="0"/>
                <a:cs typeface="Times New Roman" pitchFamily="18" charset="0"/>
              </a:rPr>
              <a:t>Authoritarianism</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n-ea"/>
              <a:cs typeface="Times New Roman" pitchFamily="18" charset="0"/>
            </a:endParaRPr>
          </a:p>
        </p:txBody>
      </p:sp>
      <p:sp>
        <p:nvSpPr>
          <p:cNvPr id="6" name="TextBox 5"/>
          <p:cNvSpPr txBox="1"/>
          <p:nvPr/>
        </p:nvSpPr>
        <p:spPr>
          <a:xfrm>
            <a:off x="0" y="1371600"/>
            <a:ext cx="9144000" cy="369332"/>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Make a list of leaders (past and present) who would be considered </a:t>
            </a:r>
            <a:r>
              <a:rPr lang="en-US" b="1" i="1" dirty="0" smtClean="0">
                <a:solidFill>
                  <a:srgbClr val="C00000"/>
                </a:solidFill>
                <a:latin typeface="Times New Roman" pitchFamily="18" charset="0"/>
                <a:cs typeface="Times New Roman" pitchFamily="18" charset="0"/>
              </a:rPr>
              <a:t>authoritarian</a:t>
            </a:r>
            <a:endParaRPr lang="en-US" b="1" i="1" dirty="0">
              <a:solidFill>
                <a:srgbClr val="C00000"/>
              </a:solidFill>
              <a:latin typeface="Times New Roman" pitchFamily="18" charset="0"/>
              <a:cs typeface="Times New Roman" pitchFamily="18" charset="0"/>
            </a:endParaRPr>
          </a:p>
        </p:txBody>
      </p:sp>
      <p:sp>
        <p:nvSpPr>
          <p:cNvPr id="7" name="TextBox 6"/>
          <p:cNvSpPr txBox="1"/>
          <p:nvPr/>
        </p:nvSpPr>
        <p:spPr>
          <a:xfrm>
            <a:off x="0" y="29718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the introduction on page </a:t>
            </a:r>
            <a:r>
              <a:rPr lang="en-US" b="1" dirty="0" smtClean="0">
                <a:latin typeface="Times New Roman" pitchFamily="18" charset="0"/>
                <a:cs typeface="Times New Roman" pitchFamily="18" charset="0"/>
              </a:rPr>
              <a:t>357</a:t>
            </a:r>
            <a:endParaRPr lang="en-US" b="1" dirty="0">
              <a:latin typeface="Times New Roman" pitchFamily="18" charset="0"/>
              <a:cs typeface="Times New Roman" pitchFamily="18" charset="0"/>
            </a:endParaRPr>
          </a:p>
        </p:txBody>
      </p:sp>
      <p:sp>
        <p:nvSpPr>
          <p:cNvPr id="8" name="TextBox 7"/>
          <p:cNvSpPr txBox="1"/>
          <p:nvPr/>
        </p:nvSpPr>
        <p:spPr>
          <a:xfrm>
            <a:off x="0" y="4583669"/>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In preparation for a research project, complete the handout: </a:t>
            </a:r>
            <a:r>
              <a:rPr lang="en-US" b="1" i="1" dirty="0" smtClean="0">
                <a:latin typeface="Times New Roman" pitchFamily="18" charset="0"/>
                <a:cs typeface="Times New Roman" pitchFamily="18" charset="0"/>
              </a:rPr>
              <a:t>Authoritarianism</a:t>
            </a:r>
            <a:endParaRPr lang="en-US"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to="" calcmode="lin" valueType="num">
                                      <p:cBhvr>
                                        <p:cTn id="20"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4614" name="Picture 38" descr="http://www.topnews.in/files/Taliban_3.jpg"/>
          <p:cNvPicPr>
            <a:picLocks noChangeAspect="1" noChangeArrowheads="1"/>
          </p:cNvPicPr>
          <p:nvPr/>
        </p:nvPicPr>
        <p:blipFill>
          <a:blip r:embed="rId2" cstate="print">
            <a:lum bright="70000" contrast="-70000"/>
          </a:blip>
          <a:srcRect/>
          <a:stretch>
            <a:fillRect/>
          </a:stretch>
        </p:blipFill>
        <p:spPr bwMode="auto">
          <a:xfrm>
            <a:off x="7239000" y="5181600"/>
            <a:ext cx="1371600" cy="1371600"/>
          </a:xfrm>
          <a:prstGeom prst="rect">
            <a:avLst/>
          </a:prstGeom>
          <a:noFill/>
        </p:spPr>
      </p:pic>
      <p:pic>
        <p:nvPicPr>
          <p:cNvPr id="24612" name="Picture 36" descr="http://www.thecuttingedgenews.com/uploads/cmimg_2099.jpg"/>
          <p:cNvPicPr>
            <a:picLocks noChangeAspect="1" noChangeArrowheads="1"/>
          </p:cNvPicPr>
          <p:nvPr/>
        </p:nvPicPr>
        <p:blipFill>
          <a:blip r:embed="rId3" cstate="print">
            <a:lum bright="70000" contrast="-70000"/>
          </a:blip>
          <a:srcRect/>
          <a:stretch>
            <a:fillRect/>
          </a:stretch>
        </p:blipFill>
        <p:spPr bwMode="auto">
          <a:xfrm>
            <a:off x="381000" y="228600"/>
            <a:ext cx="1113087" cy="1701800"/>
          </a:xfrm>
          <a:prstGeom prst="rect">
            <a:avLst/>
          </a:prstGeom>
          <a:noFill/>
        </p:spPr>
      </p:pic>
      <p:pic>
        <p:nvPicPr>
          <p:cNvPr id="24610" name="Picture 34" descr="http://longlivemusharraf.files.wordpress.com/2009/09/imgpervez-musharraf2.jpg"/>
          <p:cNvPicPr>
            <a:picLocks noChangeAspect="1" noChangeArrowheads="1"/>
          </p:cNvPicPr>
          <p:nvPr/>
        </p:nvPicPr>
        <p:blipFill>
          <a:blip r:embed="rId4" cstate="print">
            <a:lum bright="70000" contrast="-70000"/>
          </a:blip>
          <a:srcRect/>
          <a:stretch>
            <a:fillRect/>
          </a:stretch>
        </p:blipFill>
        <p:spPr bwMode="auto">
          <a:xfrm>
            <a:off x="7239000" y="3581400"/>
            <a:ext cx="1143000" cy="1471160"/>
          </a:xfrm>
          <a:prstGeom prst="rect">
            <a:avLst/>
          </a:prstGeom>
          <a:noFill/>
        </p:spPr>
      </p:pic>
      <p:pic>
        <p:nvPicPr>
          <p:cNvPr id="24608" name="Picture 32" descr="http://www.stripersonline.com/surftalk/attachment.php?attachmentid=48097&amp;d=1180219679"/>
          <p:cNvPicPr>
            <a:picLocks noChangeAspect="1" noChangeArrowheads="1"/>
          </p:cNvPicPr>
          <p:nvPr/>
        </p:nvPicPr>
        <p:blipFill>
          <a:blip r:embed="rId5" cstate="print">
            <a:lum bright="70000" contrast="-70000"/>
          </a:blip>
          <a:srcRect/>
          <a:stretch>
            <a:fillRect/>
          </a:stretch>
        </p:blipFill>
        <p:spPr bwMode="auto">
          <a:xfrm>
            <a:off x="7924800" y="304800"/>
            <a:ext cx="979081" cy="1511300"/>
          </a:xfrm>
          <a:prstGeom prst="rect">
            <a:avLst/>
          </a:prstGeom>
          <a:noFill/>
        </p:spPr>
      </p:pic>
      <p:pic>
        <p:nvPicPr>
          <p:cNvPr id="24606" name="Picture 30" descr="http://www.solarnavigator.net/geography/geography_images/spain_francisco_franco.jpg"/>
          <p:cNvPicPr>
            <a:picLocks noChangeAspect="1" noChangeArrowheads="1"/>
          </p:cNvPicPr>
          <p:nvPr/>
        </p:nvPicPr>
        <p:blipFill>
          <a:blip r:embed="rId6" cstate="print">
            <a:lum bright="70000" contrast="-70000"/>
          </a:blip>
          <a:srcRect/>
          <a:stretch>
            <a:fillRect/>
          </a:stretch>
        </p:blipFill>
        <p:spPr bwMode="auto">
          <a:xfrm>
            <a:off x="6553200" y="0"/>
            <a:ext cx="1187229" cy="1876425"/>
          </a:xfrm>
          <a:prstGeom prst="rect">
            <a:avLst/>
          </a:prstGeom>
          <a:noFill/>
        </p:spPr>
      </p:pic>
      <p:pic>
        <p:nvPicPr>
          <p:cNvPr id="24604" name="Picture 28" descr="http://www.dictatorofthemonth.com/Tito/tito1.jpg"/>
          <p:cNvPicPr>
            <a:picLocks noChangeAspect="1" noChangeArrowheads="1"/>
          </p:cNvPicPr>
          <p:nvPr/>
        </p:nvPicPr>
        <p:blipFill>
          <a:blip r:embed="rId7" cstate="print">
            <a:lum bright="70000" contrast="-70000"/>
          </a:blip>
          <a:srcRect/>
          <a:stretch>
            <a:fillRect/>
          </a:stretch>
        </p:blipFill>
        <p:spPr bwMode="auto">
          <a:xfrm>
            <a:off x="5105400" y="1981200"/>
            <a:ext cx="1046050" cy="1609725"/>
          </a:xfrm>
          <a:prstGeom prst="rect">
            <a:avLst/>
          </a:prstGeom>
          <a:noFill/>
        </p:spPr>
      </p:pic>
      <p:pic>
        <p:nvPicPr>
          <p:cNvPr id="24602" name="Picture 26" descr="http://www.toycyte.com/wp-content/uploads/2008/06/he1bb93_chi_minh_official_picture.jpg"/>
          <p:cNvPicPr>
            <a:picLocks noChangeAspect="1" noChangeArrowheads="1"/>
          </p:cNvPicPr>
          <p:nvPr/>
        </p:nvPicPr>
        <p:blipFill>
          <a:blip r:embed="rId8" cstate="print">
            <a:lum bright="70000" contrast="-70000"/>
          </a:blip>
          <a:srcRect/>
          <a:stretch>
            <a:fillRect/>
          </a:stretch>
        </p:blipFill>
        <p:spPr bwMode="auto">
          <a:xfrm>
            <a:off x="5181600" y="0"/>
            <a:ext cx="1200150" cy="1600200"/>
          </a:xfrm>
          <a:prstGeom prst="rect">
            <a:avLst/>
          </a:prstGeom>
          <a:noFill/>
        </p:spPr>
      </p:pic>
      <p:pic>
        <p:nvPicPr>
          <p:cNvPr id="24600" name="Picture 24" descr="http://topnews.in/law/files/saddam-hussein.jpg"/>
          <p:cNvPicPr>
            <a:picLocks noChangeAspect="1" noChangeArrowheads="1"/>
          </p:cNvPicPr>
          <p:nvPr/>
        </p:nvPicPr>
        <p:blipFill>
          <a:blip r:embed="rId9" cstate="print">
            <a:lum bright="70000" contrast="-70000"/>
          </a:blip>
          <a:srcRect/>
          <a:stretch>
            <a:fillRect/>
          </a:stretch>
        </p:blipFill>
        <p:spPr bwMode="auto">
          <a:xfrm>
            <a:off x="5410200" y="3733800"/>
            <a:ext cx="1153716" cy="1371600"/>
          </a:xfrm>
          <a:prstGeom prst="rect">
            <a:avLst/>
          </a:prstGeom>
          <a:noFill/>
        </p:spPr>
      </p:pic>
      <p:pic>
        <p:nvPicPr>
          <p:cNvPr id="24598" name="Picture 22" descr="http://scrapetv.com/News/News%20Pages/Everyone%20Else/images-4/papa-doc-duvalier.jpg"/>
          <p:cNvPicPr>
            <a:picLocks noChangeAspect="1" noChangeArrowheads="1"/>
          </p:cNvPicPr>
          <p:nvPr/>
        </p:nvPicPr>
        <p:blipFill>
          <a:blip r:embed="rId10" cstate="print">
            <a:lum bright="70000" contrast="-70000"/>
          </a:blip>
          <a:srcRect/>
          <a:stretch>
            <a:fillRect/>
          </a:stretch>
        </p:blipFill>
        <p:spPr bwMode="auto">
          <a:xfrm>
            <a:off x="3429000" y="2438400"/>
            <a:ext cx="1530582" cy="1914525"/>
          </a:xfrm>
          <a:prstGeom prst="rect">
            <a:avLst/>
          </a:prstGeom>
          <a:noFill/>
        </p:spPr>
      </p:pic>
      <p:pic>
        <p:nvPicPr>
          <p:cNvPr id="24596" name="Picture 20" descr="http://poegeyed.files.wordpress.com/2009/08/robert-mugabe1.jpg"/>
          <p:cNvPicPr>
            <a:picLocks noChangeAspect="1" noChangeArrowheads="1"/>
          </p:cNvPicPr>
          <p:nvPr/>
        </p:nvPicPr>
        <p:blipFill>
          <a:blip r:embed="rId11" cstate="print">
            <a:lum bright="70000" contrast="-70000"/>
          </a:blip>
          <a:srcRect/>
          <a:stretch>
            <a:fillRect/>
          </a:stretch>
        </p:blipFill>
        <p:spPr bwMode="auto">
          <a:xfrm>
            <a:off x="3581400" y="304800"/>
            <a:ext cx="1394842" cy="1724025"/>
          </a:xfrm>
          <a:prstGeom prst="rect">
            <a:avLst/>
          </a:prstGeom>
          <a:noFill/>
        </p:spPr>
      </p:pic>
      <p:pic>
        <p:nvPicPr>
          <p:cNvPr id="24594" name="Picture 18" descr="http://www.wavemagazine.net/arhiva/17/politics/castro2.jpg"/>
          <p:cNvPicPr>
            <a:picLocks noChangeAspect="1" noChangeArrowheads="1"/>
          </p:cNvPicPr>
          <p:nvPr/>
        </p:nvPicPr>
        <p:blipFill>
          <a:blip r:embed="rId12" cstate="print">
            <a:lum bright="70000" contrast="-70000"/>
          </a:blip>
          <a:srcRect/>
          <a:stretch>
            <a:fillRect/>
          </a:stretch>
        </p:blipFill>
        <p:spPr bwMode="auto">
          <a:xfrm>
            <a:off x="6629400" y="2209800"/>
            <a:ext cx="1602623" cy="1219200"/>
          </a:xfrm>
          <a:prstGeom prst="rect">
            <a:avLst/>
          </a:prstGeom>
          <a:noFill/>
        </p:spPr>
      </p:pic>
      <p:pic>
        <p:nvPicPr>
          <p:cNvPr id="24592" name="Picture 16" descr="http://trueslant.com/nealungerleider/files/2009/08/qadaffi.jpg"/>
          <p:cNvPicPr>
            <a:picLocks noChangeAspect="1" noChangeArrowheads="1"/>
          </p:cNvPicPr>
          <p:nvPr/>
        </p:nvPicPr>
        <p:blipFill>
          <a:blip r:embed="rId13" cstate="print">
            <a:lum bright="70000" contrast="-70000"/>
          </a:blip>
          <a:srcRect/>
          <a:stretch>
            <a:fillRect/>
          </a:stretch>
        </p:blipFill>
        <p:spPr bwMode="auto">
          <a:xfrm>
            <a:off x="2895600" y="4648200"/>
            <a:ext cx="1524555" cy="1743075"/>
          </a:xfrm>
          <a:prstGeom prst="rect">
            <a:avLst/>
          </a:prstGeom>
          <a:noFill/>
        </p:spPr>
      </p:pic>
      <p:pic>
        <p:nvPicPr>
          <p:cNvPr id="24590" name="Picture 14" descr="http://www.nndb.com/people/841/000113502/fulgencio-batista.jpg"/>
          <p:cNvPicPr>
            <a:picLocks noChangeAspect="1" noChangeArrowheads="1"/>
          </p:cNvPicPr>
          <p:nvPr/>
        </p:nvPicPr>
        <p:blipFill>
          <a:blip r:embed="rId14" cstate="print">
            <a:lum bright="70000" contrast="-70000"/>
          </a:blip>
          <a:srcRect/>
          <a:stretch>
            <a:fillRect/>
          </a:stretch>
        </p:blipFill>
        <p:spPr bwMode="auto">
          <a:xfrm>
            <a:off x="1600200" y="5029200"/>
            <a:ext cx="1137380" cy="1676400"/>
          </a:xfrm>
          <a:prstGeom prst="rect">
            <a:avLst/>
          </a:prstGeom>
          <a:noFill/>
        </p:spPr>
      </p:pic>
      <p:pic>
        <p:nvPicPr>
          <p:cNvPr id="24588" name="Picture 12" descr="http://scrapetv.com/News/News%20Pages/Entertainment/Images/mao-zedong.jpg"/>
          <p:cNvPicPr>
            <a:picLocks noChangeAspect="1" noChangeArrowheads="1"/>
          </p:cNvPicPr>
          <p:nvPr/>
        </p:nvPicPr>
        <p:blipFill>
          <a:blip r:embed="rId15" cstate="print">
            <a:lum bright="70000" contrast="-70000"/>
          </a:blip>
          <a:srcRect/>
          <a:stretch>
            <a:fillRect/>
          </a:stretch>
        </p:blipFill>
        <p:spPr bwMode="auto">
          <a:xfrm>
            <a:off x="228600" y="5334000"/>
            <a:ext cx="990600" cy="1290941"/>
          </a:xfrm>
          <a:prstGeom prst="rect">
            <a:avLst/>
          </a:prstGeom>
          <a:noFill/>
        </p:spPr>
      </p:pic>
      <p:pic>
        <p:nvPicPr>
          <p:cNvPr id="24586" name="Picture 10" descr="http://outfoxingkarlrove.files.wordpress.com/2008/10/pinochet_2.jpg"/>
          <p:cNvPicPr>
            <a:picLocks noChangeAspect="1" noChangeArrowheads="1"/>
          </p:cNvPicPr>
          <p:nvPr/>
        </p:nvPicPr>
        <p:blipFill>
          <a:blip r:embed="rId16" cstate="print">
            <a:lum bright="70000" contrast="-70000"/>
          </a:blip>
          <a:srcRect/>
          <a:stretch>
            <a:fillRect/>
          </a:stretch>
        </p:blipFill>
        <p:spPr bwMode="auto">
          <a:xfrm>
            <a:off x="4876800" y="5334000"/>
            <a:ext cx="1860835" cy="1276819"/>
          </a:xfrm>
          <a:prstGeom prst="rect">
            <a:avLst/>
          </a:prstGeom>
          <a:noFill/>
        </p:spPr>
      </p:pic>
      <p:pic>
        <p:nvPicPr>
          <p:cNvPr id="24584" name="Picture 8" descr="http://www.ehistorybuff.com/World%20Leaders/ceausescuromania06.jpg"/>
          <p:cNvPicPr>
            <a:picLocks noChangeAspect="1" noChangeArrowheads="1"/>
          </p:cNvPicPr>
          <p:nvPr/>
        </p:nvPicPr>
        <p:blipFill>
          <a:blip r:embed="rId17" cstate="print">
            <a:lum bright="70000" contrast="-70000"/>
          </a:blip>
          <a:srcRect/>
          <a:stretch>
            <a:fillRect/>
          </a:stretch>
        </p:blipFill>
        <p:spPr bwMode="auto">
          <a:xfrm>
            <a:off x="1828800" y="2362200"/>
            <a:ext cx="1336146" cy="2114341"/>
          </a:xfrm>
          <a:prstGeom prst="rect">
            <a:avLst/>
          </a:prstGeom>
          <a:noFill/>
        </p:spPr>
      </p:pic>
      <p:pic>
        <p:nvPicPr>
          <p:cNvPr id="24582" name="Picture 6" descr="http://rjosephhoffmann.files.wordpress.com/2010/04/polpot.jpg"/>
          <p:cNvPicPr>
            <a:picLocks noChangeAspect="1" noChangeArrowheads="1"/>
          </p:cNvPicPr>
          <p:nvPr/>
        </p:nvPicPr>
        <p:blipFill>
          <a:blip r:embed="rId18" cstate="print">
            <a:lum bright="70000" contrast="-70000"/>
          </a:blip>
          <a:srcRect/>
          <a:stretch>
            <a:fillRect/>
          </a:stretch>
        </p:blipFill>
        <p:spPr bwMode="auto">
          <a:xfrm>
            <a:off x="1905000" y="228600"/>
            <a:ext cx="1378686" cy="1704975"/>
          </a:xfrm>
          <a:prstGeom prst="rect">
            <a:avLst/>
          </a:prstGeom>
          <a:noFill/>
        </p:spPr>
      </p:pic>
      <p:pic>
        <p:nvPicPr>
          <p:cNvPr id="24580" name="Picture 4" descr="http://3.bp.blogspot.com/_ck30ZT-6gJs/Rcrzz_ODj6I/AAAAAAAAAPs/y2ezu8mQS7Q/s400/kimilsung.jpeg"/>
          <p:cNvPicPr>
            <a:picLocks noChangeAspect="1" noChangeArrowheads="1"/>
          </p:cNvPicPr>
          <p:nvPr/>
        </p:nvPicPr>
        <p:blipFill>
          <a:blip r:embed="rId19" cstate="print">
            <a:lum bright="70000" contrast="-70000"/>
          </a:blip>
          <a:srcRect/>
          <a:stretch>
            <a:fillRect/>
          </a:stretch>
        </p:blipFill>
        <p:spPr bwMode="auto">
          <a:xfrm>
            <a:off x="228600" y="3810000"/>
            <a:ext cx="1288353" cy="1371600"/>
          </a:xfrm>
          <a:prstGeom prst="rect">
            <a:avLst/>
          </a:prstGeom>
          <a:noFill/>
        </p:spPr>
      </p:pic>
      <p:pic>
        <p:nvPicPr>
          <p:cNvPr id="24578" name="Picture 2" descr="http://www.doguhnew.com/beforestroke.jpg"/>
          <p:cNvPicPr>
            <a:picLocks noChangeAspect="1" noChangeArrowheads="1"/>
          </p:cNvPicPr>
          <p:nvPr/>
        </p:nvPicPr>
        <p:blipFill>
          <a:blip r:embed="rId20" cstate="print">
            <a:lum bright="70000" contrast="-70000"/>
          </a:blip>
          <a:srcRect/>
          <a:stretch>
            <a:fillRect/>
          </a:stretch>
        </p:blipFill>
        <p:spPr bwMode="auto">
          <a:xfrm>
            <a:off x="0" y="2133600"/>
            <a:ext cx="1752600" cy="1592256"/>
          </a:xfrm>
          <a:prstGeom prst="rect">
            <a:avLst/>
          </a:prstGeom>
          <a:noFill/>
        </p:spPr>
      </p:pic>
      <p:sp>
        <p:nvSpPr>
          <p:cNvPr id="5" name="Subtitle 2"/>
          <p:cNvSpPr txBox="1">
            <a:spLocks/>
          </p:cNvSpPr>
          <p:nvPr/>
        </p:nvSpPr>
        <p:spPr>
          <a:xfrm>
            <a:off x="0" y="228600"/>
            <a:ext cx="9144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chemeClr val="accent5">
                    <a:lumMod val="50000"/>
                  </a:schemeClr>
                </a:solidFill>
                <a:latin typeface="Times New Roman" pitchFamily="18" charset="0"/>
                <a:cs typeface="Times New Roman" pitchFamily="18" charset="0"/>
              </a:rPr>
              <a:t>Authoritarianism</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n-ea"/>
              <a:cs typeface="Times New Roman" pitchFamily="18" charset="0"/>
            </a:endParaRPr>
          </a:p>
        </p:txBody>
      </p:sp>
      <p:sp>
        <p:nvSpPr>
          <p:cNvPr id="8" name="TextBox 7"/>
          <p:cNvSpPr txBox="1"/>
          <p:nvPr/>
        </p:nvSpPr>
        <p:spPr>
          <a:xfrm>
            <a:off x="0" y="27432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a:t>
            </a:r>
            <a:r>
              <a:rPr lang="en-US" b="1" dirty="0" smtClean="0">
                <a:latin typeface="Times New Roman" pitchFamily="18" charset="0"/>
                <a:cs typeface="Times New Roman" pitchFamily="18" charset="0"/>
              </a:rPr>
              <a:t>esearch project: </a:t>
            </a:r>
            <a:r>
              <a:rPr lang="en-US" b="1" i="1" dirty="0" smtClean="0">
                <a:latin typeface="Times New Roman" pitchFamily="18" charset="0"/>
                <a:cs typeface="Times New Roman" pitchFamily="18" charset="0"/>
              </a:rPr>
              <a:t>Authoritarian Governments </a:t>
            </a:r>
            <a:r>
              <a:rPr lang="en-US" b="1" i="1" dirty="0" smtClean="0">
                <a:latin typeface="Times New Roman" pitchFamily="18" charset="0"/>
                <a:cs typeface="Times New Roman" pitchFamily="18" charset="0"/>
              </a:rPr>
              <a:t>Project</a:t>
            </a:r>
            <a:endParaRPr lang="en-US"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childTnLst>
                          </p:cTn>
                        </p:par>
                        <p:par>
                          <p:cTn id="11" fill="hold">
                            <p:stCondLst>
                              <p:cond delay="0"/>
                            </p:stCondLst>
                            <p:childTnLst>
                              <p:par>
                                <p:cTn id="12" presetID="24" presetClass="entr" presetSubtype="0" fill="hold" nodeType="afterEffect">
                                  <p:stCondLst>
                                    <p:cond delay="6000"/>
                                  </p:stCondLst>
                                  <p:childTnLst>
                                    <p:set>
                                      <p:cBhvr>
                                        <p:cTn id="13" dur="1" fill="hold">
                                          <p:stCondLst>
                                            <p:cond delay="0"/>
                                          </p:stCondLst>
                                        </p:cTn>
                                        <p:tgtEl>
                                          <p:spTgt spid="24612"/>
                                        </p:tgtEl>
                                        <p:attrNameLst>
                                          <p:attrName>style.visibility</p:attrName>
                                        </p:attrNameLst>
                                      </p:cBhvr>
                                      <p:to>
                                        <p:strVal val="visible"/>
                                      </p:to>
                                    </p:set>
                                    <p:anim to="" calcmode="lin" valueType="num">
                                      <p:cBhvr>
                                        <p:cTn id="14" dur="1" fill="hold"/>
                                        <p:tgtEl>
                                          <p:spTgt spid="24612"/>
                                        </p:tgtEl>
                                        <p:attrNameLst>
                                          <p:attrName/>
                                        </p:attrNameLst>
                                      </p:cBhvr>
                                    </p:anim>
                                  </p:childTnLst>
                                </p:cTn>
                              </p:par>
                            </p:childTnLst>
                          </p:cTn>
                        </p:par>
                        <p:par>
                          <p:cTn id="15" fill="hold">
                            <p:stCondLst>
                              <p:cond delay="6000"/>
                            </p:stCondLst>
                            <p:childTnLst>
                              <p:par>
                                <p:cTn id="16" presetID="24" presetClass="entr" presetSubtype="0" fill="hold" nodeType="afterEffect">
                                  <p:stCondLst>
                                    <p:cond delay="6000"/>
                                  </p:stCondLst>
                                  <p:childTnLst>
                                    <p:set>
                                      <p:cBhvr>
                                        <p:cTn id="17" dur="1" fill="hold">
                                          <p:stCondLst>
                                            <p:cond delay="0"/>
                                          </p:stCondLst>
                                        </p:cTn>
                                        <p:tgtEl>
                                          <p:spTgt spid="24578"/>
                                        </p:tgtEl>
                                        <p:attrNameLst>
                                          <p:attrName>style.visibility</p:attrName>
                                        </p:attrNameLst>
                                      </p:cBhvr>
                                      <p:to>
                                        <p:strVal val="visible"/>
                                      </p:to>
                                    </p:set>
                                    <p:anim to="" calcmode="lin" valueType="num">
                                      <p:cBhvr>
                                        <p:cTn id="18" dur="1" fill="hold"/>
                                        <p:tgtEl>
                                          <p:spTgt spid="24578"/>
                                        </p:tgtEl>
                                        <p:attrNameLst>
                                          <p:attrName/>
                                        </p:attrNameLst>
                                      </p:cBhvr>
                                    </p:anim>
                                  </p:childTnLst>
                                </p:cTn>
                              </p:par>
                            </p:childTnLst>
                          </p:cTn>
                        </p:par>
                        <p:par>
                          <p:cTn id="19" fill="hold">
                            <p:stCondLst>
                              <p:cond delay="12000"/>
                            </p:stCondLst>
                            <p:childTnLst>
                              <p:par>
                                <p:cTn id="20" presetID="24" presetClass="entr" presetSubtype="0" fill="hold" nodeType="afterEffect">
                                  <p:stCondLst>
                                    <p:cond delay="6000"/>
                                  </p:stCondLst>
                                  <p:childTnLst>
                                    <p:set>
                                      <p:cBhvr>
                                        <p:cTn id="21" dur="1" fill="hold">
                                          <p:stCondLst>
                                            <p:cond delay="0"/>
                                          </p:stCondLst>
                                        </p:cTn>
                                        <p:tgtEl>
                                          <p:spTgt spid="24584"/>
                                        </p:tgtEl>
                                        <p:attrNameLst>
                                          <p:attrName>style.visibility</p:attrName>
                                        </p:attrNameLst>
                                      </p:cBhvr>
                                      <p:to>
                                        <p:strVal val="visible"/>
                                      </p:to>
                                    </p:set>
                                    <p:anim to="" calcmode="lin" valueType="num">
                                      <p:cBhvr>
                                        <p:cTn id="22" dur="1" fill="hold"/>
                                        <p:tgtEl>
                                          <p:spTgt spid="24584"/>
                                        </p:tgtEl>
                                        <p:attrNameLst>
                                          <p:attrName/>
                                        </p:attrNameLst>
                                      </p:cBhvr>
                                    </p:anim>
                                  </p:childTnLst>
                                </p:cTn>
                              </p:par>
                            </p:childTnLst>
                          </p:cTn>
                        </p:par>
                        <p:par>
                          <p:cTn id="23" fill="hold">
                            <p:stCondLst>
                              <p:cond delay="18000"/>
                            </p:stCondLst>
                            <p:childTnLst>
                              <p:par>
                                <p:cTn id="24" presetID="24" presetClass="entr" presetSubtype="0" fill="hold" nodeType="afterEffect">
                                  <p:stCondLst>
                                    <p:cond delay="6000"/>
                                  </p:stCondLst>
                                  <p:childTnLst>
                                    <p:set>
                                      <p:cBhvr>
                                        <p:cTn id="25" dur="1" fill="hold">
                                          <p:stCondLst>
                                            <p:cond delay="0"/>
                                          </p:stCondLst>
                                        </p:cTn>
                                        <p:tgtEl>
                                          <p:spTgt spid="24582"/>
                                        </p:tgtEl>
                                        <p:attrNameLst>
                                          <p:attrName>style.visibility</p:attrName>
                                        </p:attrNameLst>
                                      </p:cBhvr>
                                      <p:to>
                                        <p:strVal val="visible"/>
                                      </p:to>
                                    </p:set>
                                    <p:anim to="" calcmode="lin" valueType="num">
                                      <p:cBhvr>
                                        <p:cTn id="26" dur="1" fill="hold"/>
                                        <p:tgtEl>
                                          <p:spTgt spid="24582"/>
                                        </p:tgtEl>
                                        <p:attrNameLst>
                                          <p:attrName/>
                                        </p:attrNameLst>
                                      </p:cBhvr>
                                    </p:anim>
                                  </p:childTnLst>
                                </p:cTn>
                              </p:par>
                            </p:childTnLst>
                          </p:cTn>
                        </p:par>
                        <p:par>
                          <p:cTn id="27" fill="hold">
                            <p:stCondLst>
                              <p:cond delay="24000"/>
                            </p:stCondLst>
                            <p:childTnLst>
                              <p:par>
                                <p:cTn id="28" presetID="24" presetClass="entr" presetSubtype="0" fill="hold" nodeType="afterEffect">
                                  <p:stCondLst>
                                    <p:cond delay="6000"/>
                                  </p:stCondLst>
                                  <p:childTnLst>
                                    <p:set>
                                      <p:cBhvr>
                                        <p:cTn id="29" dur="1" fill="hold">
                                          <p:stCondLst>
                                            <p:cond delay="0"/>
                                          </p:stCondLst>
                                        </p:cTn>
                                        <p:tgtEl>
                                          <p:spTgt spid="24596"/>
                                        </p:tgtEl>
                                        <p:attrNameLst>
                                          <p:attrName>style.visibility</p:attrName>
                                        </p:attrNameLst>
                                      </p:cBhvr>
                                      <p:to>
                                        <p:strVal val="visible"/>
                                      </p:to>
                                    </p:set>
                                    <p:anim to="" calcmode="lin" valueType="num">
                                      <p:cBhvr>
                                        <p:cTn id="30" dur="1" fill="hold"/>
                                        <p:tgtEl>
                                          <p:spTgt spid="24596"/>
                                        </p:tgtEl>
                                        <p:attrNameLst>
                                          <p:attrName/>
                                        </p:attrNameLst>
                                      </p:cBhvr>
                                    </p:anim>
                                  </p:childTnLst>
                                </p:cTn>
                              </p:par>
                            </p:childTnLst>
                          </p:cTn>
                        </p:par>
                        <p:par>
                          <p:cTn id="31" fill="hold">
                            <p:stCondLst>
                              <p:cond delay="30000"/>
                            </p:stCondLst>
                            <p:childTnLst>
                              <p:par>
                                <p:cTn id="32" presetID="24" presetClass="entr" presetSubtype="0" fill="hold" nodeType="afterEffect">
                                  <p:stCondLst>
                                    <p:cond delay="6000"/>
                                  </p:stCondLst>
                                  <p:childTnLst>
                                    <p:set>
                                      <p:cBhvr>
                                        <p:cTn id="33" dur="1" fill="hold">
                                          <p:stCondLst>
                                            <p:cond delay="0"/>
                                          </p:stCondLst>
                                        </p:cTn>
                                        <p:tgtEl>
                                          <p:spTgt spid="24598"/>
                                        </p:tgtEl>
                                        <p:attrNameLst>
                                          <p:attrName>style.visibility</p:attrName>
                                        </p:attrNameLst>
                                      </p:cBhvr>
                                      <p:to>
                                        <p:strVal val="visible"/>
                                      </p:to>
                                    </p:set>
                                    <p:anim to="" calcmode="lin" valueType="num">
                                      <p:cBhvr>
                                        <p:cTn id="34" dur="1" fill="hold"/>
                                        <p:tgtEl>
                                          <p:spTgt spid="24598"/>
                                        </p:tgtEl>
                                        <p:attrNameLst>
                                          <p:attrName/>
                                        </p:attrNameLst>
                                      </p:cBhvr>
                                    </p:anim>
                                  </p:childTnLst>
                                </p:cTn>
                              </p:par>
                            </p:childTnLst>
                          </p:cTn>
                        </p:par>
                        <p:par>
                          <p:cTn id="35" fill="hold">
                            <p:stCondLst>
                              <p:cond delay="36000"/>
                            </p:stCondLst>
                            <p:childTnLst>
                              <p:par>
                                <p:cTn id="36" presetID="24" presetClass="entr" presetSubtype="0" fill="hold" nodeType="afterEffect">
                                  <p:stCondLst>
                                    <p:cond delay="6000"/>
                                  </p:stCondLst>
                                  <p:childTnLst>
                                    <p:set>
                                      <p:cBhvr>
                                        <p:cTn id="37" dur="1" fill="hold">
                                          <p:stCondLst>
                                            <p:cond delay="0"/>
                                          </p:stCondLst>
                                        </p:cTn>
                                        <p:tgtEl>
                                          <p:spTgt spid="24580"/>
                                        </p:tgtEl>
                                        <p:attrNameLst>
                                          <p:attrName>style.visibility</p:attrName>
                                        </p:attrNameLst>
                                      </p:cBhvr>
                                      <p:to>
                                        <p:strVal val="visible"/>
                                      </p:to>
                                    </p:set>
                                    <p:anim to="" calcmode="lin" valueType="num">
                                      <p:cBhvr>
                                        <p:cTn id="38" dur="1" fill="hold"/>
                                        <p:tgtEl>
                                          <p:spTgt spid="24580"/>
                                        </p:tgtEl>
                                        <p:attrNameLst>
                                          <p:attrName/>
                                        </p:attrNameLst>
                                      </p:cBhvr>
                                    </p:anim>
                                  </p:childTnLst>
                                </p:cTn>
                              </p:par>
                            </p:childTnLst>
                          </p:cTn>
                        </p:par>
                        <p:par>
                          <p:cTn id="39" fill="hold">
                            <p:stCondLst>
                              <p:cond delay="42000"/>
                            </p:stCondLst>
                            <p:childTnLst>
                              <p:par>
                                <p:cTn id="40" presetID="24" presetClass="entr" presetSubtype="0" fill="hold" nodeType="afterEffect">
                                  <p:stCondLst>
                                    <p:cond delay="6000"/>
                                  </p:stCondLst>
                                  <p:childTnLst>
                                    <p:set>
                                      <p:cBhvr>
                                        <p:cTn id="41" dur="1" fill="hold">
                                          <p:stCondLst>
                                            <p:cond delay="0"/>
                                          </p:stCondLst>
                                        </p:cTn>
                                        <p:tgtEl>
                                          <p:spTgt spid="24588"/>
                                        </p:tgtEl>
                                        <p:attrNameLst>
                                          <p:attrName>style.visibility</p:attrName>
                                        </p:attrNameLst>
                                      </p:cBhvr>
                                      <p:to>
                                        <p:strVal val="visible"/>
                                      </p:to>
                                    </p:set>
                                    <p:anim to="" calcmode="lin" valueType="num">
                                      <p:cBhvr>
                                        <p:cTn id="42" dur="1" fill="hold"/>
                                        <p:tgtEl>
                                          <p:spTgt spid="24588"/>
                                        </p:tgtEl>
                                        <p:attrNameLst>
                                          <p:attrName/>
                                        </p:attrNameLst>
                                      </p:cBhvr>
                                    </p:anim>
                                  </p:childTnLst>
                                </p:cTn>
                              </p:par>
                            </p:childTnLst>
                          </p:cTn>
                        </p:par>
                        <p:par>
                          <p:cTn id="43" fill="hold">
                            <p:stCondLst>
                              <p:cond delay="48000"/>
                            </p:stCondLst>
                            <p:childTnLst>
                              <p:par>
                                <p:cTn id="44" presetID="24" presetClass="entr" presetSubtype="0" fill="hold" nodeType="afterEffect">
                                  <p:stCondLst>
                                    <p:cond delay="6000"/>
                                  </p:stCondLst>
                                  <p:childTnLst>
                                    <p:set>
                                      <p:cBhvr>
                                        <p:cTn id="45" dur="1" fill="hold">
                                          <p:stCondLst>
                                            <p:cond delay="0"/>
                                          </p:stCondLst>
                                        </p:cTn>
                                        <p:tgtEl>
                                          <p:spTgt spid="24590"/>
                                        </p:tgtEl>
                                        <p:attrNameLst>
                                          <p:attrName>style.visibility</p:attrName>
                                        </p:attrNameLst>
                                      </p:cBhvr>
                                      <p:to>
                                        <p:strVal val="visible"/>
                                      </p:to>
                                    </p:set>
                                    <p:anim to="" calcmode="lin" valueType="num">
                                      <p:cBhvr>
                                        <p:cTn id="46" dur="1" fill="hold"/>
                                        <p:tgtEl>
                                          <p:spTgt spid="24590"/>
                                        </p:tgtEl>
                                        <p:attrNameLst>
                                          <p:attrName/>
                                        </p:attrNameLst>
                                      </p:cBhvr>
                                    </p:anim>
                                  </p:childTnLst>
                                </p:cTn>
                              </p:par>
                            </p:childTnLst>
                          </p:cTn>
                        </p:par>
                        <p:par>
                          <p:cTn id="47" fill="hold">
                            <p:stCondLst>
                              <p:cond delay="54000"/>
                            </p:stCondLst>
                            <p:childTnLst>
                              <p:par>
                                <p:cTn id="48" presetID="24" presetClass="entr" presetSubtype="0" fill="hold" nodeType="afterEffect">
                                  <p:stCondLst>
                                    <p:cond delay="6000"/>
                                  </p:stCondLst>
                                  <p:childTnLst>
                                    <p:set>
                                      <p:cBhvr>
                                        <p:cTn id="49" dur="1" fill="hold">
                                          <p:stCondLst>
                                            <p:cond delay="0"/>
                                          </p:stCondLst>
                                        </p:cTn>
                                        <p:tgtEl>
                                          <p:spTgt spid="24592"/>
                                        </p:tgtEl>
                                        <p:attrNameLst>
                                          <p:attrName>style.visibility</p:attrName>
                                        </p:attrNameLst>
                                      </p:cBhvr>
                                      <p:to>
                                        <p:strVal val="visible"/>
                                      </p:to>
                                    </p:set>
                                    <p:anim to="" calcmode="lin" valueType="num">
                                      <p:cBhvr>
                                        <p:cTn id="50" dur="1" fill="hold"/>
                                        <p:tgtEl>
                                          <p:spTgt spid="24592"/>
                                        </p:tgtEl>
                                        <p:attrNameLst>
                                          <p:attrName/>
                                        </p:attrNameLst>
                                      </p:cBhvr>
                                    </p:anim>
                                  </p:childTnLst>
                                </p:cTn>
                              </p:par>
                            </p:childTnLst>
                          </p:cTn>
                        </p:par>
                        <p:par>
                          <p:cTn id="51" fill="hold">
                            <p:stCondLst>
                              <p:cond delay="60000"/>
                            </p:stCondLst>
                            <p:childTnLst>
                              <p:par>
                                <p:cTn id="52" presetID="24" presetClass="entr" presetSubtype="0" fill="hold" nodeType="afterEffect">
                                  <p:stCondLst>
                                    <p:cond delay="6000"/>
                                  </p:stCondLst>
                                  <p:childTnLst>
                                    <p:set>
                                      <p:cBhvr>
                                        <p:cTn id="53" dur="1" fill="hold">
                                          <p:stCondLst>
                                            <p:cond delay="0"/>
                                          </p:stCondLst>
                                        </p:cTn>
                                        <p:tgtEl>
                                          <p:spTgt spid="24586"/>
                                        </p:tgtEl>
                                        <p:attrNameLst>
                                          <p:attrName>style.visibility</p:attrName>
                                        </p:attrNameLst>
                                      </p:cBhvr>
                                      <p:to>
                                        <p:strVal val="visible"/>
                                      </p:to>
                                    </p:set>
                                    <p:anim to="" calcmode="lin" valueType="num">
                                      <p:cBhvr>
                                        <p:cTn id="54" dur="1" fill="hold"/>
                                        <p:tgtEl>
                                          <p:spTgt spid="24586"/>
                                        </p:tgtEl>
                                        <p:attrNameLst>
                                          <p:attrName/>
                                        </p:attrNameLst>
                                      </p:cBhvr>
                                    </p:anim>
                                  </p:childTnLst>
                                </p:cTn>
                              </p:par>
                            </p:childTnLst>
                          </p:cTn>
                        </p:par>
                        <p:par>
                          <p:cTn id="55" fill="hold">
                            <p:stCondLst>
                              <p:cond delay="66000"/>
                            </p:stCondLst>
                            <p:childTnLst>
                              <p:par>
                                <p:cTn id="56" presetID="24" presetClass="entr" presetSubtype="0" fill="hold" nodeType="afterEffect">
                                  <p:stCondLst>
                                    <p:cond delay="6000"/>
                                  </p:stCondLst>
                                  <p:childTnLst>
                                    <p:set>
                                      <p:cBhvr>
                                        <p:cTn id="57" dur="1" fill="hold">
                                          <p:stCondLst>
                                            <p:cond delay="0"/>
                                          </p:stCondLst>
                                        </p:cTn>
                                        <p:tgtEl>
                                          <p:spTgt spid="24600"/>
                                        </p:tgtEl>
                                        <p:attrNameLst>
                                          <p:attrName>style.visibility</p:attrName>
                                        </p:attrNameLst>
                                      </p:cBhvr>
                                      <p:to>
                                        <p:strVal val="visible"/>
                                      </p:to>
                                    </p:set>
                                    <p:anim to="" calcmode="lin" valueType="num">
                                      <p:cBhvr>
                                        <p:cTn id="58" dur="1" fill="hold"/>
                                        <p:tgtEl>
                                          <p:spTgt spid="24600"/>
                                        </p:tgtEl>
                                        <p:attrNameLst>
                                          <p:attrName/>
                                        </p:attrNameLst>
                                      </p:cBhvr>
                                    </p:anim>
                                  </p:childTnLst>
                                </p:cTn>
                              </p:par>
                            </p:childTnLst>
                          </p:cTn>
                        </p:par>
                        <p:par>
                          <p:cTn id="59" fill="hold">
                            <p:stCondLst>
                              <p:cond delay="72000"/>
                            </p:stCondLst>
                            <p:childTnLst>
                              <p:par>
                                <p:cTn id="60" presetID="24" presetClass="entr" presetSubtype="0" fill="hold" nodeType="afterEffect">
                                  <p:stCondLst>
                                    <p:cond delay="6000"/>
                                  </p:stCondLst>
                                  <p:childTnLst>
                                    <p:set>
                                      <p:cBhvr>
                                        <p:cTn id="61" dur="1" fill="hold">
                                          <p:stCondLst>
                                            <p:cond delay="0"/>
                                          </p:stCondLst>
                                        </p:cTn>
                                        <p:tgtEl>
                                          <p:spTgt spid="24604"/>
                                        </p:tgtEl>
                                        <p:attrNameLst>
                                          <p:attrName>style.visibility</p:attrName>
                                        </p:attrNameLst>
                                      </p:cBhvr>
                                      <p:to>
                                        <p:strVal val="visible"/>
                                      </p:to>
                                    </p:set>
                                    <p:anim to="" calcmode="lin" valueType="num">
                                      <p:cBhvr>
                                        <p:cTn id="62" dur="1" fill="hold"/>
                                        <p:tgtEl>
                                          <p:spTgt spid="24604"/>
                                        </p:tgtEl>
                                        <p:attrNameLst>
                                          <p:attrName/>
                                        </p:attrNameLst>
                                      </p:cBhvr>
                                    </p:anim>
                                  </p:childTnLst>
                                </p:cTn>
                              </p:par>
                            </p:childTnLst>
                          </p:cTn>
                        </p:par>
                        <p:par>
                          <p:cTn id="63" fill="hold">
                            <p:stCondLst>
                              <p:cond delay="78000"/>
                            </p:stCondLst>
                            <p:childTnLst>
                              <p:par>
                                <p:cTn id="64" presetID="24" presetClass="entr" presetSubtype="0" fill="hold" nodeType="afterEffect">
                                  <p:stCondLst>
                                    <p:cond delay="6000"/>
                                  </p:stCondLst>
                                  <p:childTnLst>
                                    <p:set>
                                      <p:cBhvr>
                                        <p:cTn id="65" dur="1" fill="hold">
                                          <p:stCondLst>
                                            <p:cond delay="0"/>
                                          </p:stCondLst>
                                        </p:cTn>
                                        <p:tgtEl>
                                          <p:spTgt spid="24602"/>
                                        </p:tgtEl>
                                        <p:attrNameLst>
                                          <p:attrName>style.visibility</p:attrName>
                                        </p:attrNameLst>
                                      </p:cBhvr>
                                      <p:to>
                                        <p:strVal val="visible"/>
                                      </p:to>
                                    </p:set>
                                    <p:anim to="" calcmode="lin" valueType="num">
                                      <p:cBhvr>
                                        <p:cTn id="66" dur="1" fill="hold"/>
                                        <p:tgtEl>
                                          <p:spTgt spid="24602"/>
                                        </p:tgtEl>
                                        <p:attrNameLst>
                                          <p:attrName/>
                                        </p:attrNameLst>
                                      </p:cBhvr>
                                    </p:anim>
                                  </p:childTnLst>
                                </p:cTn>
                              </p:par>
                            </p:childTnLst>
                          </p:cTn>
                        </p:par>
                        <p:par>
                          <p:cTn id="67" fill="hold">
                            <p:stCondLst>
                              <p:cond delay="84000"/>
                            </p:stCondLst>
                            <p:childTnLst>
                              <p:par>
                                <p:cTn id="68" presetID="24" presetClass="entr" presetSubtype="0" fill="hold" nodeType="afterEffect">
                                  <p:stCondLst>
                                    <p:cond delay="6000"/>
                                  </p:stCondLst>
                                  <p:childTnLst>
                                    <p:set>
                                      <p:cBhvr>
                                        <p:cTn id="69" dur="1" fill="hold">
                                          <p:stCondLst>
                                            <p:cond delay="0"/>
                                          </p:stCondLst>
                                        </p:cTn>
                                        <p:tgtEl>
                                          <p:spTgt spid="24606"/>
                                        </p:tgtEl>
                                        <p:attrNameLst>
                                          <p:attrName>style.visibility</p:attrName>
                                        </p:attrNameLst>
                                      </p:cBhvr>
                                      <p:to>
                                        <p:strVal val="visible"/>
                                      </p:to>
                                    </p:set>
                                    <p:anim to="" calcmode="lin" valueType="num">
                                      <p:cBhvr>
                                        <p:cTn id="70" dur="1" fill="hold"/>
                                        <p:tgtEl>
                                          <p:spTgt spid="24606"/>
                                        </p:tgtEl>
                                        <p:attrNameLst>
                                          <p:attrName/>
                                        </p:attrNameLst>
                                      </p:cBhvr>
                                    </p:anim>
                                  </p:childTnLst>
                                </p:cTn>
                              </p:par>
                            </p:childTnLst>
                          </p:cTn>
                        </p:par>
                        <p:par>
                          <p:cTn id="71" fill="hold">
                            <p:stCondLst>
                              <p:cond delay="90000"/>
                            </p:stCondLst>
                            <p:childTnLst>
                              <p:par>
                                <p:cTn id="72" presetID="24" presetClass="entr" presetSubtype="0" fill="hold" nodeType="afterEffect">
                                  <p:stCondLst>
                                    <p:cond delay="6000"/>
                                  </p:stCondLst>
                                  <p:childTnLst>
                                    <p:set>
                                      <p:cBhvr>
                                        <p:cTn id="73" dur="1" fill="hold">
                                          <p:stCondLst>
                                            <p:cond delay="0"/>
                                          </p:stCondLst>
                                        </p:cTn>
                                        <p:tgtEl>
                                          <p:spTgt spid="24594"/>
                                        </p:tgtEl>
                                        <p:attrNameLst>
                                          <p:attrName>style.visibility</p:attrName>
                                        </p:attrNameLst>
                                      </p:cBhvr>
                                      <p:to>
                                        <p:strVal val="visible"/>
                                      </p:to>
                                    </p:set>
                                    <p:anim to="" calcmode="lin" valueType="num">
                                      <p:cBhvr>
                                        <p:cTn id="74" dur="1" fill="hold"/>
                                        <p:tgtEl>
                                          <p:spTgt spid="24594"/>
                                        </p:tgtEl>
                                        <p:attrNameLst>
                                          <p:attrName/>
                                        </p:attrNameLst>
                                      </p:cBhvr>
                                    </p:anim>
                                  </p:childTnLst>
                                </p:cTn>
                              </p:par>
                            </p:childTnLst>
                          </p:cTn>
                        </p:par>
                        <p:par>
                          <p:cTn id="75" fill="hold">
                            <p:stCondLst>
                              <p:cond delay="96000"/>
                            </p:stCondLst>
                            <p:childTnLst>
                              <p:par>
                                <p:cTn id="76" presetID="24" presetClass="entr" presetSubtype="0" fill="hold" nodeType="afterEffect">
                                  <p:stCondLst>
                                    <p:cond delay="6000"/>
                                  </p:stCondLst>
                                  <p:childTnLst>
                                    <p:set>
                                      <p:cBhvr>
                                        <p:cTn id="77" dur="1" fill="hold">
                                          <p:stCondLst>
                                            <p:cond delay="0"/>
                                          </p:stCondLst>
                                        </p:cTn>
                                        <p:tgtEl>
                                          <p:spTgt spid="24608"/>
                                        </p:tgtEl>
                                        <p:attrNameLst>
                                          <p:attrName>style.visibility</p:attrName>
                                        </p:attrNameLst>
                                      </p:cBhvr>
                                      <p:to>
                                        <p:strVal val="visible"/>
                                      </p:to>
                                    </p:set>
                                    <p:anim to="" calcmode="lin" valueType="num">
                                      <p:cBhvr>
                                        <p:cTn id="78" dur="1" fill="hold"/>
                                        <p:tgtEl>
                                          <p:spTgt spid="24608"/>
                                        </p:tgtEl>
                                        <p:attrNameLst>
                                          <p:attrName/>
                                        </p:attrNameLst>
                                      </p:cBhvr>
                                    </p:anim>
                                  </p:childTnLst>
                                </p:cTn>
                              </p:par>
                            </p:childTnLst>
                          </p:cTn>
                        </p:par>
                        <p:par>
                          <p:cTn id="79" fill="hold">
                            <p:stCondLst>
                              <p:cond delay="102000"/>
                            </p:stCondLst>
                            <p:childTnLst>
                              <p:par>
                                <p:cTn id="80" presetID="24" presetClass="entr" presetSubtype="0" fill="hold" nodeType="afterEffect">
                                  <p:stCondLst>
                                    <p:cond delay="6000"/>
                                  </p:stCondLst>
                                  <p:childTnLst>
                                    <p:set>
                                      <p:cBhvr>
                                        <p:cTn id="81" dur="1" fill="hold">
                                          <p:stCondLst>
                                            <p:cond delay="0"/>
                                          </p:stCondLst>
                                        </p:cTn>
                                        <p:tgtEl>
                                          <p:spTgt spid="24610"/>
                                        </p:tgtEl>
                                        <p:attrNameLst>
                                          <p:attrName>style.visibility</p:attrName>
                                        </p:attrNameLst>
                                      </p:cBhvr>
                                      <p:to>
                                        <p:strVal val="visible"/>
                                      </p:to>
                                    </p:set>
                                    <p:anim to="" calcmode="lin" valueType="num">
                                      <p:cBhvr>
                                        <p:cTn id="82" dur="1" fill="hold"/>
                                        <p:tgtEl>
                                          <p:spTgt spid="24610"/>
                                        </p:tgtEl>
                                        <p:attrNameLst>
                                          <p:attrName/>
                                        </p:attrNameLst>
                                      </p:cBhvr>
                                    </p:anim>
                                  </p:childTnLst>
                                </p:cTn>
                              </p:par>
                            </p:childTnLst>
                          </p:cTn>
                        </p:par>
                        <p:par>
                          <p:cTn id="83" fill="hold">
                            <p:stCondLst>
                              <p:cond delay="108000"/>
                            </p:stCondLst>
                            <p:childTnLst>
                              <p:par>
                                <p:cTn id="84" presetID="24" presetClass="entr" presetSubtype="0" fill="hold" nodeType="afterEffect">
                                  <p:stCondLst>
                                    <p:cond delay="6000"/>
                                  </p:stCondLst>
                                  <p:childTnLst>
                                    <p:set>
                                      <p:cBhvr>
                                        <p:cTn id="85" dur="1" fill="hold">
                                          <p:stCondLst>
                                            <p:cond delay="0"/>
                                          </p:stCondLst>
                                        </p:cTn>
                                        <p:tgtEl>
                                          <p:spTgt spid="24614"/>
                                        </p:tgtEl>
                                        <p:attrNameLst>
                                          <p:attrName>style.visibility</p:attrName>
                                        </p:attrNameLst>
                                      </p:cBhvr>
                                      <p:to>
                                        <p:strVal val="visible"/>
                                      </p:to>
                                    </p:set>
                                    <p:anim to="" calcmode="lin" valueType="num">
                                      <p:cBhvr>
                                        <p:cTn id="86" dur="1" fill="hold"/>
                                        <p:tgtEl>
                                          <p:spTgt spid="246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1066800" y="0"/>
            <a:ext cx="5947462" cy="830997"/>
          </a:xfrm>
          <a:prstGeom prst="rect">
            <a:avLst/>
          </a:prstGeom>
          <a:noFill/>
        </p:spPr>
        <p:txBody>
          <a:bodyPr wrap="square" rtlCol="0">
            <a:spAutoFit/>
          </a:bodyPr>
          <a:lstStyle/>
          <a:p>
            <a:r>
              <a:rPr lang="en-US" sz="4800" dirty="0" smtClean="0">
                <a:latin typeface="Algerian" pitchFamily="82" charset="0"/>
              </a:rPr>
              <a:t>authoritarianism</a:t>
            </a:r>
            <a:endParaRPr lang="en-US" sz="4800" dirty="0">
              <a:latin typeface="Algerian" pitchFamily="82" charset="0"/>
            </a:endParaRPr>
          </a:p>
        </p:txBody>
      </p:sp>
      <p:pic>
        <p:nvPicPr>
          <p:cNvPr id="3" name="Picture 2" descr="putin_cartoon1002.gif"/>
          <p:cNvPicPr>
            <a:picLocks noChangeAspect="1"/>
          </p:cNvPicPr>
          <p:nvPr/>
        </p:nvPicPr>
        <p:blipFill>
          <a:blip r:embed="rId2" cstate="print"/>
          <a:stretch>
            <a:fillRect/>
          </a:stretch>
        </p:blipFill>
        <p:spPr>
          <a:xfrm>
            <a:off x="380999" y="3505200"/>
            <a:ext cx="4589931" cy="3048000"/>
          </a:xfrm>
          <a:prstGeom prst="rect">
            <a:avLst/>
          </a:prstGeom>
        </p:spPr>
      </p:pic>
      <p:sp>
        <p:nvSpPr>
          <p:cNvPr id="5" name="TextBox 4"/>
          <p:cNvSpPr txBox="1"/>
          <p:nvPr/>
        </p:nvSpPr>
        <p:spPr>
          <a:xfrm>
            <a:off x="1676401" y="685800"/>
            <a:ext cx="5867400" cy="2677656"/>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form of government with authority vested in an elite group that may or may not rule in the best interests of the people.  Authoritarian political systems take many form, including oligarchies, military dictatorships, ideological one-party states and monarchies.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4" name="Picture 2" descr="http://bluesevenpartners.com/blog/wp-content/uploads/2010/01/consensu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extBox 1"/>
          <p:cNvSpPr txBox="1"/>
          <p:nvPr/>
        </p:nvSpPr>
        <p:spPr>
          <a:xfrm>
            <a:off x="228600" y="990600"/>
            <a:ext cx="8915400" cy="830997"/>
          </a:xfrm>
          <a:prstGeom prst="rect">
            <a:avLst/>
          </a:prstGeom>
          <a:noFill/>
        </p:spPr>
        <p:txBody>
          <a:bodyPr wrap="square" rtlCol="0">
            <a:spAutoFit/>
          </a:bodyPr>
          <a:lstStyle/>
          <a:p>
            <a:r>
              <a:rPr lang="en-US" sz="4800" dirty="0" smtClean="0">
                <a:solidFill>
                  <a:srgbClr val="C00000"/>
                </a:solidFill>
                <a:latin typeface="Algerian" pitchFamily="82" charset="0"/>
              </a:rPr>
              <a:t>Consensus decision making </a:t>
            </a:r>
            <a:endParaRPr lang="en-US" sz="4800" dirty="0">
              <a:solidFill>
                <a:srgbClr val="C00000"/>
              </a:solidFill>
              <a:latin typeface="Algerian" pitchFamily="82" charset="0"/>
            </a:endParaRPr>
          </a:p>
        </p:txBody>
      </p:sp>
      <p:sp>
        <p:nvSpPr>
          <p:cNvPr id="3" name="TextBox 2"/>
          <p:cNvSpPr txBox="1"/>
          <p:nvPr/>
        </p:nvSpPr>
        <p:spPr>
          <a:xfrm>
            <a:off x="2057400" y="4419600"/>
            <a:ext cx="5257800" cy="1938992"/>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a process whereby a group of individuals share ideas, solutions and concerns to find a resolution to a problems that all members of the groups can accept.</a:t>
            </a:r>
            <a:endParaRPr lang="en-US"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32770" name="Picture 2" descr="http://www.culturalresources.com/images/Parthenon1.jpg"/>
          <p:cNvPicPr>
            <a:picLocks noChangeAspect="1" noChangeArrowheads="1"/>
          </p:cNvPicPr>
          <p:nvPr/>
        </p:nvPicPr>
        <p:blipFill>
          <a:blip r:embed="rId2" cstate="print">
            <a:lum bright="70000" contrast="-70000"/>
          </a:blip>
          <a:srcRect/>
          <a:stretch>
            <a:fillRect/>
          </a:stretch>
        </p:blipFill>
        <p:spPr bwMode="auto">
          <a:xfrm>
            <a:off x="1" y="0"/>
            <a:ext cx="9144000" cy="6858000"/>
          </a:xfrm>
          <a:prstGeom prst="rect">
            <a:avLst/>
          </a:prstGeom>
          <a:noFill/>
        </p:spPr>
      </p:pic>
      <p:sp>
        <p:nvSpPr>
          <p:cNvPr id="2" name="TextBox 1"/>
          <p:cNvSpPr txBox="1"/>
          <p:nvPr/>
        </p:nvSpPr>
        <p:spPr>
          <a:xfrm>
            <a:off x="457200" y="0"/>
            <a:ext cx="5947462" cy="830997"/>
          </a:xfrm>
          <a:prstGeom prst="rect">
            <a:avLst/>
          </a:prstGeom>
          <a:noFill/>
        </p:spPr>
        <p:txBody>
          <a:bodyPr wrap="square" rtlCol="0">
            <a:spAutoFit/>
          </a:bodyPr>
          <a:lstStyle/>
          <a:p>
            <a:r>
              <a:rPr lang="en-US" sz="4800" dirty="0" smtClean="0">
                <a:solidFill>
                  <a:srgbClr val="C00000"/>
                </a:solidFill>
                <a:latin typeface="Algerian" pitchFamily="82" charset="0"/>
              </a:rPr>
              <a:t>Direct democracy</a:t>
            </a:r>
            <a:endParaRPr lang="en-US" sz="4800" dirty="0">
              <a:solidFill>
                <a:srgbClr val="C00000"/>
              </a:solidFill>
              <a:latin typeface="Algerian" pitchFamily="82" charset="0"/>
            </a:endParaRPr>
          </a:p>
        </p:txBody>
      </p:sp>
      <p:sp>
        <p:nvSpPr>
          <p:cNvPr id="5" name="TextBox 4"/>
          <p:cNvSpPr txBox="1"/>
          <p:nvPr/>
        </p:nvSpPr>
        <p:spPr>
          <a:xfrm>
            <a:off x="1219200" y="3581400"/>
            <a:ext cx="7696199" cy="2246769"/>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A </a:t>
            </a:r>
            <a:r>
              <a:rPr lang="en-US" sz="2800" b="1" dirty="0" smtClean="0">
                <a:solidFill>
                  <a:srgbClr val="002060"/>
                </a:solidFill>
                <a:latin typeface="Times New Roman" pitchFamily="18" charset="0"/>
                <a:cs typeface="Times New Roman" pitchFamily="18" charset="0"/>
              </a:rPr>
              <a:t>form </a:t>
            </a:r>
            <a:r>
              <a:rPr lang="en-US" sz="2800" b="1" dirty="0" smtClean="0">
                <a:solidFill>
                  <a:srgbClr val="002060"/>
                </a:solidFill>
                <a:latin typeface="Times New Roman" pitchFamily="18" charset="0"/>
                <a:cs typeface="Times New Roman" pitchFamily="18" charset="0"/>
              </a:rPr>
              <a:t>of government in which the people participate in deciding issues directly.  A direct democracy operates on the belief that every citizen’s voice is important and necessary for the orderly and efficient operation of society.</a:t>
            </a:r>
            <a:endParaRPr lang="en-US"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31746" name="Picture 2" descr="http://img.timeinc.net/time/daily/2007/0703/chinese_military0305.jpg"/>
          <p:cNvPicPr>
            <a:picLocks noChangeAspect="1" noChangeArrowheads="1"/>
          </p:cNvPicPr>
          <p:nvPr/>
        </p:nvPicPr>
        <p:blipFill>
          <a:blip r:embed="rId2" cstate="print">
            <a:lum bright="70000" contrast="-70000"/>
          </a:blip>
          <a:srcRect/>
          <a:stretch>
            <a:fillRect/>
          </a:stretch>
        </p:blipFill>
        <p:spPr bwMode="auto">
          <a:xfrm>
            <a:off x="0" y="0"/>
            <a:ext cx="9100930" cy="6858000"/>
          </a:xfrm>
          <a:prstGeom prst="rect">
            <a:avLst/>
          </a:prstGeom>
          <a:noFill/>
        </p:spPr>
      </p:pic>
      <p:sp>
        <p:nvSpPr>
          <p:cNvPr id="2" name="TextBox 1"/>
          <p:cNvSpPr txBox="1"/>
          <p:nvPr/>
        </p:nvSpPr>
        <p:spPr>
          <a:xfrm>
            <a:off x="762000" y="0"/>
            <a:ext cx="7391400" cy="830997"/>
          </a:xfrm>
          <a:prstGeom prst="rect">
            <a:avLst/>
          </a:prstGeom>
          <a:noFill/>
        </p:spPr>
        <p:txBody>
          <a:bodyPr wrap="square" rtlCol="0">
            <a:spAutoFit/>
          </a:bodyPr>
          <a:lstStyle/>
          <a:p>
            <a:r>
              <a:rPr lang="en-US" sz="4800" dirty="0" smtClean="0">
                <a:solidFill>
                  <a:srgbClr val="C00000"/>
                </a:solidFill>
                <a:latin typeface="Algerian" pitchFamily="82" charset="0"/>
              </a:rPr>
              <a:t>Military dictatorship</a:t>
            </a:r>
            <a:endParaRPr lang="en-US" sz="4800" dirty="0">
              <a:solidFill>
                <a:srgbClr val="C00000"/>
              </a:solidFill>
              <a:latin typeface="Algerian" pitchFamily="82" charset="0"/>
            </a:endParaRPr>
          </a:p>
        </p:txBody>
      </p:sp>
      <p:sp>
        <p:nvSpPr>
          <p:cNvPr id="3" name="TextBox 2"/>
          <p:cNvSpPr txBox="1"/>
          <p:nvPr/>
        </p:nvSpPr>
        <p:spPr>
          <a:xfrm>
            <a:off x="1371600" y="2514600"/>
            <a:ext cx="5715000" cy="2677656"/>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A</a:t>
            </a:r>
            <a:r>
              <a:rPr lang="en-US" sz="2800" b="1" dirty="0" smtClean="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form of government in which political power resides with the military leadership. Some countries in Latin America and the Middle East have presented many examples of military dictatorship.</a:t>
            </a:r>
            <a:endParaRPr lang="en-US"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609600" y="228600"/>
            <a:ext cx="3510898" cy="830997"/>
          </a:xfrm>
          <a:prstGeom prst="rect">
            <a:avLst/>
          </a:prstGeom>
          <a:noFill/>
        </p:spPr>
        <p:txBody>
          <a:bodyPr wrap="square" rtlCol="0">
            <a:spAutoFit/>
          </a:bodyPr>
          <a:lstStyle/>
          <a:p>
            <a:r>
              <a:rPr lang="en-US" sz="4800" dirty="0" smtClean="0">
                <a:solidFill>
                  <a:srgbClr val="C00000"/>
                </a:solidFill>
                <a:latin typeface="Algerian" pitchFamily="82" charset="0"/>
              </a:rPr>
              <a:t>oligarchy</a:t>
            </a:r>
            <a:endParaRPr lang="en-US" sz="4800" dirty="0">
              <a:solidFill>
                <a:srgbClr val="C00000"/>
              </a:solidFill>
              <a:latin typeface="Algerian" pitchFamily="82" charset="0"/>
            </a:endParaRPr>
          </a:p>
        </p:txBody>
      </p:sp>
      <p:pic>
        <p:nvPicPr>
          <p:cNvPr id="3" name="Picture 2" descr="untitled.bmp"/>
          <p:cNvPicPr>
            <a:picLocks noChangeAspect="1"/>
          </p:cNvPicPr>
          <p:nvPr/>
        </p:nvPicPr>
        <p:blipFill>
          <a:blip r:embed="rId2" cstate="print"/>
          <a:stretch>
            <a:fillRect/>
          </a:stretch>
        </p:blipFill>
        <p:spPr>
          <a:xfrm>
            <a:off x="2479946" y="2743200"/>
            <a:ext cx="6806930" cy="4114800"/>
          </a:xfrm>
          <a:prstGeom prst="rect">
            <a:avLst/>
          </a:prstGeom>
        </p:spPr>
      </p:pic>
      <p:sp>
        <p:nvSpPr>
          <p:cNvPr id="4" name="TextBox 3"/>
          <p:cNvSpPr txBox="1"/>
          <p:nvPr/>
        </p:nvSpPr>
        <p:spPr>
          <a:xfrm>
            <a:off x="1371600" y="990600"/>
            <a:ext cx="6629400" cy="1938992"/>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A</a:t>
            </a:r>
            <a:r>
              <a:rPr lang="en-US"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form of government in which political power rests with a small elite segment of society.  An oligarchy often consists of politically powerful families who pass on their influence to their children .</a:t>
            </a:r>
            <a:endParaRPr lang="en-US"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762000" y="685800"/>
            <a:ext cx="5505033" cy="830997"/>
          </a:xfrm>
          <a:prstGeom prst="rect">
            <a:avLst/>
          </a:prstGeom>
          <a:noFill/>
        </p:spPr>
        <p:txBody>
          <a:bodyPr wrap="square" rtlCol="0">
            <a:spAutoFit/>
          </a:bodyPr>
          <a:lstStyle/>
          <a:p>
            <a:r>
              <a:rPr lang="en-US" sz="4800" dirty="0" smtClean="0">
                <a:solidFill>
                  <a:srgbClr val="FF0000"/>
                </a:solidFill>
                <a:latin typeface="Algerian" pitchFamily="82" charset="0"/>
              </a:rPr>
              <a:t>One party state</a:t>
            </a:r>
            <a:endParaRPr lang="en-US" sz="4800" dirty="0">
              <a:solidFill>
                <a:srgbClr val="FF0000"/>
              </a:solidFill>
              <a:latin typeface="Algerian" pitchFamily="82" charset="0"/>
            </a:endParaRPr>
          </a:p>
        </p:txBody>
      </p:sp>
      <p:pic>
        <p:nvPicPr>
          <p:cNvPr id="3" name="Picture 2" descr="21885_1141259a-dbdf-4b55-8b76-3c57f5b0ab46.jpg"/>
          <p:cNvPicPr>
            <a:picLocks noChangeAspect="1"/>
          </p:cNvPicPr>
          <p:nvPr/>
        </p:nvPicPr>
        <p:blipFill>
          <a:blip r:embed="rId2" cstate="print"/>
          <a:stretch>
            <a:fillRect/>
          </a:stretch>
        </p:blipFill>
        <p:spPr>
          <a:xfrm>
            <a:off x="5334000" y="1639316"/>
            <a:ext cx="3718777" cy="5218684"/>
          </a:xfrm>
          <a:prstGeom prst="rect">
            <a:avLst/>
          </a:prstGeom>
        </p:spPr>
      </p:pic>
      <p:sp>
        <p:nvSpPr>
          <p:cNvPr id="4" name="TextBox 3"/>
          <p:cNvSpPr txBox="1"/>
          <p:nvPr/>
        </p:nvSpPr>
        <p:spPr>
          <a:xfrm>
            <a:off x="990600" y="2590800"/>
            <a:ext cx="3810000" cy="2677656"/>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A</a:t>
            </a:r>
            <a:r>
              <a:rPr lang="en-US" sz="2800" b="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form of government where only one party forms the government and no other parties are permitted to run candidates for election.</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28674" name="Picture 2" descr="http://vef2009review.files.wordpress.com/2009/06/poland-solidarity.jpg"/>
          <p:cNvPicPr>
            <a:picLocks noChangeAspect="1" noChangeArrowheads="1"/>
          </p:cNvPicPr>
          <p:nvPr/>
        </p:nvPicPr>
        <p:blipFill>
          <a:blip r:embed="rId2" cstate="print">
            <a:lum bright="70000" contrast="-70000"/>
          </a:blip>
          <a:srcRect/>
          <a:stretch>
            <a:fillRect/>
          </a:stretch>
        </p:blipFill>
        <p:spPr bwMode="auto">
          <a:xfrm>
            <a:off x="0" y="0"/>
            <a:ext cx="9192768" cy="6858000"/>
          </a:xfrm>
          <a:prstGeom prst="rect">
            <a:avLst/>
          </a:prstGeom>
          <a:noFill/>
        </p:spPr>
      </p:pic>
      <p:sp>
        <p:nvSpPr>
          <p:cNvPr id="2" name="TextBox 1"/>
          <p:cNvSpPr txBox="1"/>
          <p:nvPr/>
        </p:nvSpPr>
        <p:spPr>
          <a:xfrm>
            <a:off x="1066800" y="152400"/>
            <a:ext cx="5727850" cy="830997"/>
          </a:xfrm>
          <a:prstGeom prst="rect">
            <a:avLst/>
          </a:prstGeom>
          <a:noFill/>
        </p:spPr>
        <p:txBody>
          <a:bodyPr wrap="square" rtlCol="0">
            <a:spAutoFit/>
          </a:bodyPr>
          <a:lstStyle/>
          <a:p>
            <a:r>
              <a:rPr lang="en-US" sz="4800" dirty="0" smtClean="0">
                <a:solidFill>
                  <a:srgbClr val="C00000"/>
                </a:solidFill>
                <a:latin typeface="Algerian" pitchFamily="82" charset="0"/>
              </a:rPr>
              <a:t>Party solidarity</a:t>
            </a:r>
            <a:endParaRPr lang="en-US" sz="4800" dirty="0">
              <a:solidFill>
                <a:srgbClr val="C00000"/>
              </a:solidFill>
              <a:latin typeface="Algerian" pitchFamily="82" charset="0"/>
            </a:endParaRPr>
          </a:p>
        </p:txBody>
      </p:sp>
      <p:sp>
        <p:nvSpPr>
          <p:cNvPr id="3" name="TextBox 2"/>
          <p:cNvSpPr txBox="1"/>
          <p:nvPr/>
        </p:nvSpPr>
        <p:spPr>
          <a:xfrm>
            <a:off x="3810000" y="2887682"/>
            <a:ext cx="4747016" cy="3539430"/>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I</a:t>
            </a:r>
            <a:r>
              <a:rPr lang="en-US" sz="2800" b="1" dirty="0" smtClean="0">
                <a:solidFill>
                  <a:srgbClr val="C00000"/>
                </a:solidFill>
                <a:latin typeface="Times New Roman" pitchFamily="18" charset="0"/>
                <a:cs typeface="Times New Roman" pitchFamily="18" charset="0"/>
              </a:rPr>
              <a:t>n </a:t>
            </a:r>
            <a:r>
              <a:rPr lang="en-US" sz="2800" b="1" dirty="0" smtClean="0">
                <a:solidFill>
                  <a:srgbClr val="C00000"/>
                </a:solidFill>
                <a:latin typeface="Times New Roman" pitchFamily="18" charset="0"/>
                <a:cs typeface="Times New Roman" pitchFamily="18" charset="0"/>
              </a:rPr>
              <a:t>the Canadian system, a requirement that all party members vote with their party, except in rare instances when the party leadership explicitly frees them from this obligation, in what is known as a free vote.</a:t>
            </a:r>
            <a:endParaRPr lang="en-US"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ityofmemphis.org/media/images/gov2.jpg"/>
          <p:cNvPicPr>
            <a:picLocks noChangeAspect="1" noChangeArrowheads="1"/>
          </p:cNvPicPr>
          <p:nvPr/>
        </p:nvPicPr>
        <p:blipFill>
          <a:blip r:embed="rId2" cstate="print">
            <a:lum bright="70000" contrast="-70000"/>
          </a:blip>
          <a:srcRect/>
          <a:stretch>
            <a:fillRect/>
          </a:stretch>
        </p:blipFill>
        <p:spPr bwMode="auto">
          <a:xfrm>
            <a:off x="0" y="1295400"/>
            <a:ext cx="9144000" cy="4572000"/>
          </a:xfrm>
          <a:prstGeom prst="rect">
            <a:avLst/>
          </a:prstGeom>
          <a:noFill/>
        </p:spPr>
      </p:pic>
      <p:sp>
        <p:nvSpPr>
          <p:cNvPr id="3" name="Subtitle 2"/>
          <p:cNvSpPr>
            <a:spLocks noGrp="1"/>
          </p:cNvSpPr>
          <p:nvPr>
            <p:ph type="subTitle" idx="1"/>
          </p:nvPr>
        </p:nvSpPr>
        <p:spPr>
          <a:xfrm>
            <a:off x="0" y="228600"/>
            <a:ext cx="9144000" cy="609600"/>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Does Government Serve the People or Lead the People?</a:t>
            </a:r>
            <a:endParaRPr lang="en-US" sz="2800" b="1" dirty="0">
              <a:solidFill>
                <a:schemeClr val="accent5">
                  <a:lumMod val="50000"/>
                </a:schemeClr>
              </a:solidFill>
              <a:latin typeface="Times New Roman" pitchFamily="18" charset="0"/>
              <a:cs typeface="Times New Roman" pitchFamily="18" charset="0"/>
            </a:endParaRPr>
          </a:p>
        </p:txBody>
      </p:sp>
      <p:sp>
        <p:nvSpPr>
          <p:cNvPr id="9" name="Rectangle 8"/>
          <p:cNvSpPr/>
          <p:nvPr/>
        </p:nvSpPr>
        <p:spPr>
          <a:xfrm>
            <a:off x="0" y="1447800"/>
            <a:ext cx="9144000" cy="1015663"/>
          </a:xfrm>
          <a:prstGeom prst="rect">
            <a:avLst/>
          </a:prstGeom>
        </p:spPr>
        <p:txBody>
          <a:bodyPr wrap="square">
            <a:spAutoFit/>
          </a:bodyPr>
          <a:lstStyle/>
          <a:p>
            <a:pPr algn="ctr">
              <a:buNone/>
            </a:pPr>
            <a:r>
              <a:rPr lang="en-US" sz="2000" b="1" dirty="0" smtClean="0">
                <a:solidFill>
                  <a:srgbClr val="002060"/>
                </a:solidFill>
                <a:latin typeface="Times New Roman" pitchFamily="18" charset="0"/>
                <a:cs typeface="Times New Roman" pitchFamily="18" charset="0"/>
              </a:rPr>
              <a:t>Read the introduction on page 335</a:t>
            </a:r>
          </a:p>
          <a:p>
            <a:pPr algn="ctr">
              <a:buNone/>
            </a:pPr>
            <a:endParaRPr lang="en-US" sz="2000" b="1" dirty="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Why is a government’s desire to follow the </a:t>
            </a:r>
            <a:r>
              <a:rPr lang="en-US" b="1" i="1" dirty="0">
                <a:latin typeface="Times New Roman" pitchFamily="18" charset="0"/>
                <a:cs typeface="Times New Roman" pitchFamily="18" charset="0"/>
              </a:rPr>
              <a:t>W</a:t>
            </a:r>
            <a:r>
              <a:rPr lang="en-US" b="1" i="1" dirty="0" smtClean="0">
                <a:latin typeface="Times New Roman" pitchFamily="18" charset="0"/>
                <a:cs typeface="Times New Roman" pitchFamily="18" charset="0"/>
              </a:rPr>
              <a:t>ill of the People </a:t>
            </a:r>
            <a:r>
              <a:rPr lang="en-US" b="1" dirty="0" smtClean="0">
                <a:latin typeface="Times New Roman" pitchFamily="18" charset="0"/>
                <a:cs typeface="Times New Roman" pitchFamily="18" charset="0"/>
              </a:rPr>
              <a:t>seen as an </a:t>
            </a:r>
            <a:r>
              <a:rPr lang="en-US" b="1" i="1" dirty="0" smtClean="0">
                <a:latin typeface="Times New Roman" pitchFamily="18" charset="0"/>
                <a:cs typeface="Times New Roman" pitchFamily="18" charset="0"/>
              </a:rPr>
              <a:t>ideal</a:t>
            </a:r>
            <a:r>
              <a:rPr lang="en-US" b="1" dirty="0" smtClean="0">
                <a:latin typeface="Times New Roman" pitchFamily="18" charset="0"/>
                <a:cs typeface="Times New Roman" pitchFamily="18" charset="0"/>
              </a:rPr>
              <a:t>?</a:t>
            </a:r>
          </a:p>
        </p:txBody>
      </p:sp>
      <p:sp>
        <p:nvSpPr>
          <p:cNvPr id="6" name="Rectangle 5"/>
          <p:cNvSpPr/>
          <p:nvPr/>
        </p:nvSpPr>
        <p:spPr>
          <a:xfrm>
            <a:off x="0" y="2971800"/>
            <a:ext cx="9144000" cy="3200876"/>
          </a:xfrm>
          <a:prstGeom prst="rect">
            <a:avLst/>
          </a:prstGeom>
        </p:spPr>
        <p:txBody>
          <a:bodyPr wrap="square">
            <a:spAutoFit/>
          </a:bodyPr>
          <a:lstStyle/>
          <a:p>
            <a:pPr algn="ctr"/>
            <a:r>
              <a:rPr lang="en-US" sz="2000" b="1" dirty="0" smtClean="0">
                <a:solidFill>
                  <a:srgbClr val="C00000"/>
                </a:solidFill>
                <a:latin typeface="Times New Roman" pitchFamily="18" charset="0"/>
                <a:cs typeface="Times New Roman" pitchFamily="18" charset="0"/>
              </a:rPr>
              <a:t>Some Questions about Democracy</a:t>
            </a:r>
          </a:p>
          <a:p>
            <a:pPr algn="ctr"/>
            <a:endParaRPr lang="en-US" sz="2000" b="1" dirty="0">
              <a:solidFill>
                <a:srgbClr val="C0000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After reading this section, how many of these </a:t>
            </a:r>
            <a:r>
              <a:rPr lang="en-US" b="1" dirty="0" smtClean="0">
                <a:solidFill>
                  <a:srgbClr val="C00000"/>
                </a:solidFill>
                <a:latin typeface="Times New Roman" pitchFamily="18" charset="0"/>
                <a:cs typeface="Times New Roman" pitchFamily="18" charset="0"/>
              </a:rPr>
              <a:t>questions</a:t>
            </a:r>
            <a:r>
              <a:rPr lang="en-US" b="1" dirty="0" smtClean="0">
                <a:latin typeface="Times New Roman" pitchFamily="18" charset="0"/>
                <a:cs typeface="Times New Roman" pitchFamily="18" charset="0"/>
              </a:rPr>
              <a:t> (on page 335) can you answer?</a:t>
            </a:r>
          </a:p>
          <a:p>
            <a:pPr algn="ctr"/>
            <a:r>
              <a:rPr lang="en-US" b="1" dirty="0" smtClean="0">
                <a:latin typeface="Times New Roman" pitchFamily="18" charset="0"/>
                <a:cs typeface="Times New Roman" pitchFamily="18" charset="0"/>
              </a:rPr>
              <a:t>Write out a response for each…</a:t>
            </a:r>
          </a:p>
          <a:p>
            <a:pPr algn="ctr"/>
            <a:endParaRPr lang="en-US" b="1" dirty="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Read the following two sections:</a:t>
            </a:r>
          </a:p>
          <a:p>
            <a:pPr algn="ctr"/>
            <a:r>
              <a:rPr lang="en-US" b="1" i="1" dirty="0" smtClean="0">
                <a:solidFill>
                  <a:srgbClr val="002060"/>
                </a:solidFill>
                <a:latin typeface="Times New Roman" pitchFamily="18" charset="0"/>
                <a:cs typeface="Times New Roman" pitchFamily="18" charset="0"/>
              </a:rPr>
              <a:t>The Will of the People </a:t>
            </a:r>
            <a:r>
              <a:rPr lang="en-US" b="1" dirty="0" smtClean="0">
                <a:latin typeface="Times New Roman" pitchFamily="18" charset="0"/>
                <a:cs typeface="Times New Roman" pitchFamily="18" charset="0"/>
              </a:rPr>
              <a:t>&amp; </a:t>
            </a:r>
            <a:r>
              <a:rPr lang="en-US" b="1" i="1" dirty="0" smtClean="0">
                <a:solidFill>
                  <a:srgbClr val="002060"/>
                </a:solidFill>
                <a:latin typeface="Times New Roman" pitchFamily="18" charset="0"/>
                <a:cs typeface="Times New Roman" pitchFamily="18" charset="0"/>
              </a:rPr>
              <a:t>Principles of Liberalism in Direct Democracies </a:t>
            </a:r>
            <a:r>
              <a:rPr lang="en-US" b="1" dirty="0" smtClean="0">
                <a:latin typeface="Times New Roman" pitchFamily="18" charset="0"/>
                <a:cs typeface="Times New Roman" pitchFamily="18" charset="0"/>
              </a:rPr>
              <a:t>pages 336-338 </a:t>
            </a:r>
          </a:p>
          <a:p>
            <a:pPr algn="ctr"/>
            <a:r>
              <a:rPr lang="en-US" b="1" dirty="0" smtClean="0">
                <a:latin typeface="Times New Roman" pitchFamily="18" charset="0"/>
                <a:cs typeface="Times New Roman" pitchFamily="18" charset="0"/>
              </a:rPr>
              <a:t>and take note of the following terms:</a:t>
            </a:r>
          </a:p>
          <a:p>
            <a:pPr algn="ctr"/>
            <a:endParaRPr lang="en-US" b="1" dirty="0">
              <a:latin typeface="Times New Roman" pitchFamily="18" charset="0"/>
              <a:cs typeface="Times New Roman" pitchFamily="18" charset="0"/>
            </a:endParaRPr>
          </a:p>
          <a:p>
            <a:pPr algn="ctr"/>
            <a:r>
              <a:rPr lang="en-US" b="1" i="1" dirty="0">
                <a:solidFill>
                  <a:srgbClr val="002060"/>
                </a:solidFill>
                <a:latin typeface="Times New Roman" pitchFamily="18" charset="0"/>
                <a:cs typeface="Times New Roman" pitchFamily="18" charset="0"/>
              </a:rPr>
              <a:t>d</a:t>
            </a:r>
            <a:r>
              <a:rPr lang="en-US" b="1" i="1" dirty="0" smtClean="0">
                <a:solidFill>
                  <a:srgbClr val="002060"/>
                </a:solidFill>
                <a:latin typeface="Times New Roman" pitchFamily="18" charset="0"/>
                <a:cs typeface="Times New Roman" pitchFamily="18" charset="0"/>
              </a:rPr>
              <a:t>emocracy – </a:t>
            </a:r>
            <a:r>
              <a:rPr lang="en-US" b="1" i="1" dirty="0">
                <a:solidFill>
                  <a:srgbClr val="002060"/>
                </a:solidFill>
                <a:latin typeface="Times New Roman" pitchFamily="18" charset="0"/>
                <a:cs typeface="Times New Roman" pitchFamily="18" charset="0"/>
              </a:rPr>
              <a:t>d</a:t>
            </a:r>
            <a:r>
              <a:rPr lang="en-US" b="1" i="1" dirty="0" smtClean="0">
                <a:solidFill>
                  <a:srgbClr val="002060"/>
                </a:solidFill>
                <a:latin typeface="Times New Roman" pitchFamily="18" charset="0"/>
                <a:cs typeface="Times New Roman" pitchFamily="18" charset="0"/>
              </a:rPr>
              <a:t>irect democracy – initiatives – referendums – plebiscites – recall elections</a:t>
            </a:r>
            <a:endParaRPr lang="en-US"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 to="" calcmode="lin" valueType="num">
                                      <p:cBhvr>
                                        <p:cTn id="10" dur="1" fill="hold"/>
                                        <p:tgtEl>
                                          <p:spTgt spid="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to="" calcmode="lin" valueType="num">
                                      <p:cBhvr>
                                        <p:cTn id="15" dur="1" fill="hold"/>
                                        <p:tgtEl>
                                          <p:spTgt spid="9">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to="" calcmode="lin" valueType="num">
                                      <p:cBhvr>
                                        <p:cTn id="20" dur="1" fill="hold"/>
                                        <p:tgtEl>
                                          <p:spTgt spid="6">
                                            <p:txEl>
                                              <p:pRg st="0" end="0"/>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to="" calcmode="lin" valueType="num">
                                      <p:cBhvr>
                                        <p:cTn id="23" dur="1" fill="hold"/>
                                        <p:tgtEl>
                                          <p:spTgt spid="6">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to="" calcmode="lin" valueType="num">
                                      <p:cBhvr>
                                        <p:cTn id="26" dur="1" fill="hold"/>
                                        <p:tgtEl>
                                          <p:spTgt spid="6">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to="" calcmode="lin" valueType="num">
                                      <p:cBhvr>
                                        <p:cTn id="31" dur="1" fill="hold"/>
                                        <p:tgtEl>
                                          <p:spTgt spid="6">
                                            <p:txEl>
                                              <p:pRg st="6" end="6"/>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 to="" calcmode="lin" valueType="num">
                                      <p:cBhvr>
                                        <p:cTn id="34" dur="1" fill="hold"/>
                                        <p:tgtEl>
                                          <p:spTgt spid="6">
                                            <p:txEl>
                                              <p:pRg st="7" end="7"/>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to="" calcmode="lin" valueType="num">
                                      <p:cBhvr>
                                        <p:cTn id="37" dur="1" fill="hold"/>
                                        <p:tgtEl>
                                          <p:spTgt spid="6">
                                            <p:txEl>
                                              <p:pRg st="8" end="8"/>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 to="" calcmode="lin" valueType="num">
                                      <p:cBhvr>
                                        <p:cTn id="40" dur="1" fill="hold"/>
                                        <p:tgtEl>
                                          <p:spTgt spid="6">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0" y="990600"/>
            <a:ext cx="9804860" cy="769441"/>
          </a:xfrm>
          <a:prstGeom prst="rect">
            <a:avLst/>
          </a:prstGeom>
          <a:noFill/>
        </p:spPr>
        <p:txBody>
          <a:bodyPr wrap="square" rtlCol="0">
            <a:spAutoFit/>
          </a:bodyPr>
          <a:lstStyle/>
          <a:p>
            <a:r>
              <a:rPr lang="en-US" sz="4400" dirty="0" smtClean="0">
                <a:latin typeface="Algerian" pitchFamily="82" charset="0"/>
              </a:rPr>
              <a:t>Proportional representation</a:t>
            </a:r>
            <a:endParaRPr lang="en-US" sz="4400" dirty="0">
              <a:latin typeface="Algerian" pitchFamily="82" charset="0"/>
            </a:endParaRPr>
          </a:p>
        </p:txBody>
      </p:sp>
      <p:sp>
        <p:nvSpPr>
          <p:cNvPr id="4" name="TextBox 3"/>
          <p:cNvSpPr txBox="1"/>
          <p:nvPr/>
        </p:nvSpPr>
        <p:spPr>
          <a:xfrm>
            <a:off x="1" y="2209800"/>
            <a:ext cx="4648199" cy="440120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system of government where citizens vote directly for a party, and then representatives are assigned based on the amount of popular support attained.  This results in a fairly accurate representation within the legislature of the will of the people.</a:t>
            </a:r>
            <a:endParaRPr lang="en-US" sz="2800" b="1" dirty="0">
              <a:latin typeface="Times New Roman" pitchFamily="18" charset="0"/>
              <a:cs typeface="Times New Roman" pitchFamily="18" charset="0"/>
            </a:endParaRPr>
          </a:p>
        </p:txBody>
      </p:sp>
      <p:pic>
        <p:nvPicPr>
          <p:cNvPr id="5" name="Picture 4" descr="leonardo_da_vinci.jpg"/>
          <p:cNvPicPr>
            <a:picLocks noChangeAspect="1"/>
          </p:cNvPicPr>
          <p:nvPr/>
        </p:nvPicPr>
        <p:blipFill>
          <a:blip r:embed="rId2" cstate="print"/>
          <a:stretch>
            <a:fillRect/>
          </a:stretch>
        </p:blipFill>
        <p:spPr>
          <a:xfrm>
            <a:off x="4800600" y="1964436"/>
            <a:ext cx="4343400" cy="489356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152400" y="152400"/>
            <a:ext cx="9493648" cy="830997"/>
          </a:xfrm>
          <a:prstGeom prst="rect">
            <a:avLst/>
          </a:prstGeom>
          <a:noFill/>
        </p:spPr>
        <p:txBody>
          <a:bodyPr wrap="square" rtlCol="0">
            <a:spAutoFit/>
          </a:bodyPr>
          <a:lstStyle/>
          <a:p>
            <a:r>
              <a:rPr lang="en-US" sz="4800" dirty="0" smtClean="0">
                <a:latin typeface="Algerian" pitchFamily="82" charset="0"/>
              </a:rPr>
              <a:t>Representative democracy</a:t>
            </a:r>
            <a:endParaRPr lang="en-US" sz="4800" dirty="0">
              <a:latin typeface="Algerian" pitchFamily="82" charset="0"/>
            </a:endParaRPr>
          </a:p>
        </p:txBody>
      </p:sp>
      <p:pic>
        <p:nvPicPr>
          <p:cNvPr id="3" name="Picture 2" descr="vote2.jpg"/>
          <p:cNvPicPr>
            <a:picLocks noChangeAspect="1"/>
          </p:cNvPicPr>
          <p:nvPr/>
        </p:nvPicPr>
        <p:blipFill>
          <a:blip r:embed="rId2" cstate="print"/>
          <a:stretch>
            <a:fillRect/>
          </a:stretch>
        </p:blipFill>
        <p:spPr>
          <a:xfrm>
            <a:off x="4038600" y="2740792"/>
            <a:ext cx="6172200" cy="4117208"/>
          </a:xfrm>
          <a:prstGeom prst="rect">
            <a:avLst/>
          </a:prstGeom>
        </p:spPr>
      </p:pic>
      <p:sp>
        <p:nvSpPr>
          <p:cNvPr id="4" name="TextBox 3"/>
          <p:cNvSpPr txBox="1"/>
          <p:nvPr/>
        </p:nvSpPr>
        <p:spPr>
          <a:xfrm>
            <a:off x="0" y="1066800"/>
            <a:ext cx="4571999" cy="3970318"/>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form of government in which a small group of politicians are elected by a larger group of citizens.  The people participate in deciding issues through elected officials who represent them and make laws in their interests.</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25602" name="Picture 2" descr="http://standupforamerica.files.wordpress.com/2009/05/canada_flag_sunset.jpg"/>
          <p:cNvPicPr>
            <a:picLocks noChangeAspect="1" noChangeArrowheads="1"/>
          </p:cNvPicPr>
          <p:nvPr/>
        </p:nvPicPr>
        <p:blipFill>
          <a:blip r:embed="rId2" cstate="print">
            <a:lum bright="70000" contrast="-70000"/>
          </a:blip>
          <a:srcRect/>
          <a:stretch>
            <a:fillRect/>
          </a:stretch>
        </p:blipFill>
        <p:spPr bwMode="auto">
          <a:xfrm>
            <a:off x="0" y="0"/>
            <a:ext cx="9144000" cy="6868160"/>
          </a:xfrm>
          <a:prstGeom prst="rect">
            <a:avLst/>
          </a:prstGeom>
          <a:noFill/>
        </p:spPr>
      </p:pic>
      <p:sp>
        <p:nvSpPr>
          <p:cNvPr id="2" name="TextBox 1"/>
          <p:cNvSpPr txBox="1"/>
          <p:nvPr/>
        </p:nvSpPr>
        <p:spPr>
          <a:xfrm>
            <a:off x="533400" y="1143000"/>
            <a:ext cx="8109912" cy="830997"/>
          </a:xfrm>
          <a:prstGeom prst="rect">
            <a:avLst/>
          </a:prstGeom>
          <a:noFill/>
        </p:spPr>
        <p:txBody>
          <a:bodyPr wrap="none" rtlCol="0">
            <a:spAutoFit/>
          </a:bodyPr>
          <a:lstStyle/>
          <a:p>
            <a:r>
              <a:rPr lang="en-US" sz="4800" dirty="0" smtClean="0">
                <a:latin typeface="Algerian" pitchFamily="82" charset="0"/>
              </a:rPr>
              <a:t>Responsible government</a:t>
            </a:r>
            <a:endParaRPr lang="en-US" sz="4800" dirty="0">
              <a:latin typeface="Algerian" pitchFamily="82" charset="0"/>
            </a:endParaRPr>
          </a:p>
        </p:txBody>
      </p:sp>
      <p:sp>
        <p:nvSpPr>
          <p:cNvPr id="3" name="TextBox 2"/>
          <p:cNvSpPr txBox="1"/>
          <p:nvPr/>
        </p:nvSpPr>
        <p:spPr>
          <a:xfrm>
            <a:off x="1066800" y="2590800"/>
            <a:ext cx="6629400" cy="3970318"/>
          </a:xfrm>
          <a:prstGeom prst="rect">
            <a:avLst/>
          </a:prstGeom>
          <a:noFill/>
        </p:spPr>
        <p:txBody>
          <a:bodyPr wrap="square" rtlCol="0">
            <a:spAutoFit/>
          </a:bodyPr>
          <a:lstStyle/>
          <a:p>
            <a:r>
              <a:rPr lang="en-US" sz="2800" b="1" dirty="0" smtClean="0"/>
              <a:t>I</a:t>
            </a:r>
            <a:r>
              <a:rPr lang="en-US" sz="2800" b="1" dirty="0" smtClean="0"/>
              <a:t>n </a:t>
            </a:r>
            <a:r>
              <a:rPr lang="en-US" sz="2800" b="1" dirty="0" smtClean="0"/>
              <a:t>the Canadian system, a form of representative democracy in which the branch of government that proposes laws, the executive branch of government (the prime minister and the cabinet members), is dependent on the </a:t>
            </a:r>
            <a:r>
              <a:rPr lang="en-US" sz="2800" b="1" dirty="0" smtClean="0">
                <a:solidFill>
                  <a:srgbClr val="002060"/>
                </a:solidFill>
              </a:rPr>
              <a:t>direct </a:t>
            </a:r>
            <a:r>
              <a:rPr lang="en-US" sz="2800" b="1" dirty="0" smtClean="0"/>
              <a:t>or indirect support of elected members in the legislative branch </a:t>
            </a:r>
            <a:r>
              <a:rPr lang="en-US" sz="2800" b="1" dirty="0" smtClean="0">
                <a:solidFill>
                  <a:srgbClr val="002060"/>
                </a:solidFill>
              </a:rPr>
              <a:t>(a </a:t>
            </a:r>
            <a:r>
              <a:rPr lang="en-US" sz="2800" b="1" dirty="0" smtClean="0"/>
              <a:t>majority of MPs in the House of Commons.)</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ww.democracycellproject.net/blog/archives/workshop-democracy.jpg"/>
          <p:cNvPicPr>
            <a:picLocks noChangeAspect="1" noChangeArrowheads="1"/>
          </p:cNvPicPr>
          <p:nvPr/>
        </p:nvPicPr>
        <p:blipFill>
          <a:blip r:embed="rId2" cstate="print">
            <a:lum bright="70000" contrast="-70000"/>
          </a:blip>
          <a:srcRect/>
          <a:stretch>
            <a:fillRect/>
          </a:stretch>
        </p:blipFill>
        <p:spPr bwMode="auto">
          <a:xfrm>
            <a:off x="1120064" y="0"/>
            <a:ext cx="6880936" cy="6858000"/>
          </a:xfrm>
          <a:prstGeom prst="rect">
            <a:avLst/>
          </a:prstGeom>
          <a:noFill/>
        </p:spPr>
      </p:pic>
      <p:sp>
        <p:nvSpPr>
          <p:cNvPr id="4" name="Subtitle 2"/>
          <p:cNvSpPr txBox="1">
            <a:spLocks/>
          </p:cNvSpPr>
          <p:nvPr/>
        </p:nvSpPr>
        <p:spPr>
          <a:xfrm>
            <a:off x="0" y="228600"/>
            <a:ext cx="9144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rPr>
              <a:t>Parliamentary vs. Republican</a:t>
            </a:r>
            <a:r>
              <a:rPr kumimoji="0" lang="en-US" sz="2800" b="1" i="0" u="none" strike="noStrike" kern="1200" cap="none" spc="0" normalizeH="0" noProof="0" dirty="0" smtClean="0">
                <a:ln>
                  <a:noFill/>
                </a:ln>
                <a:solidFill>
                  <a:schemeClr val="accent5">
                    <a:lumMod val="50000"/>
                  </a:schemeClr>
                </a:solidFill>
                <a:effectLst/>
                <a:uLnTx/>
                <a:uFillTx/>
                <a:latin typeface="Times New Roman" pitchFamily="18" charset="0"/>
                <a:ea typeface="+mn-ea"/>
                <a:cs typeface="Times New Roman" pitchFamily="18" charset="0"/>
              </a:rPr>
              <a:t> Democracy</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n-ea"/>
              <a:cs typeface="Times New Roman" pitchFamily="18" charset="0"/>
            </a:endParaRPr>
          </a:p>
        </p:txBody>
      </p:sp>
      <p:pic>
        <p:nvPicPr>
          <p:cNvPr id="1026" name="Picture 2" descr="http://blogsjc.files.wordpress.com/2010/02/parliament.jpg"/>
          <p:cNvPicPr>
            <a:picLocks noChangeAspect="1" noChangeArrowheads="1"/>
          </p:cNvPicPr>
          <p:nvPr/>
        </p:nvPicPr>
        <p:blipFill>
          <a:blip r:embed="rId3" cstate="print">
            <a:lum bright="70000" contrast="-70000"/>
          </a:blip>
          <a:srcRect/>
          <a:stretch>
            <a:fillRect/>
          </a:stretch>
        </p:blipFill>
        <p:spPr bwMode="auto">
          <a:xfrm>
            <a:off x="44389" y="2819400"/>
            <a:ext cx="4299011" cy="2971800"/>
          </a:xfrm>
          <a:prstGeom prst="rect">
            <a:avLst/>
          </a:prstGeom>
          <a:noFill/>
        </p:spPr>
      </p:pic>
      <p:pic>
        <p:nvPicPr>
          <p:cNvPr id="1032" name="Picture 8" descr="http://cache.virtualtourist.com/2484787-THE_WHITE_HOUSE-Washington_DC.jpg"/>
          <p:cNvPicPr>
            <a:picLocks noChangeAspect="1" noChangeArrowheads="1"/>
          </p:cNvPicPr>
          <p:nvPr/>
        </p:nvPicPr>
        <p:blipFill>
          <a:blip r:embed="rId4" cstate="print">
            <a:lum bright="70000" contrast="-70000"/>
          </a:blip>
          <a:srcRect/>
          <a:stretch>
            <a:fillRect/>
          </a:stretch>
        </p:blipFill>
        <p:spPr bwMode="auto">
          <a:xfrm>
            <a:off x="4343400" y="2819400"/>
            <a:ext cx="4724401" cy="2986496"/>
          </a:xfrm>
          <a:prstGeom prst="rect">
            <a:avLst/>
          </a:prstGeom>
          <a:noFill/>
        </p:spPr>
      </p:pic>
      <p:sp>
        <p:nvSpPr>
          <p:cNvPr id="5" name="Rectangle 4"/>
          <p:cNvSpPr/>
          <p:nvPr/>
        </p:nvSpPr>
        <p:spPr>
          <a:xfrm>
            <a:off x="0" y="1447800"/>
            <a:ext cx="9144000" cy="1200329"/>
          </a:xfrm>
          <a:prstGeom prst="rect">
            <a:avLst/>
          </a:prstGeom>
        </p:spPr>
        <p:txBody>
          <a:bodyPr wrap="square">
            <a:spAutoFit/>
          </a:bodyPr>
          <a:lstStyle/>
          <a:p>
            <a:pPr algn="ctr">
              <a:buNone/>
            </a:pPr>
            <a:r>
              <a:rPr lang="en-US" b="1" i="1" dirty="0" smtClean="0">
                <a:solidFill>
                  <a:srgbClr val="002060"/>
                </a:solidFill>
                <a:latin typeface="Times New Roman" pitchFamily="18" charset="0"/>
                <a:cs typeface="Times New Roman" pitchFamily="18" charset="0"/>
              </a:rPr>
              <a:t>What is different between Canada’s version of representative democracy versus that of the United States?</a:t>
            </a:r>
          </a:p>
          <a:p>
            <a:pPr algn="ctr">
              <a:buNone/>
            </a:pPr>
            <a:endParaRPr lang="en-US" b="1" dirty="0" smtClean="0">
              <a:solidFill>
                <a:srgbClr val="002060"/>
              </a:solidFill>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Individually, make a list…</a:t>
            </a:r>
          </a:p>
        </p:txBody>
      </p:sp>
      <p:sp>
        <p:nvSpPr>
          <p:cNvPr id="12" name="Rectangle 11"/>
          <p:cNvSpPr/>
          <p:nvPr/>
        </p:nvSpPr>
        <p:spPr>
          <a:xfrm>
            <a:off x="0" y="6062246"/>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Using page 337 – 343 complete the handout: </a:t>
            </a:r>
            <a:r>
              <a:rPr lang="en-US" b="1" i="1" dirty="0" smtClean="0">
                <a:latin typeface="Times New Roman" pitchFamily="18" charset="0"/>
                <a:cs typeface="Times New Roman" pitchFamily="18" charset="0"/>
              </a:rPr>
              <a:t>Parliamentary vs. Republican Democracy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to="" calcmode="lin" valueType="num">
                                      <p:cBhvr>
                                        <p:cTn id="13" dur="1" fill="hold"/>
                                        <p:tgtEl>
                                          <p:spTgt spid="5">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36"/>
                                        </p:tgtEl>
                                        <p:attrNameLst>
                                          <p:attrName>style.visibility</p:attrName>
                                        </p:attrNameLst>
                                      </p:cBhvr>
                                      <p:to>
                                        <p:strVal val="visible"/>
                                      </p:to>
                                    </p:set>
                                    <p:anim to="" calcmode="lin" valueType="num">
                                      <p:cBhvr>
                                        <p:cTn id="16" dur="1" fill="hold"/>
                                        <p:tgtEl>
                                          <p:spTgt spid="1036"/>
                                        </p:tgtEl>
                                        <p:attrNameLst>
                                          <p:attrName/>
                                        </p:attrNameLst>
                                      </p:cBhvr>
                                    </p:anim>
                                  </p:childTnLst>
                                </p:cTn>
                              </p:par>
                            </p:childTnLst>
                          </p:cTn>
                        </p:par>
                        <p:par>
                          <p:cTn id="17" fill="hold">
                            <p:stCondLst>
                              <p:cond delay="0"/>
                            </p:stCondLst>
                            <p:childTnLst>
                              <p:par>
                                <p:cTn id="18" presetID="24" presetClass="entr" presetSubtype="0" fill="hold" nodeType="afterEffect">
                                  <p:stCondLst>
                                    <p:cond delay="10000"/>
                                  </p:stCondLst>
                                  <p:childTnLst>
                                    <p:set>
                                      <p:cBhvr>
                                        <p:cTn id="19" dur="1" fill="hold">
                                          <p:stCondLst>
                                            <p:cond delay="0"/>
                                          </p:stCondLst>
                                        </p:cTn>
                                        <p:tgtEl>
                                          <p:spTgt spid="1026"/>
                                        </p:tgtEl>
                                        <p:attrNameLst>
                                          <p:attrName>style.visibility</p:attrName>
                                        </p:attrNameLst>
                                      </p:cBhvr>
                                      <p:to>
                                        <p:strVal val="visible"/>
                                      </p:to>
                                    </p:set>
                                    <p:anim to="" calcmode="lin" valueType="num">
                                      <p:cBhvr>
                                        <p:cTn id="20" dur="1" fill="hold"/>
                                        <p:tgtEl>
                                          <p:spTgt spid="1026"/>
                                        </p:tgtEl>
                                        <p:attrNameLst>
                                          <p:attrName/>
                                        </p:attrNameLst>
                                      </p:cBhvr>
                                    </p:anim>
                                  </p:childTnLst>
                                </p:cTn>
                              </p:par>
                            </p:childTnLst>
                          </p:cTn>
                        </p:par>
                        <p:par>
                          <p:cTn id="21" fill="hold">
                            <p:stCondLst>
                              <p:cond delay="10000"/>
                            </p:stCondLst>
                            <p:childTnLst>
                              <p:par>
                                <p:cTn id="22" presetID="24" presetClass="entr" presetSubtype="0" fill="hold" nodeType="afterEffect">
                                  <p:stCondLst>
                                    <p:cond delay="0"/>
                                  </p:stCondLst>
                                  <p:childTnLst>
                                    <p:set>
                                      <p:cBhvr>
                                        <p:cTn id="23" dur="1" fill="hold">
                                          <p:stCondLst>
                                            <p:cond delay="0"/>
                                          </p:stCondLst>
                                        </p:cTn>
                                        <p:tgtEl>
                                          <p:spTgt spid="1032"/>
                                        </p:tgtEl>
                                        <p:attrNameLst>
                                          <p:attrName>style.visibility</p:attrName>
                                        </p:attrNameLst>
                                      </p:cBhvr>
                                      <p:to>
                                        <p:strVal val="visible"/>
                                      </p:to>
                                    </p:set>
                                    <p:anim to="" calcmode="lin" valueType="num">
                                      <p:cBhvr>
                                        <p:cTn id="24" dur="1" fill="hold"/>
                                        <p:tgtEl>
                                          <p:spTgt spid="1032"/>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to="" calcmode="lin" valueType="num">
                                      <p:cBhvr>
                                        <p:cTn id="29"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ww.democracycellproject.net/blog/archives/workshop-democracy.jpg"/>
          <p:cNvPicPr>
            <a:picLocks noChangeAspect="1" noChangeArrowheads="1"/>
          </p:cNvPicPr>
          <p:nvPr/>
        </p:nvPicPr>
        <p:blipFill>
          <a:blip r:embed="rId2" cstate="print">
            <a:lum bright="70000" contrast="-70000"/>
          </a:blip>
          <a:srcRect/>
          <a:stretch>
            <a:fillRect/>
          </a:stretch>
        </p:blipFill>
        <p:spPr bwMode="auto">
          <a:xfrm>
            <a:off x="1120064" y="0"/>
            <a:ext cx="6880936" cy="6858000"/>
          </a:xfrm>
          <a:prstGeom prst="rect">
            <a:avLst/>
          </a:prstGeom>
          <a:noFill/>
        </p:spPr>
      </p:pic>
      <p:sp>
        <p:nvSpPr>
          <p:cNvPr id="4" name="Subtitle 2"/>
          <p:cNvSpPr txBox="1">
            <a:spLocks/>
          </p:cNvSpPr>
          <p:nvPr/>
        </p:nvSpPr>
        <p:spPr>
          <a:xfrm>
            <a:off x="0" y="228600"/>
            <a:ext cx="9144000" cy="838200"/>
          </a:xfrm>
          <a:prstGeom prst="rect">
            <a:avLst/>
          </a:prstGeom>
        </p:spPr>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0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rPr>
              <a:t>Parliamentary vs. Republican</a:t>
            </a:r>
            <a:r>
              <a:rPr kumimoji="0" lang="en-US" sz="3000" b="1" i="0" u="none" strike="noStrike" kern="1200" cap="none" spc="0" normalizeH="0" noProof="0" dirty="0" smtClean="0">
                <a:ln>
                  <a:noFill/>
                </a:ln>
                <a:solidFill>
                  <a:schemeClr val="accent5">
                    <a:lumMod val="50000"/>
                  </a:schemeClr>
                </a:solidFill>
                <a:effectLst/>
                <a:uLnTx/>
                <a:uFillTx/>
                <a:latin typeface="Times New Roman" pitchFamily="18" charset="0"/>
                <a:ea typeface="+mn-ea"/>
                <a:cs typeface="Times New Roman" pitchFamily="18" charset="0"/>
              </a:rPr>
              <a:t> Democracy</a:t>
            </a:r>
          </a:p>
          <a:p>
            <a:pPr marL="342900" marR="0" lvl="0" indent="-342900" algn="ctr" defTabSz="914400" rtl="0" eaLnBrk="1" fontAlgn="auto" latinLnBrk="0" hangingPunct="1">
              <a:lnSpc>
                <a:spcPct val="100000"/>
              </a:lnSpc>
              <a:spcBef>
                <a:spcPct val="20000"/>
              </a:spcBef>
              <a:spcAft>
                <a:spcPts val="0"/>
              </a:spcAft>
              <a:buClrTx/>
              <a:buSzTx/>
              <a:tabLst/>
              <a:defRPr/>
            </a:pPr>
            <a:r>
              <a:rPr lang="en-US" sz="1900" b="1" baseline="0" dirty="0" smtClean="0">
                <a:solidFill>
                  <a:srgbClr val="C00000"/>
                </a:solidFill>
                <a:latin typeface="Times New Roman" pitchFamily="18" charset="0"/>
                <a:cs typeface="Times New Roman" pitchFamily="18" charset="0"/>
              </a:rPr>
              <a:t>Putting</a:t>
            </a:r>
            <a:r>
              <a:rPr lang="en-US" sz="1900" b="1" dirty="0" smtClean="0">
                <a:solidFill>
                  <a:srgbClr val="C00000"/>
                </a:solidFill>
                <a:latin typeface="Times New Roman" pitchFamily="18" charset="0"/>
                <a:cs typeface="Times New Roman" pitchFamily="18" charset="0"/>
              </a:rPr>
              <a:t> it all together…</a:t>
            </a:r>
            <a:endParaRPr kumimoji="0" lang="en-US" sz="19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5" name="Rectangle 4"/>
          <p:cNvSpPr/>
          <p:nvPr/>
        </p:nvSpPr>
        <p:spPr>
          <a:xfrm>
            <a:off x="0" y="1600200"/>
            <a:ext cx="9144000" cy="923330"/>
          </a:xfrm>
          <a:prstGeom prst="rect">
            <a:avLst/>
          </a:prstGeom>
        </p:spPr>
        <p:txBody>
          <a:bodyPr wrap="square">
            <a:spAutoFit/>
          </a:bodyPr>
          <a:lstStyle/>
          <a:p>
            <a:pPr algn="ctr">
              <a:buNone/>
            </a:pPr>
            <a:r>
              <a:rPr lang="en-US" b="1" dirty="0" smtClean="0">
                <a:latin typeface="Times New Roman" pitchFamily="18" charset="0"/>
                <a:cs typeface="Times New Roman" pitchFamily="18" charset="0"/>
              </a:rPr>
              <a:t>Homework</a:t>
            </a:r>
          </a:p>
          <a:p>
            <a:pPr algn="ctr">
              <a:buNone/>
            </a:pPr>
            <a:endParaRPr lang="en-US" b="1" i="1" dirty="0" smtClean="0">
              <a:solidFill>
                <a:srgbClr val="002060"/>
              </a:solidFill>
              <a:latin typeface="Times New Roman" pitchFamily="18" charset="0"/>
              <a:cs typeface="Times New Roman" pitchFamily="18" charset="0"/>
            </a:endParaRPr>
          </a:p>
          <a:p>
            <a:pPr algn="ctr">
              <a:buNone/>
            </a:pPr>
            <a:r>
              <a:rPr lang="en-US" b="1" i="1" dirty="0" smtClean="0">
                <a:solidFill>
                  <a:srgbClr val="002060"/>
                </a:solidFill>
                <a:latin typeface="Times New Roman" pitchFamily="18" charset="0"/>
                <a:cs typeface="Times New Roman" pitchFamily="18" charset="0"/>
              </a:rPr>
              <a:t>Representative Democracy: More than One Option</a:t>
            </a:r>
          </a:p>
        </p:txBody>
      </p:sp>
      <p:pic>
        <p:nvPicPr>
          <p:cNvPr id="16386" name="Picture 2" descr="http://www.hep.vanderbilt.edu/~velkovja/VUteach/PHYS340_10/Garfield-Homework%5B1%5D.jpg"/>
          <p:cNvPicPr>
            <a:picLocks noChangeAspect="1" noChangeArrowheads="1"/>
          </p:cNvPicPr>
          <p:nvPr/>
        </p:nvPicPr>
        <p:blipFill>
          <a:blip r:embed="rId3" cstate="print"/>
          <a:srcRect/>
          <a:stretch>
            <a:fillRect/>
          </a:stretch>
        </p:blipFill>
        <p:spPr bwMode="auto">
          <a:xfrm>
            <a:off x="3733800" y="4724400"/>
            <a:ext cx="1590675" cy="1882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 to="" calcmode="lin" valueType="num">
                                      <p:cBhvr>
                                        <p:cTn id="10" dur="1" fill="hold"/>
                                        <p:tgtEl>
                                          <p:spTgt spid="5">
                                            <p:txEl>
                                              <p:pRg st="2" end="2"/>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to="" calcmode="lin" valueType="num">
                                      <p:cBhvr>
                                        <p:cTn id="13" dur="1" fill="hold"/>
                                        <p:tgtEl>
                                          <p:spTgt spid="4">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to="" calcmode="lin" valueType="num">
                                      <p:cBhvr>
                                        <p:cTn id="16" dur="1" fill="hold"/>
                                        <p:tgtEl>
                                          <p:spTgt spid="4">
                                            <p:txEl>
                                              <p:pRg st="1" end="1"/>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036"/>
                                        </p:tgtEl>
                                        <p:attrNameLst>
                                          <p:attrName>style.visibility</p:attrName>
                                        </p:attrNameLst>
                                      </p:cBhvr>
                                      <p:to>
                                        <p:strVal val="visible"/>
                                      </p:to>
                                    </p:set>
                                    <p:anim to="" calcmode="lin" valueType="num">
                                      <p:cBhvr>
                                        <p:cTn id="19" dur="1" fill="hold"/>
                                        <p:tgtEl>
                                          <p:spTgt spid="1036"/>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7000"/>
                                  </p:stCondLst>
                                  <p:childTnLst>
                                    <p:set>
                                      <p:cBhvr>
                                        <p:cTn id="22" dur="1" fill="hold">
                                          <p:stCondLst>
                                            <p:cond delay="0"/>
                                          </p:stCondLst>
                                        </p:cTn>
                                        <p:tgtEl>
                                          <p:spTgt spid="16386"/>
                                        </p:tgtEl>
                                        <p:attrNameLst>
                                          <p:attrName>style.visibility</p:attrName>
                                        </p:attrNameLst>
                                      </p:cBhvr>
                                      <p:to>
                                        <p:strVal val="visible"/>
                                      </p:to>
                                    </p:set>
                                    <p:anim to="" calcmode="lin" valueType="num">
                                      <p:cBhvr>
                                        <p:cTn id="23" dur="1" fill="hold"/>
                                        <p:tgtEl>
                                          <p:spTgt spid="163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bogartsdaddy.com/bouvier/International/images/Flag-Sweden.gif"/>
          <p:cNvPicPr>
            <a:picLocks noChangeAspect="1" noChangeArrowheads="1"/>
          </p:cNvPicPr>
          <p:nvPr/>
        </p:nvPicPr>
        <p:blipFill>
          <a:blip r:embed="rId2" cstate="print">
            <a:lum bright="70000" contrast="-70000"/>
          </a:blip>
          <a:srcRect/>
          <a:stretch>
            <a:fillRect/>
          </a:stretch>
        </p:blipFill>
        <p:spPr bwMode="auto">
          <a:xfrm>
            <a:off x="0" y="261537"/>
            <a:ext cx="9144000" cy="6367863"/>
          </a:xfrm>
          <a:prstGeom prst="rect">
            <a:avLst/>
          </a:prstGeom>
          <a:noFill/>
        </p:spPr>
      </p:pic>
      <p:sp>
        <p:nvSpPr>
          <p:cNvPr id="4" name="Subtitle 2"/>
          <p:cNvSpPr txBox="1">
            <a:spLocks/>
          </p:cNvSpPr>
          <p:nvPr/>
        </p:nvSpPr>
        <p:spPr>
          <a:xfrm>
            <a:off x="0" y="228600"/>
            <a:ext cx="9144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rPr>
              <a:t>Proportional Representation</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n-ea"/>
              <a:cs typeface="Times New Roman" pitchFamily="18" charset="0"/>
            </a:endParaRPr>
          </a:p>
        </p:txBody>
      </p:sp>
      <p:sp>
        <p:nvSpPr>
          <p:cNvPr id="5" name="Rectangle 4"/>
          <p:cNvSpPr/>
          <p:nvPr/>
        </p:nvSpPr>
        <p:spPr>
          <a:xfrm>
            <a:off x="0" y="1143000"/>
            <a:ext cx="9144000" cy="2862322"/>
          </a:xfrm>
          <a:prstGeom prst="rect">
            <a:avLst/>
          </a:prstGeom>
        </p:spPr>
        <p:txBody>
          <a:bodyPr wrap="square">
            <a:spAutoFit/>
          </a:bodyPr>
          <a:lstStyle/>
          <a:p>
            <a:pPr algn="ctr">
              <a:buNone/>
            </a:pPr>
            <a:r>
              <a:rPr lang="en-US" b="1" dirty="0" smtClean="0">
                <a:latin typeface="Times New Roman" pitchFamily="18" charset="0"/>
                <a:cs typeface="Times New Roman" pitchFamily="18" charset="0"/>
              </a:rPr>
              <a:t>Read this section on page 343 and answer the following:</a:t>
            </a:r>
          </a:p>
          <a:p>
            <a:pPr algn="ctr">
              <a:buNone/>
            </a:pPr>
            <a:endParaRPr lang="en-US" b="1" dirty="0" smtClean="0">
              <a:latin typeface="Times New Roman" pitchFamily="18" charset="0"/>
              <a:cs typeface="Times New Roman" pitchFamily="18" charset="0"/>
            </a:endParaRPr>
          </a:p>
          <a:p>
            <a:pPr algn="ctr">
              <a:buNone/>
            </a:pPr>
            <a:endParaRPr lang="en-US" b="1" dirty="0" smtClean="0">
              <a:latin typeface="Times New Roman" pitchFamily="18" charset="0"/>
              <a:cs typeface="Times New Roman" pitchFamily="18" charset="0"/>
            </a:endParaRPr>
          </a:p>
          <a:p>
            <a:pPr algn="ctr">
              <a:buNone/>
            </a:pPr>
            <a:endParaRPr lang="en-US" b="1" dirty="0" smtClean="0">
              <a:latin typeface="Times New Roman" pitchFamily="18" charset="0"/>
              <a:cs typeface="Times New Roman" pitchFamily="18" charset="0"/>
            </a:endParaRPr>
          </a:p>
          <a:p>
            <a:pPr algn="ctr">
              <a:buNone/>
            </a:pPr>
            <a:endParaRPr lang="en-US" b="1" dirty="0" smtClean="0">
              <a:latin typeface="Times New Roman" pitchFamily="18" charset="0"/>
              <a:cs typeface="Times New Roman" pitchFamily="18" charset="0"/>
            </a:endParaRPr>
          </a:p>
          <a:p>
            <a:pPr algn="ctr">
              <a:buNone/>
            </a:pPr>
            <a:endParaRPr lang="en-US" b="1" dirty="0" smtClean="0">
              <a:latin typeface="Times New Roman" pitchFamily="18" charset="0"/>
              <a:cs typeface="Times New Roman" pitchFamily="18" charset="0"/>
            </a:endParaRPr>
          </a:p>
          <a:p>
            <a:pPr algn="ctr">
              <a:buNone/>
            </a:pPr>
            <a:r>
              <a:rPr lang="en-US" b="1" i="1" dirty="0" smtClean="0">
                <a:solidFill>
                  <a:srgbClr val="002060"/>
                </a:solidFill>
                <a:latin typeface="Times New Roman" pitchFamily="18" charset="0"/>
                <a:cs typeface="Times New Roman" pitchFamily="18" charset="0"/>
              </a:rPr>
              <a:t>What is proportional representation referring to?</a:t>
            </a:r>
          </a:p>
          <a:p>
            <a:pPr algn="ctr">
              <a:buNone/>
            </a:pPr>
            <a:endParaRPr lang="en-US" b="1" i="1" dirty="0" smtClean="0">
              <a:solidFill>
                <a:srgbClr val="002060"/>
              </a:solidFill>
              <a:latin typeface="Times New Roman" pitchFamily="18" charset="0"/>
              <a:cs typeface="Times New Roman" pitchFamily="18" charset="0"/>
            </a:endParaRPr>
          </a:p>
          <a:p>
            <a:pPr algn="ctr">
              <a:buNone/>
            </a:pPr>
            <a:r>
              <a:rPr lang="en-US" b="1" i="1" dirty="0" smtClean="0">
                <a:solidFill>
                  <a:srgbClr val="002060"/>
                </a:solidFill>
                <a:latin typeface="Times New Roman" pitchFamily="18" charset="0"/>
                <a:cs typeface="Times New Roman" pitchFamily="18" charset="0"/>
              </a:rPr>
              <a:t>Why do many people argue that this type of representation is more representative and democratic than other types of representative government?</a:t>
            </a:r>
          </a:p>
        </p:txBody>
      </p:sp>
      <p:sp>
        <p:nvSpPr>
          <p:cNvPr id="9" name="Rectangle 8"/>
          <p:cNvSpPr/>
          <p:nvPr/>
        </p:nvSpPr>
        <p:spPr>
          <a:xfrm>
            <a:off x="0" y="6062246"/>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With a partner, read the Skill Path on pages 344 – 345 and complete questions 1, 2 and 3</a:t>
            </a:r>
            <a:endParaRPr lang="en-US"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to="" calcmode="lin" valueType="num">
                                      <p:cBhvr>
                                        <p:cTn id="15" dur="1" fill="hold"/>
                                        <p:tgtEl>
                                          <p:spTgt spid="5">
                                            <p:txEl>
                                              <p:pRg st="6" end="6"/>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anim to="" calcmode="lin" valueType="num">
                                      <p:cBhvr>
                                        <p:cTn id="20" dur="1" fill="hold"/>
                                        <p:tgtEl>
                                          <p:spTgt spid="5">
                                            <p:txEl>
                                              <p:pRg st="8" end="8"/>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to="" calcmode="lin" valueType="num">
                                      <p:cBhvr>
                                        <p:cTn id="25"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trendliest.files.wordpress.com/2009/01/news_canadian-flag-640.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Subtitle 2"/>
          <p:cNvSpPr txBox="1">
            <a:spLocks/>
          </p:cNvSpPr>
          <p:nvPr/>
        </p:nvSpPr>
        <p:spPr>
          <a:xfrm>
            <a:off x="0" y="228600"/>
            <a:ext cx="9144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rPr>
              <a:t>Proportional Representation</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n-ea"/>
              <a:cs typeface="Times New Roman" pitchFamily="18" charset="0"/>
            </a:endParaRPr>
          </a:p>
        </p:txBody>
      </p:sp>
      <p:sp>
        <p:nvSpPr>
          <p:cNvPr id="9" name="Rectangle 8"/>
          <p:cNvSpPr/>
          <p:nvPr/>
        </p:nvSpPr>
        <p:spPr>
          <a:xfrm>
            <a:off x="0" y="61722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Skill Path on pages 344 – 345: Questions 1, 2 and 3</a:t>
            </a:r>
            <a:endParaRPr lang="en-US" b="1" i="1" dirty="0" smtClean="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3" cstate="print"/>
          <a:srcRect/>
          <a:stretch>
            <a:fillRect/>
          </a:stretch>
        </p:blipFill>
        <p:spPr bwMode="auto">
          <a:xfrm>
            <a:off x="1143000" y="914400"/>
            <a:ext cx="6902194" cy="4972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anim to="" calcmode="lin" valueType="num">
                                      <p:cBhvr>
                                        <p:cTn id="15" dur="1" fill="hold"/>
                                        <p:tgtEl>
                                          <p:spTgt spid="194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harfordcountymd.gov/dpw/Images/RoadSigns.GIF"/>
          <p:cNvPicPr>
            <a:picLocks noChangeAspect="1" noChangeArrowheads="1"/>
          </p:cNvPicPr>
          <p:nvPr/>
        </p:nvPicPr>
        <p:blipFill>
          <a:blip r:embed="rId2" cstate="print">
            <a:lum bright="75000" contrast="-70000"/>
          </a:blip>
          <a:srcRect/>
          <a:stretch>
            <a:fillRect/>
          </a:stretch>
        </p:blipFill>
        <p:spPr bwMode="auto">
          <a:xfrm>
            <a:off x="1143000" y="0"/>
            <a:ext cx="6858000" cy="6858000"/>
          </a:xfrm>
          <a:prstGeom prst="rect">
            <a:avLst/>
          </a:prstGeom>
          <a:noFill/>
        </p:spPr>
      </p:pic>
      <p:sp>
        <p:nvSpPr>
          <p:cNvPr id="4" name="Subtitle 2"/>
          <p:cNvSpPr txBox="1">
            <a:spLocks/>
          </p:cNvSpPr>
          <p:nvPr/>
        </p:nvSpPr>
        <p:spPr>
          <a:xfrm>
            <a:off x="0" y="228600"/>
            <a:ext cx="9144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rPr>
              <a:t>Challenges to the Will of the People</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n-ea"/>
              <a:cs typeface="Times New Roman" pitchFamily="18" charset="0"/>
            </a:endParaRPr>
          </a:p>
        </p:txBody>
      </p:sp>
      <p:sp>
        <p:nvSpPr>
          <p:cNvPr id="8" name="TextBox 7"/>
          <p:cNvSpPr txBox="1"/>
          <p:nvPr/>
        </p:nvSpPr>
        <p:spPr>
          <a:xfrm>
            <a:off x="0" y="15240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the introduction on page 346 </a:t>
            </a:r>
            <a:endParaRPr lang="en-US" b="1" dirty="0">
              <a:latin typeface="Times New Roman" pitchFamily="18" charset="0"/>
              <a:cs typeface="Times New Roman" pitchFamily="18" charset="0"/>
            </a:endParaRPr>
          </a:p>
        </p:txBody>
      </p:sp>
      <p:sp>
        <p:nvSpPr>
          <p:cNvPr id="9" name="TextBox 8"/>
          <p:cNvSpPr txBox="1"/>
          <p:nvPr/>
        </p:nvSpPr>
        <p:spPr>
          <a:xfrm>
            <a:off x="0" y="2971800"/>
            <a:ext cx="9144000" cy="1754326"/>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According to some, what does a society need as a </a:t>
            </a:r>
            <a:r>
              <a:rPr lang="en-US" b="1" i="1" dirty="0" smtClean="0">
                <a:solidFill>
                  <a:srgbClr val="C00000"/>
                </a:solidFill>
                <a:latin typeface="Times New Roman" pitchFamily="18" charset="0"/>
                <a:cs typeface="Times New Roman" pitchFamily="18" charset="0"/>
              </a:rPr>
              <a:t>requirement</a:t>
            </a:r>
            <a:r>
              <a:rPr lang="en-US" b="1" dirty="0" smtClean="0">
                <a:solidFill>
                  <a:srgbClr val="C00000"/>
                </a:solidFill>
                <a:latin typeface="Times New Roman" pitchFamily="18" charset="0"/>
                <a:cs typeface="Times New Roman" pitchFamily="18" charset="0"/>
              </a:rPr>
              <a:t> for citizen participation in a democracy?</a:t>
            </a:r>
          </a:p>
          <a:p>
            <a:pPr algn="ctr"/>
            <a:endParaRPr lang="en-US" b="1" dirty="0" smtClean="0">
              <a:solidFill>
                <a:srgbClr val="C00000"/>
              </a:solidFill>
              <a:latin typeface="Times New Roman" pitchFamily="18" charset="0"/>
              <a:cs typeface="Times New Roman" pitchFamily="18" charset="0"/>
            </a:endParaRPr>
          </a:p>
          <a:p>
            <a:pPr algn="ctr"/>
            <a:endParaRPr lang="en-US" b="1" dirty="0" smtClean="0">
              <a:solidFill>
                <a:srgbClr val="C00000"/>
              </a:solidFill>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As Peter Levine discusses, how will citizens obtain this kind of </a:t>
            </a:r>
            <a:r>
              <a:rPr lang="en-US" b="1" i="1" dirty="0" smtClean="0">
                <a:solidFill>
                  <a:srgbClr val="C00000"/>
                </a:solidFill>
                <a:latin typeface="Times New Roman" pitchFamily="18" charset="0"/>
                <a:cs typeface="Times New Roman" pitchFamily="18" charset="0"/>
              </a:rPr>
              <a:t>civic-mindedness </a:t>
            </a:r>
            <a:r>
              <a:rPr lang="en-US" b="1" dirty="0" smtClean="0">
                <a:solidFill>
                  <a:srgbClr val="C00000"/>
                </a:solidFill>
                <a:latin typeface="Times New Roman" pitchFamily="18" charset="0"/>
                <a:cs typeface="Times New Roman" pitchFamily="18" charset="0"/>
              </a:rPr>
              <a:t>or </a:t>
            </a:r>
            <a:r>
              <a:rPr lang="en-US" b="1" i="1" dirty="0" smtClean="0">
                <a:solidFill>
                  <a:srgbClr val="C00000"/>
                </a:solidFill>
                <a:latin typeface="Times New Roman" pitchFamily="18" charset="0"/>
                <a:cs typeface="Times New Roman" pitchFamily="18" charset="0"/>
              </a:rPr>
              <a:t>democratic personality</a:t>
            </a:r>
            <a:r>
              <a:rPr lang="en-US" b="1" dirty="0" smtClean="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to="" calcmode="lin" valueType="num">
                                      <p:cBhvr>
                                        <p:cTn id="15" dur="1" fill="hold"/>
                                        <p:tgtEl>
                                          <p:spTgt spid="9">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 to="" calcmode="lin" valueType="num">
                                      <p:cBhvr>
                                        <p:cTn id="20" dur="1" fill="hold"/>
                                        <p:tgtEl>
                                          <p:spTgt spid="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dheco.com/45voter.GIF"/>
          <p:cNvPicPr>
            <a:picLocks noChangeAspect="1" noChangeArrowheads="1"/>
          </p:cNvPicPr>
          <p:nvPr/>
        </p:nvPicPr>
        <p:blipFill>
          <a:blip r:embed="rId2" cstate="print">
            <a:lum bright="70000" contrast="-70000"/>
          </a:blip>
          <a:srcRect/>
          <a:stretch>
            <a:fillRect/>
          </a:stretch>
        </p:blipFill>
        <p:spPr bwMode="auto">
          <a:xfrm>
            <a:off x="-1" y="0"/>
            <a:ext cx="9144001" cy="6858000"/>
          </a:xfrm>
          <a:prstGeom prst="rect">
            <a:avLst/>
          </a:prstGeom>
          <a:noFill/>
        </p:spPr>
      </p:pic>
      <p:sp>
        <p:nvSpPr>
          <p:cNvPr id="4" name="Subtitle 2"/>
          <p:cNvSpPr txBox="1">
            <a:spLocks/>
          </p:cNvSpPr>
          <p:nvPr/>
        </p:nvSpPr>
        <p:spPr>
          <a:xfrm>
            <a:off x="0" y="228600"/>
            <a:ext cx="9144000" cy="4572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Voter Turnout</a:t>
            </a:r>
            <a:endParaRPr kumimoji="0" 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7" name="Rectangle 6"/>
          <p:cNvSpPr/>
          <p:nvPr/>
        </p:nvSpPr>
        <p:spPr>
          <a:xfrm>
            <a:off x="0" y="2667000"/>
            <a:ext cx="9144000" cy="2031325"/>
          </a:xfrm>
          <a:prstGeom prst="rect">
            <a:avLst/>
          </a:prstGeom>
        </p:spPr>
        <p:txBody>
          <a:bodyPr wrap="square">
            <a:spAutoFit/>
          </a:bodyPr>
          <a:lstStyle/>
          <a:p>
            <a:pPr algn="ctr"/>
            <a:r>
              <a:rPr lang="en-US" b="1" dirty="0" smtClean="0">
                <a:latin typeface="Times New Roman" pitchFamily="18" charset="0"/>
                <a:cs typeface="Times New Roman" pitchFamily="18" charset="0"/>
              </a:rPr>
              <a:t>Read page 347, including the data presented in both the graph and the chart</a:t>
            </a: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What conclusions can you draw from both 10-14 and 10-15?</a:t>
            </a: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Complete the </a:t>
            </a:r>
            <a:r>
              <a:rPr lang="en-US" b="1" i="1" dirty="0" smtClean="0">
                <a:latin typeface="Times New Roman" pitchFamily="18" charset="0"/>
                <a:cs typeface="Times New Roman" pitchFamily="18" charset="0"/>
              </a:rPr>
              <a:t>Pause and Reflect </a:t>
            </a:r>
            <a:r>
              <a:rPr lang="en-US" b="1" dirty="0" smtClean="0">
                <a:latin typeface="Times New Roman" pitchFamily="18" charset="0"/>
                <a:cs typeface="Times New Roman" pitchFamily="18" charset="0"/>
              </a:rPr>
              <a:t>on this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to="" calcmode="lin" valueType="num">
                                      <p:cBhvr>
                                        <p:cTn id="15" dur="1" fill="hold"/>
                                        <p:tgtEl>
                                          <p:spTgt spid="7">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 to="" calcmode="lin" valueType="num">
                                      <p:cBhvr>
                                        <p:cTn id="20" dur="1" fill="hold"/>
                                        <p:tgtEl>
                                          <p:spTgt spid="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harfordcountymd.gov/dpw/Images/RoadSigns.GIF"/>
          <p:cNvPicPr>
            <a:picLocks noChangeAspect="1" noChangeArrowheads="1"/>
          </p:cNvPicPr>
          <p:nvPr/>
        </p:nvPicPr>
        <p:blipFill>
          <a:blip r:embed="rId2" cstate="print">
            <a:lum bright="75000" contrast="-70000"/>
          </a:blip>
          <a:srcRect/>
          <a:stretch>
            <a:fillRect/>
          </a:stretch>
        </p:blipFill>
        <p:spPr bwMode="auto">
          <a:xfrm>
            <a:off x="1143000" y="0"/>
            <a:ext cx="6858000" cy="6858000"/>
          </a:xfrm>
          <a:prstGeom prst="rect">
            <a:avLst/>
          </a:prstGeom>
          <a:noFill/>
        </p:spPr>
      </p:pic>
      <p:sp>
        <p:nvSpPr>
          <p:cNvPr id="4" name="Subtitle 2"/>
          <p:cNvSpPr txBox="1">
            <a:spLocks/>
          </p:cNvSpPr>
          <p:nvPr/>
        </p:nvSpPr>
        <p:spPr>
          <a:xfrm>
            <a:off x="0" y="228600"/>
            <a:ext cx="9144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rPr>
              <a:t>Challenges to the Will of the People</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n-ea"/>
              <a:cs typeface="Times New Roman" pitchFamily="18" charset="0"/>
            </a:endParaRPr>
          </a:p>
        </p:txBody>
      </p:sp>
      <p:sp>
        <p:nvSpPr>
          <p:cNvPr id="8" name="TextBox 7"/>
          <p:cNvSpPr txBox="1"/>
          <p:nvPr/>
        </p:nvSpPr>
        <p:spPr>
          <a:xfrm>
            <a:off x="0" y="1600200"/>
            <a:ext cx="9144000" cy="4524315"/>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the final four </a:t>
            </a:r>
            <a:r>
              <a:rPr lang="en-US" b="1" i="1" dirty="0" smtClean="0">
                <a:latin typeface="Times New Roman" pitchFamily="18" charset="0"/>
                <a:cs typeface="Times New Roman" pitchFamily="18" charset="0"/>
              </a:rPr>
              <a:t>challenges</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(to the will of the people) on </a:t>
            </a:r>
            <a:r>
              <a:rPr lang="en-US" b="1" dirty="0" smtClean="0">
                <a:latin typeface="Times New Roman" pitchFamily="18" charset="0"/>
                <a:cs typeface="Times New Roman" pitchFamily="18" charset="0"/>
              </a:rPr>
              <a:t>pages 350 – 353 summarizing each section using the following headings:</a:t>
            </a: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Elite Theories of Democracy</a:t>
            </a:r>
          </a:p>
          <a:p>
            <a:pPr algn="ctr"/>
            <a:endParaRPr lang="en-US" b="1" dirty="0" smtClean="0">
              <a:solidFill>
                <a:srgbClr val="002060"/>
              </a:solidFill>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Lobbying by Interest Groups</a:t>
            </a:r>
          </a:p>
          <a:p>
            <a:pPr algn="ctr"/>
            <a:endParaRPr lang="en-US" b="1" dirty="0" smtClean="0">
              <a:solidFill>
                <a:srgbClr val="002060"/>
              </a:solidFill>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Ethics and the Common Good</a:t>
            </a:r>
          </a:p>
          <a:p>
            <a:pPr algn="ctr"/>
            <a:endParaRPr lang="en-US" b="1" dirty="0" smtClean="0">
              <a:solidFill>
                <a:srgbClr val="002060"/>
              </a:solidFill>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Practicality versus Popular Opinion</a:t>
            </a:r>
          </a:p>
          <a:p>
            <a:pPr algn="ctr"/>
            <a:endParaRPr lang="en-US" b="1" dirty="0" smtClean="0">
              <a:solidFill>
                <a:srgbClr val="002060"/>
              </a:solidFill>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Also</a:t>
            </a:r>
          </a:p>
          <a:p>
            <a:pPr algn="ctr"/>
            <a:endParaRPr lang="en-US" b="1" dirty="0" smtClean="0">
              <a:solidFill>
                <a:srgbClr val="002060"/>
              </a:solidFill>
              <a:latin typeface="Times New Roman" pitchFamily="18" charset="0"/>
              <a:cs typeface="Times New Roman" pitchFamily="18" charset="0"/>
            </a:endParaRPr>
          </a:p>
          <a:p>
            <a:pPr algn="ctr"/>
            <a:r>
              <a:rPr lang="en-US" b="1" dirty="0" smtClean="0">
                <a:solidFill>
                  <a:schemeClr val="tx1">
                    <a:lumMod val="95000"/>
                    <a:lumOff val="5000"/>
                  </a:schemeClr>
                </a:solidFill>
                <a:latin typeface="Times New Roman" pitchFamily="18" charset="0"/>
                <a:cs typeface="Times New Roman" pitchFamily="18" charset="0"/>
              </a:rPr>
              <a:t>Keeping in context the information found in these sections, what is your interpretation of the cartoon on page 351?  </a:t>
            </a:r>
            <a:endParaRPr lang="en-US"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to="" calcmode="lin" valueType="num">
                                      <p:cBhvr>
                                        <p:cTn id="10" dur="1" fill="hold"/>
                                        <p:tgtEl>
                                          <p:spTgt spid="8">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to="" calcmode="lin" valueType="num">
                                      <p:cBhvr>
                                        <p:cTn id="15" dur="1" fill="hold"/>
                                        <p:tgtEl>
                                          <p:spTgt spid="8">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 to="" calcmode="lin" valueType="num">
                                      <p:cBhvr>
                                        <p:cTn id="18" dur="1" fill="hold"/>
                                        <p:tgtEl>
                                          <p:spTgt spid="8">
                                            <p:txEl>
                                              <p:pRg st="5" end="5"/>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 to="" calcmode="lin" valueType="num">
                                      <p:cBhvr>
                                        <p:cTn id="21" dur="1" fill="hold"/>
                                        <p:tgtEl>
                                          <p:spTgt spid="8">
                                            <p:txEl>
                                              <p:pRg st="7" end="7"/>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8">
                                            <p:txEl>
                                              <p:pRg st="9" end="9"/>
                                            </p:txEl>
                                          </p:spTgt>
                                        </p:tgtEl>
                                        <p:attrNameLst>
                                          <p:attrName>style.visibility</p:attrName>
                                        </p:attrNameLst>
                                      </p:cBhvr>
                                      <p:to>
                                        <p:strVal val="visible"/>
                                      </p:to>
                                    </p:set>
                                    <p:anim to="" calcmode="lin" valueType="num">
                                      <p:cBhvr>
                                        <p:cTn id="24" dur="1" fill="hold"/>
                                        <p:tgtEl>
                                          <p:spTgt spid="8">
                                            <p:txEl>
                                              <p:pRg st="9" end="9"/>
                                            </p:txEl>
                                          </p:spTgt>
                                        </p:tgtEl>
                                        <p:attrNameLst>
                                          <p:attrName/>
                                        </p:attrNameLst>
                                      </p:cBhvr>
                                    </p:anim>
                                  </p:childTnLst>
                                </p:cTn>
                              </p:par>
                            </p:childTnLst>
                          </p:cTn>
                        </p:par>
                        <p:par>
                          <p:cTn id="25" fill="hold">
                            <p:stCondLst>
                              <p:cond delay="0"/>
                            </p:stCondLst>
                            <p:childTnLst>
                              <p:par>
                                <p:cTn id="26" presetID="24" presetClass="entr" presetSubtype="0" fill="hold" nodeType="afterEffect">
                                  <p:stCondLst>
                                    <p:cond delay="5000"/>
                                  </p:stCondLst>
                                  <p:childTnLst>
                                    <p:set>
                                      <p:cBhvr>
                                        <p:cTn id="27" dur="1" fill="hold">
                                          <p:stCondLst>
                                            <p:cond delay="0"/>
                                          </p:stCondLst>
                                        </p:cTn>
                                        <p:tgtEl>
                                          <p:spTgt spid="8">
                                            <p:txEl>
                                              <p:pRg st="11" end="11"/>
                                            </p:txEl>
                                          </p:spTgt>
                                        </p:tgtEl>
                                        <p:attrNameLst>
                                          <p:attrName>style.visibility</p:attrName>
                                        </p:attrNameLst>
                                      </p:cBhvr>
                                      <p:to>
                                        <p:strVal val="visible"/>
                                      </p:to>
                                    </p:set>
                                    <p:anim to="" calcmode="lin" valueType="num">
                                      <p:cBhvr>
                                        <p:cTn id="28" dur="1" fill="hold"/>
                                        <p:tgtEl>
                                          <p:spTgt spid="8">
                                            <p:txEl>
                                              <p:pRg st="11" end="11"/>
                                            </p:txEl>
                                          </p:spTgt>
                                        </p:tgtEl>
                                        <p:attrNameLst>
                                          <p:attrName/>
                                        </p:attrNameLst>
                                      </p:cBhvr>
                                    </p:anim>
                                  </p:childTnLst>
                                </p:cTn>
                              </p:par>
                            </p:childTnLst>
                          </p:cTn>
                        </p:par>
                        <p:par>
                          <p:cTn id="29" fill="hold">
                            <p:stCondLst>
                              <p:cond delay="5000"/>
                            </p:stCondLst>
                            <p:childTnLst>
                              <p:par>
                                <p:cTn id="30" presetID="24" presetClass="entr" presetSubtype="0" fill="hold" nodeType="afterEffect">
                                  <p:stCondLst>
                                    <p:cond delay="0"/>
                                  </p:stCondLst>
                                  <p:childTnLst>
                                    <p:set>
                                      <p:cBhvr>
                                        <p:cTn id="31" dur="1" fill="hold">
                                          <p:stCondLst>
                                            <p:cond delay="0"/>
                                          </p:stCondLst>
                                        </p:cTn>
                                        <p:tgtEl>
                                          <p:spTgt spid="8">
                                            <p:txEl>
                                              <p:pRg st="13" end="13"/>
                                            </p:txEl>
                                          </p:spTgt>
                                        </p:tgtEl>
                                        <p:attrNameLst>
                                          <p:attrName>style.visibility</p:attrName>
                                        </p:attrNameLst>
                                      </p:cBhvr>
                                      <p:to>
                                        <p:strVal val="visible"/>
                                      </p:to>
                                    </p:set>
                                    <p:anim to="" calcmode="lin" valueType="num">
                                      <p:cBhvr>
                                        <p:cTn id="32" dur="1" fill="hold"/>
                                        <p:tgtEl>
                                          <p:spTgt spid="8">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990</Words>
  <Application>Microsoft Office PowerPoint</Application>
  <PresentationFormat>On-screen Show (4:3)</PresentationFormat>
  <Paragraphs>121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 edwards</dc:creator>
  <cp:lastModifiedBy>brendan edwards</cp:lastModifiedBy>
  <cp:revision>68</cp:revision>
  <dcterms:created xsi:type="dcterms:W3CDTF">2010-05-07T22:04:01Z</dcterms:created>
  <dcterms:modified xsi:type="dcterms:W3CDTF">2010-05-12T02:42:28Z</dcterms:modified>
</cp:coreProperties>
</file>