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7" r:id="rId4"/>
    <p:sldId id="268" r:id="rId5"/>
    <p:sldId id="270" r:id="rId6"/>
    <p:sldId id="271" r:id="rId7"/>
    <p:sldId id="274" r:id="rId8"/>
    <p:sldId id="276" r:id="rId9"/>
    <p:sldId id="278" r:id="rId10"/>
    <p:sldId id="280" r:id="rId11"/>
    <p:sldId id="348" r:id="rId12"/>
    <p:sldId id="281" r:id="rId13"/>
    <p:sldId id="294" r:id="rId14"/>
    <p:sldId id="282" r:id="rId15"/>
    <p:sldId id="283" r:id="rId16"/>
    <p:sldId id="293" r:id="rId17"/>
    <p:sldId id="287" r:id="rId18"/>
    <p:sldId id="288" r:id="rId19"/>
    <p:sldId id="295" r:id="rId20"/>
    <p:sldId id="299" r:id="rId21"/>
    <p:sldId id="296" r:id="rId22"/>
    <p:sldId id="297" r:id="rId23"/>
    <p:sldId id="298" r:id="rId24"/>
    <p:sldId id="300" r:id="rId25"/>
    <p:sldId id="301" r:id="rId26"/>
    <p:sldId id="302" r:id="rId27"/>
    <p:sldId id="303" r:id="rId28"/>
    <p:sldId id="311" r:id="rId29"/>
    <p:sldId id="312" r:id="rId30"/>
    <p:sldId id="313" r:id="rId31"/>
    <p:sldId id="314" r:id="rId32"/>
    <p:sldId id="316" r:id="rId33"/>
    <p:sldId id="317" r:id="rId34"/>
    <p:sldId id="318" r:id="rId35"/>
    <p:sldId id="319" r:id="rId36"/>
    <p:sldId id="320" r:id="rId37"/>
    <p:sldId id="321" r:id="rId38"/>
    <p:sldId id="323" r:id="rId39"/>
    <p:sldId id="338" r:id="rId40"/>
    <p:sldId id="324" r:id="rId41"/>
    <p:sldId id="325" r:id="rId42"/>
    <p:sldId id="327" r:id="rId43"/>
    <p:sldId id="328" r:id="rId44"/>
    <p:sldId id="330" r:id="rId45"/>
    <p:sldId id="331" r:id="rId46"/>
    <p:sldId id="333" r:id="rId47"/>
    <p:sldId id="334" r:id="rId48"/>
    <p:sldId id="335" r:id="rId49"/>
    <p:sldId id="336" r:id="rId50"/>
    <p:sldId id="341" r:id="rId51"/>
    <p:sldId id="347" r:id="rId52"/>
    <p:sldId id="340" r:id="rId53"/>
    <p:sldId id="337" r:id="rId54"/>
    <p:sldId id="342" r:id="rId55"/>
    <p:sldId id="343" r:id="rId56"/>
    <p:sldId id="344" r:id="rId57"/>
    <p:sldId id="345" r:id="rId58"/>
    <p:sldId id="339" r:id="rId59"/>
    <p:sldId id="346" r:id="rId60"/>
    <p:sldId id="258" r:id="rId61"/>
    <p:sldId id="259" r:id="rId62"/>
    <p:sldId id="260" r:id="rId63"/>
    <p:sldId id="261" r:id="rId64"/>
    <p:sldId id="262" r:id="rId65"/>
    <p:sldId id="263" r:id="rId66"/>
    <p:sldId id="264" r:id="rId67"/>
    <p:sldId id="304" r:id="rId68"/>
    <p:sldId id="305" r:id="rId69"/>
    <p:sldId id="306" r:id="rId70"/>
    <p:sldId id="307" r:id="rId71"/>
    <p:sldId id="308" r:id="rId72"/>
    <p:sldId id="309" r:id="rId73"/>
    <p:sldId id="310"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2" autoAdjust="0"/>
    <p:restoredTop sz="94671" autoAdjust="0"/>
  </p:normalViewPr>
  <p:slideViewPr>
    <p:cSldViewPr>
      <p:cViewPr varScale="1">
        <p:scale>
          <a:sx n="70" d="100"/>
          <a:sy n="70" d="100"/>
        </p:scale>
        <p:origin x="-480" y="-90"/>
      </p:cViewPr>
      <p:guideLst>
        <p:guide orient="horz" pos="2160"/>
        <p:guide pos="2880"/>
      </p:guideLst>
    </p:cSldViewPr>
  </p:slideViewPr>
  <p:outlineViewPr>
    <p:cViewPr>
      <p:scale>
        <a:sx n="33" d="100"/>
        <a:sy n="33" d="100"/>
      </p:scale>
      <p:origin x="0" y="527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5B243-A1E6-48B3-B871-271F940E05DA}" type="datetimeFigureOut">
              <a:rPr lang="en-US" smtClean="0"/>
              <a:pPr/>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5B243-A1E6-48B3-B871-271F940E05DA}" type="datetimeFigureOut">
              <a:rPr lang="en-US" smtClean="0"/>
              <a:pPr/>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5B243-A1E6-48B3-B871-271F940E05DA}" type="datetimeFigureOut">
              <a:rPr lang="en-US" smtClean="0"/>
              <a:pPr/>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5B243-A1E6-48B3-B871-271F940E05DA}" type="datetimeFigureOut">
              <a:rPr lang="en-US" smtClean="0"/>
              <a:pPr/>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5B243-A1E6-48B3-B871-271F940E05DA}" type="datetimeFigureOut">
              <a:rPr lang="en-US" smtClean="0"/>
              <a:pPr/>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5B243-A1E6-48B3-B871-271F940E05DA}" type="datetimeFigureOut">
              <a:rPr lang="en-US" smtClean="0"/>
              <a:pPr/>
              <a:t>10/3/2012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5B243-A1E6-48B3-B871-271F940E05DA}" type="datetimeFigureOut">
              <a:rPr lang="en-US" smtClean="0"/>
              <a:pPr/>
              <a:t>10/3/2012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5B243-A1E6-48B3-B871-271F940E05DA}" type="datetimeFigureOut">
              <a:rPr lang="en-US" smtClean="0"/>
              <a:pPr/>
              <a:t>10/3/2012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5B243-A1E6-48B3-B871-271F940E05DA}" type="datetimeFigureOut">
              <a:rPr lang="en-US" smtClean="0"/>
              <a:pPr/>
              <a:t>10/3/2012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5B243-A1E6-48B3-B871-271F940E05DA}" type="datetimeFigureOut">
              <a:rPr lang="en-US" smtClean="0"/>
              <a:pPr/>
              <a:t>10/3/2012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5B243-A1E6-48B3-B871-271F940E05DA}" type="datetimeFigureOut">
              <a:rPr lang="en-US" smtClean="0"/>
              <a:pPr/>
              <a:t>10/3/2012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F947D-2C67-47B6-B930-4081140DFC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5B243-A1E6-48B3-B871-271F940E05DA}" type="datetimeFigureOut">
              <a:rPr lang="en-US" smtClean="0"/>
              <a:pPr/>
              <a:t>10/3/2012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F947D-2C67-47B6-B930-4081140DFC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Russian_Revolution_1.flv.WMV" TargetMode="Externa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Russian_Revolution_2.flv.WMV" TargetMode="Externa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Russian_Revolution_3.flv.WMV" TargetMode="External"/><Relationship Id="rId5" Type="http://schemas.openxmlformats.org/officeDocument/2006/relationships/image" Target="../media/image2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Lenin_4.flv.WMV"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video" Target="file:///\\fhs-ms\MSDATA\Staff\Brendan%20Edwards\Social\Social%2030-1\Related%20Issue%20%232\Chapter%205\Stalin3.WMV" TargetMode="External"/><Relationship Id="rId7" Type="http://schemas.openxmlformats.org/officeDocument/2006/relationships/image" Target="../media/image26.png"/><Relationship Id="rId2" Type="http://schemas.openxmlformats.org/officeDocument/2006/relationships/video" Target="file:///\\fhs-ms\MSDATA\Staff\Brendan%20Edwards\Social\Social%2030-1\Related%20Issue%20%232\Chapter%205\Stalin2.WMV" TargetMode="External"/><Relationship Id="rId1" Type="http://schemas.openxmlformats.org/officeDocument/2006/relationships/video" Target="file:///\\fhs-ms\MSDATA\Staff\Brendan%20Edwards\Social\Social%2030-1\Related%20Issue%20%232\Chapter%205\Stalin1.WMV" TargetMode="Externa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Hitler_s_Rise_To_Power.flv.WMV" TargetMode="Externa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slideLayout" Target="../slideLayouts/slideLayout1.xml"/><Relationship Id="rId1" Type="http://schemas.openxmlformats.org/officeDocument/2006/relationships/video" Target="file:///\\fhs-ms\MSDATA\Staff\Brendan%20Edwards\Social\Social%2030-1\Related%20Issue%20%232\Chapter%205\What_is_Fascism.flv.WMV" TargetMode="External"/><Relationship Id="rId5" Type="http://schemas.openxmlformats.org/officeDocument/2006/relationships/image" Target="../media/image44.pn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Hitler_Youth.flv.WMV" TargetMode="Externa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2\Chapter%205\fascism_is_fun.flv.WMV" TargetMode="Externa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upload.wikimedia.org/wikipedia/commons/2/29/Bloody_Sunday_Russia_1905.png"/>
          <p:cNvPicPr>
            <a:picLocks noChangeAspect="1" noChangeArrowheads="1"/>
          </p:cNvPicPr>
          <p:nvPr/>
        </p:nvPicPr>
        <p:blipFill>
          <a:blip r:embed="rId2" cstate="print">
            <a:lum bright="70000" contrast="-70000"/>
          </a:blip>
          <a:srcRect/>
          <a:stretch>
            <a:fillRect/>
          </a:stretch>
        </p:blipFill>
        <p:spPr bwMode="auto">
          <a:xfrm>
            <a:off x="0" y="0"/>
            <a:ext cx="9160853" cy="6858000"/>
          </a:xfrm>
          <a:prstGeom prst="rect">
            <a:avLst/>
          </a:prstGeom>
          <a:noFill/>
        </p:spPr>
      </p:pic>
      <p:sp>
        <p:nvSpPr>
          <p:cNvPr id="4" name="TextBox 3"/>
          <p:cNvSpPr txBox="1"/>
          <p:nvPr/>
        </p:nvSpPr>
        <p:spPr>
          <a:xfrm>
            <a:off x="0" y="787569"/>
            <a:ext cx="9144000" cy="507831"/>
          </a:xfrm>
          <a:prstGeom prst="rect">
            <a:avLst/>
          </a:prstGeom>
          <a:noFill/>
        </p:spPr>
        <p:txBody>
          <a:bodyPr wrap="square" rtlCol="0">
            <a:spAutoFit/>
          </a:bodyPr>
          <a:lstStyle/>
          <a:p>
            <a:pPr algn="ctr"/>
            <a:r>
              <a:rPr lang="en-US" sz="2700" b="1" dirty="0" smtClean="0">
                <a:solidFill>
                  <a:srgbClr val="FF0000"/>
                </a:solidFill>
                <a:latin typeface="Times New Roman" pitchFamily="18" charset="0"/>
                <a:cs typeface="Times New Roman" pitchFamily="18" charset="0"/>
              </a:rPr>
              <a:t>Rise and Evolution of Communism in Russia / Soviet Union</a:t>
            </a:r>
            <a:endParaRPr lang="en-US" sz="2700" b="1" dirty="0">
              <a:solidFill>
                <a:srgbClr val="FF0000"/>
              </a:solidFill>
              <a:latin typeface="Times New Roman" pitchFamily="18" charset="0"/>
              <a:cs typeface="Times New Roman" pitchFamily="18" charset="0"/>
            </a:endParaRPr>
          </a:p>
        </p:txBody>
      </p:sp>
      <p:sp>
        <p:nvSpPr>
          <p:cNvPr id="7" name="Rectangle 6"/>
          <p:cNvSpPr/>
          <p:nvPr/>
        </p:nvSpPr>
        <p:spPr>
          <a:xfrm>
            <a:off x="0" y="1371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164 – 165 </a:t>
            </a:r>
          </a:p>
        </p:txBody>
      </p:sp>
      <p:pic>
        <p:nvPicPr>
          <p:cNvPr id="1030" name="Picture 6" descr="http://www.lessignets.com/signetsdiane/calendrier/images/janv/22/BloodySunday1905b1720.jpg"/>
          <p:cNvPicPr>
            <a:picLocks noChangeAspect="1" noChangeArrowheads="1"/>
          </p:cNvPicPr>
          <p:nvPr/>
        </p:nvPicPr>
        <p:blipFill>
          <a:blip r:embed="rId3" cstate="print"/>
          <a:srcRect/>
          <a:stretch>
            <a:fillRect/>
          </a:stretch>
        </p:blipFill>
        <p:spPr bwMode="auto">
          <a:xfrm>
            <a:off x="228600" y="1905000"/>
            <a:ext cx="2847975" cy="3590925"/>
          </a:xfrm>
          <a:prstGeom prst="rect">
            <a:avLst/>
          </a:prstGeom>
          <a:noFill/>
        </p:spPr>
      </p:pic>
      <p:sp>
        <p:nvSpPr>
          <p:cNvPr id="9" name="Rectangle 8"/>
          <p:cNvSpPr/>
          <p:nvPr/>
        </p:nvSpPr>
        <p:spPr>
          <a:xfrm>
            <a:off x="3048000" y="5955268"/>
            <a:ext cx="6096000" cy="369332"/>
          </a:xfrm>
          <a:prstGeom prst="rect">
            <a:avLst/>
          </a:prstGeom>
        </p:spPr>
        <p:txBody>
          <a:bodyPr wrap="square">
            <a:spAutoFit/>
          </a:bodyPr>
          <a:lstStyle/>
          <a:p>
            <a:pPr algn="ctr"/>
            <a:r>
              <a:rPr lang="en-US" b="1" dirty="0" smtClean="0">
                <a:solidFill>
                  <a:schemeClr val="accent2"/>
                </a:solidFill>
                <a:latin typeface="Times New Roman" pitchFamily="18" charset="0"/>
                <a:cs typeface="Times New Roman" pitchFamily="18" charset="0"/>
              </a:rPr>
              <a:t>Write out the issue question for Chapter Five from page 166</a:t>
            </a:r>
          </a:p>
        </p:txBody>
      </p:sp>
      <p:sp>
        <p:nvSpPr>
          <p:cNvPr id="10" name="TextBox 9"/>
          <p:cNvSpPr txBox="1"/>
          <p:nvPr/>
        </p:nvSpPr>
        <p:spPr>
          <a:xfrm>
            <a:off x="3429000" y="1981200"/>
            <a:ext cx="54102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What specific aspects of economic liberalism were the Russian workers reacting to?</a:t>
            </a:r>
            <a:endParaRPr lang="en-US" b="1" dirty="0">
              <a:latin typeface="Times New Roman" pitchFamily="18" charset="0"/>
              <a:cs typeface="Times New Roman" pitchFamily="18" charset="0"/>
            </a:endParaRPr>
          </a:p>
        </p:txBody>
      </p:sp>
      <p:sp>
        <p:nvSpPr>
          <p:cNvPr id="11" name="TextBox 10"/>
          <p:cNvSpPr txBox="1"/>
          <p:nvPr/>
        </p:nvSpPr>
        <p:spPr>
          <a:xfrm>
            <a:off x="3352800" y="2971800"/>
            <a:ext cx="5562600" cy="923330"/>
          </a:xfrm>
          <a:prstGeom prst="rect">
            <a:avLst/>
          </a:prstGeom>
          <a:noFill/>
        </p:spPr>
        <p:txBody>
          <a:bodyPr wrap="square" rtlCol="0">
            <a:spAutoFit/>
          </a:bodyPr>
          <a:lstStyle/>
          <a:p>
            <a:pPr algn="ctr"/>
            <a:r>
              <a:rPr lang="en-US" b="1" dirty="0">
                <a:solidFill>
                  <a:srgbClr val="FF0000"/>
                </a:solidFill>
                <a:latin typeface="Times New Roman" pitchFamily="18" charset="0"/>
                <a:cs typeface="Times New Roman" pitchFamily="18" charset="0"/>
              </a:rPr>
              <a:t>T</a:t>
            </a:r>
            <a:r>
              <a:rPr lang="en-US" b="1" dirty="0" smtClean="0">
                <a:solidFill>
                  <a:srgbClr val="FF0000"/>
                </a:solidFill>
                <a:latin typeface="Times New Roman" pitchFamily="18" charset="0"/>
                <a:cs typeface="Times New Roman" pitchFamily="18" charset="0"/>
              </a:rPr>
              <a:t>hey lack of the following basic human rights…</a:t>
            </a:r>
          </a:p>
          <a:p>
            <a:pPr algn="ctr"/>
            <a:endParaRPr lang="en-US" b="1"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Freedom of speech, the press, religion and conscience</a:t>
            </a:r>
          </a:p>
        </p:txBody>
      </p:sp>
      <p:sp>
        <p:nvSpPr>
          <p:cNvPr id="12" name="TextBox 11"/>
          <p:cNvSpPr txBox="1"/>
          <p:nvPr/>
        </p:nvSpPr>
        <p:spPr>
          <a:xfrm>
            <a:off x="3352800" y="4114800"/>
            <a:ext cx="5638800" cy="1754326"/>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They wanted…</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S</a:t>
            </a:r>
            <a:r>
              <a:rPr lang="en-US" b="1" dirty="0" smtClean="0">
                <a:latin typeface="Times New Roman" pitchFamily="18" charset="0"/>
                <a:cs typeface="Times New Roman" pitchFamily="18" charset="0"/>
              </a:rPr>
              <a:t>tate-sponsored education, improved working conditions, fairer wages, a reduction in the workday to eight hours and a condemnation of the overtime that the factory owners had forced upon them</a:t>
            </a:r>
            <a:endParaRPr lang="en-US" b="1" dirty="0">
              <a:latin typeface="Times New Roman" pitchFamily="18" charset="0"/>
              <a:cs typeface="Times New Roman" pitchFamily="18" charset="0"/>
            </a:endParaRPr>
          </a:p>
        </p:txBody>
      </p:sp>
      <p:sp>
        <p:nvSpPr>
          <p:cNvPr id="13" name="TextBox 12"/>
          <p:cNvSpPr txBox="1"/>
          <p:nvPr/>
        </p:nvSpPr>
        <p:spPr>
          <a:xfrm>
            <a:off x="228600" y="5562600"/>
            <a:ext cx="27432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Needless to say, things did not go too well…</a:t>
            </a:r>
            <a:endParaRPr lang="en-US" b="1" dirty="0">
              <a:latin typeface="Times New Roman" pitchFamily="18" charset="0"/>
              <a:cs typeface="Times New Roman" pitchFamily="18" charset="0"/>
            </a:endParaRPr>
          </a:p>
        </p:txBody>
      </p:sp>
      <p:sp>
        <p:nvSpPr>
          <p:cNvPr id="14" name="TextBox 13"/>
          <p:cNvSpPr txBox="1"/>
          <p:nvPr/>
        </p:nvSpPr>
        <p:spPr>
          <a:xfrm>
            <a:off x="0" y="0"/>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Twentieth Century Rejections of Liberalism</a:t>
            </a:r>
          </a:p>
          <a:p>
            <a:pPr algn="ctr"/>
            <a:r>
              <a:rPr lang="en-US" sz="1200" b="1" dirty="0" smtClean="0">
                <a:latin typeface="Times New Roman" pitchFamily="18" charset="0"/>
                <a:cs typeface="Times New Roman" pitchFamily="18" charset="0"/>
              </a:rPr>
              <a:t>Chapter Five</a:t>
            </a:r>
            <a:endParaRPr lang="en-US" sz="1200" b="1" dirty="0">
              <a:latin typeface="Times New Roman" pitchFamily="18" charset="0"/>
              <a:cs typeface="Times New Roman" pitchFamily="18" charset="0"/>
            </a:endParaRPr>
          </a:p>
        </p:txBody>
      </p:sp>
      <p:sp>
        <p:nvSpPr>
          <p:cNvPr id="15" name="TextBox 14"/>
          <p:cNvSpPr txBox="1"/>
          <p:nvPr/>
        </p:nvSpPr>
        <p:spPr>
          <a:xfrm>
            <a:off x="0" y="6412468"/>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Intro to Russian Communism </a:t>
            </a:r>
            <a:r>
              <a:rPr lang="en-US" sz="1000" b="1" dirty="0" smtClean="0">
                <a:latin typeface="Times New Roman" pitchFamily="18" charset="0"/>
                <a:cs typeface="Times New Roman" pitchFamily="18" charset="0"/>
              </a:rPr>
              <a:t>– (Communism &amp; Socialism) - 10 minutes </a:t>
            </a:r>
            <a:endParaRPr lang="en-US" sz="1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to="" calcmode="lin" valueType="num">
                                      <p:cBhvr>
                                        <p:cTn id="15" dur="1" fill="hold"/>
                                        <p:tgtEl>
                                          <p:spTgt spid="7">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to="" calcmode="lin" valueType="num">
                                      <p:cBhvr>
                                        <p:cTn id="20" dur="1" fill="hold"/>
                                        <p:tgtEl>
                                          <p:spTgt spid="10"/>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to="" calcmode="lin" valueType="num">
                                      <p:cBhvr>
                                        <p:cTn id="30" dur="1" fill="hold"/>
                                        <p:tgtEl>
                                          <p:spTgt spid="12"/>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 to="" calcmode="lin" valueType="num">
                                      <p:cBhvr>
                                        <p:cTn id="35" dur="1" fill="hold"/>
                                        <p:tgtEl>
                                          <p:spTgt spid="1030"/>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to="" calcmode="lin" valueType="num">
                                      <p:cBhvr>
                                        <p:cTn id="38" dur="1" fill="hold"/>
                                        <p:tgtEl>
                                          <p:spTgt spid="13"/>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to="" calcmode="lin" valueType="num">
                                      <p:cBhvr>
                                        <p:cTn id="43" dur="1" fill="hold"/>
                                        <p:tgtEl>
                                          <p:spTgt spid="9"/>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to="" calcmode="lin" valueType="num">
                                      <p:cBhvr>
                                        <p:cTn id="48"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http://www.moonbattery.com/hitler_stalin.jpg"/>
          <p:cNvPicPr>
            <a:picLocks noChangeAspect="1" noChangeArrowheads="1"/>
          </p:cNvPicPr>
          <p:nvPr/>
        </p:nvPicPr>
        <p:blipFill>
          <a:blip r:embed="rId2" cstate="print">
            <a:lum bright="70000" contrast="-70000"/>
          </a:blip>
          <a:srcRect/>
          <a:stretch>
            <a:fillRect/>
          </a:stretch>
        </p:blipFill>
        <p:spPr bwMode="auto">
          <a:xfrm>
            <a:off x="-1" y="0"/>
            <a:ext cx="9166087" cy="6858000"/>
          </a:xfrm>
          <a:prstGeom prst="rect">
            <a:avLst/>
          </a:prstGeom>
          <a:noFill/>
        </p:spPr>
      </p:pic>
      <p:sp>
        <p:nvSpPr>
          <p:cNvPr id="7170" name="Rectangle 2"/>
          <p:cNvSpPr>
            <a:spLocks noGrp="1" noChangeArrowheads="1"/>
          </p:cNvSpPr>
          <p:nvPr>
            <p:ph type="title"/>
          </p:nvPr>
        </p:nvSpPr>
        <p:spPr>
          <a:xfrm>
            <a:off x="0" y="0"/>
            <a:ext cx="9144000" cy="868362"/>
          </a:xfrm>
        </p:spPr>
        <p:txBody>
          <a:bodyPr>
            <a:normAutofit/>
          </a:bodyPr>
          <a:lstStyle/>
          <a:p>
            <a:r>
              <a:rPr lang="en-US" sz="2400" b="1" dirty="0">
                <a:solidFill>
                  <a:srgbClr val="002060"/>
                </a:solidFill>
                <a:latin typeface="Times New Roman" pitchFamily="18" charset="0"/>
                <a:cs typeface="Times New Roman" pitchFamily="18" charset="0"/>
              </a:rPr>
              <a:t>Disadvantages of Dictatorships</a:t>
            </a:r>
          </a:p>
        </p:txBody>
      </p:sp>
      <p:sp>
        <p:nvSpPr>
          <p:cNvPr id="7171" name="Rectangle 3"/>
          <p:cNvSpPr>
            <a:spLocks noGrp="1" noChangeArrowheads="1"/>
          </p:cNvSpPr>
          <p:nvPr>
            <p:ph type="body" idx="1"/>
          </p:nvPr>
        </p:nvSpPr>
        <p:spPr>
          <a:xfrm>
            <a:off x="0" y="1219200"/>
            <a:ext cx="9144000" cy="5410200"/>
          </a:xfrm>
        </p:spPr>
        <p:txBody>
          <a:bodyPr>
            <a:normAutofit lnSpcReduction="10000"/>
          </a:bodyPr>
          <a:lstStyle/>
          <a:p>
            <a:pPr algn="ctr">
              <a:lnSpc>
                <a:spcPct val="90000"/>
              </a:lnSpc>
              <a:buNone/>
            </a:pPr>
            <a:endParaRPr lang="en-US" sz="2200" b="1" dirty="0">
              <a:latin typeface="Times New Roman" pitchFamily="18" charset="0"/>
              <a:cs typeface="Times New Roman" pitchFamily="18" charset="0"/>
            </a:endParaRPr>
          </a:p>
          <a:p>
            <a:pPr algn="ctr">
              <a:lnSpc>
                <a:spcPct val="90000"/>
              </a:lnSpc>
              <a:buNone/>
            </a:pPr>
            <a:r>
              <a:rPr lang="en-US" sz="2200" b="1" dirty="0">
                <a:latin typeface="Times New Roman" pitchFamily="18" charset="0"/>
                <a:cs typeface="Times New Roman" pitchFamily="18" charset="0"/>
              </a:rPr>
              <a:t>Individual freedoms denied</a:t>
            </a:r>
          </a:p>
          <a:p>
            <a:pPr algn="ctr">
              <a:lnSpc>
                <a:spcPct val="90000"/>
              </a:lnSpc>
              <a:buNone/>
            </a:pPr>
            <a:endParaRPr lang="en-US" sz="2200" b="1" dirty="0">
              <a:latin typeface="Times New Roman" pitchFamily="18" charset="0"/>
              <a:cs typeface="Times New Roman" pitchFamily="18" charset="0"/>
            </a:endParaRPr>
          </a:p>
          <a:p>
            <a:pPr algn="ctr">
              <a:lnSpc>
                <a:spcPct val="90000"/>
              </a:lnSpc>
              <a:buNone/>
            </a:pPr>
            <a:r>
              <a:rPr lang="en-US" sz="2200" b="1" dirty="0">
                <a:latin typeface="Times New Roman" pitchFamily="18" charset="0"/>
                <a:cs typeface="Times New Roman" pitchFamily="18" charset="0"/>
              </a:rPr>
              <a:t>Governments assume they have the final knowledge </a:t>
            </a:r>
            <a:r>
              <a:rPr lang="en-US" sz="2200" b="1" dirty="0" smtClean="0">
                <a:latin typeface="Times New Roman" pitchFamily="18" charset="0"/>
                <a:cs typeface="Times New Roman" pitchFamily="18" charset="0"/>
              </a:rPr>
              <a:t>and </a:t>
            </a:r>
          </a:p>
          <a:p>
            <a:pPr algn="ctr">
              <a:lnSpc>
                <a:spcPct val="90000"/>
              </a:lnSpc>
              <a:buNone/>
            </a:pPr>
            <a:r>
              <a:rPr lang="en-US" sz="2200" b="1" dirty="0" smtClean="0">
                <a:latin typeface="Times New Roman" pitchFamily="18" charset="0"/>
                <a:cs typeface="Times New Roman" pitchFamily="18" charset="0"/>
              </a:rPr>
              <a:t>authority </a:t>
            </a:r>
            <a:r>
              <a:rPr lang="en-US" sz="2200" b="1" dirty="0">
                <a:latin typeface="Times New Roman" pitchFamily="18" charset="0"/>
                <a:cs typeface="Times New Roman" pitchFamily="18" charset="0"/>
              </a:rPr>
              <a:t>on all matters</a:t>
            </a:r>
          </a:p>
          <a:p>
            <a:pPr algn="ctr">
              <a:lnSpc>
                <a:spcPct val="90000"/>
              </a:lnSpc>
              <a:buNone/>
            </a:pPr>
            <a:endParaRPr lang="en-US" sz="2200" b="1" dirty="0">
              <a:latin typeface="Times New Roman" pitchFamily="18" charset="0"/>
              <a:cs typeface="Times New Roman" pitchFamily="18" charset="0"/>
            </a:endParaRPr>
          </a:p>
          <a:p>
            <a:pPr algn="ctr">
              <a:lnSpc>
                <a:spcPct val="90000"/>
              </a:lnSpc>
              <a:buNone/>
            </a:pPr>
            <a:r>
              <a:rPr lang="en-US" sz="2200" b="1" dirty="0">
                <a:latin typeface="Times New Roman" pitchFamily="18" charset="0"/>
                <a:cs typeface="Times New Roman" pitchFamily="18" charset="0"/>
              </a:rPr>
              <a:t>Criticism and alternative ways of thinking are </a:t>
            </a:r>
            <a:r>
              <a:rPr lang="en-US" sz="2200" b="1" dirty="0" smtClean="0">
                <a:latin typeface="Times New Roman" pitchFamily="18" charset="0"/>
                <a:cs typeface="Times New Roman" pitchFamily="18" charset="0"/>
              </a:rPr>
              <a:t>not allowed</a:t>
            </a:r>
          </a:p>
          <a:p>
            <a:pPr algn="ctr">
              <a:lnSpc>
                <a:spcPct val="90000"/>
              </a:lnSpc>
              <a:buNone/>
            </a:pPr>
            <a:endParaRPr lang="en-US" sz="2200" b="1" dirty="0" smtClean="0">
              <a:latin typeface="Times New Roman" pitchFamily="18" charset="0"/>
              <a:cs typeface="Times New Roman" pitchFamily="18" charset="0"/>
            </a:endParaRPr>
          </a:p>
          <a:p>
            <a:pPr algn="ctr">
              <a:buNone/>
            </a:pPr>
            <a:r>
              <a:rPr lang="en-US" sz="2200" b="1" dirty="0" smtClean="0">
                <a:latin typeface="Times New Roman" pitchFamily="18" charset="0"/>
                <a:cs typeface="Times New Roman" pitchFamily="18" charset="0"/>
              </a:rPr>
              <a:t>Citizens must act entirely according to the government’s wishes </a:t>
            </a:r>
          </a:p>
          <a:p>
            <a:pPr algn="ctr">
              <a:buNone/>
            </a:pPr>
            <a:endParaRPr lang="en-US" sz="2200" b="1" dirty="0" smtClean="0">
              <a:latin typeface="Times New Roman" pitchFamily="18" charset="0"/>
              <a:cs typeface="Times New Roman" pitchFamily="18" charset="0"/>
            </a:endParaRPr>
          </a:p>
          <a:p>
            <a:pPr algn="ctr">
              <a:buNone/>
            </a:pPr>
            <a:r>
              <a:rPr lang="en-US" sz="2200" b="1" dirty="0" smtClean="0">
                <a:latin typeface="Times New Roman" pitchFamily="18" charset="0"/>
                <a:cs typeface="Times New Roman" pitchFamily="18" charset="0"/>
              </a:rPr>
              <a:t>Fear – constant state of tension</a:t>
            </a:r>
          </a:p>
          <a:p>
            <a:pPr algn="ctr">
              <a:buNone/>
            </a:pPr>
            <a:endParaRPr lang="en-US" sz="2200" b="1" dirty="0" smtClean="0">
              <a:latin typeface="Times New Roman" pitchFamily="18" charset="0"/>
              <a:cs typeface="Times New Roman" pitchFamily="18" charset="0"/>
            </a:endParaRPr>
          </a:p>
          <a:p>
            <a:pPr algn="ctr">
              <a:buNone/>
            </a:pPr>
            <a:r>
              <a:rPr lang="en-US" sz="2200" b="1" dirty="0" smtClean="0">
                <a:latin typeface="Times New Roman" pitchFamily="18" charset="0"/>
                <a:cs typeface="Times New Roman" pitchFamily="18" charset="0"/>
              </a:rPr>
              <a:t>Death may be the consequence of not obeying the government</a:t>
            </a:r>
          </a:p>
          <a:p>
            <a:pPr algn="ctr">
              <a:buNone/>
            </a:pPr>
            <a:endParaRPr lang="en-US" sz="2200" b="1" dirty="0" smtClean="0">
              <a:latin typeface="Times New Roman" pitchFamily="18" charset="0"/>
              <a:cs typeface="Times New Roman" pitchFamily="18" charset="0"/>
            </a:endParaRPr>
          </a:p>
          <a:p>
            <a:pPr algn="ctr">
              <a:buNone/>
            </a:pPr>
            <a:r>
              <a:rPr lang="en-US" sz="2200" b="1" dirty="0" smtClean="0">
                <a:latin typeface="Times New Roman" pitchFamily="18" charset="0"/>
                <a:cs typeface="Times New Roman" pitchFamily="18" charset="0"/>
              </a:rPr>
              <a:t>Horrible events have occurred  (e.g. Holocaust)</a:t>
            </a:r>
          </a:p>
          <a:p>
            <a:pPr algn="ctr">
              <a:lnSpc>
                <a:spcPct val="90000"/>
              </a:lnSpc>
              <a:buNone/>
            </a:pPr>
            <a:endParaRPr lang="en-US" sz="2200" b="1" dirty="0" smtClean="0">
              <a:latin typeface="Times New Roman" pitchFamily="18" charset="0"/>
              <a:cs typeface="Times New Roman" pitchFamily="18" charset="0"/>
            </a:endParaRPr>
          </a:p>
          <a:p>
            <a:pPr algn="ctr">
              <a:lnSpc>
                <a:spcPct val="90000"/>
              </a:lnSpc>
              <a:buNone/>
            </a:pPr>
            <a:endParaRPr lang="en-US" sz="22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 to="" calcmode="lin" valueType="num">
                                      <p:cBhvr>
                                        <p:cTn id="12" dur="1" fill="hold"/>
                                        <p:tgtEl>
                                          <p:spTgt spid="717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 to="" calcmode="lin" valueType="num">
                                      <p:cBhvr>
                                        <p:cTn id="17" dur="1" fill="hold"/>
                                        <p:tgtEl>
                                          <p:spTgt spid="7171">
                                            <p:txEl>
                                              <p:pRg st="3" end="3"/>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7171">
                                            <p:txEl>
                                              <p:pRg st="4" end="4"/>
                                            </p:txEl>
                                          </p:spTgt>
                                        </p:tgtEl>
                                        <p:attrNameLst>
                                          <p:attrName>style.visibility</p:attrName>
                                        </p:attrNameLst>
                                      </p:cBhvr>
                                      <p:to>
                                        <p:strVal val="visible"/>
                                      </p:to>
                                    </p:set>
                                    <p:anim to="" calcmode="lin" valueType="num">
                                      <p:cBhvr>
                                        <p:cTn id="20" dur="1" fill="hold"/>
                                        <p:tgtEl>
                                          <p:spTgt spid="7171">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to="" calcmode="lin" valueType="num">
                                      <p:cBhvr>
                                        <p:cTn id="25" dur="1" fill="hold"/>
                                        <p:tgtEl>
                                          <p:spTgt spid="7171">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7171">
                                            <p:txEl>
                                              <p:pRg st="8" end="8"/>
                                            </p:txEl>
                                          </p:spTgt>
                                        </p:tgtEl>
                                        <p:attrNameLst>
                                          <p:attrName>style.visibility</p:attrName>
                                        </p:attrNameLst>
                                      </p:cBhvr>
                                      <p:to>
                                        <p:strVal val="visible"/>
                                      </p:to>
                                    </p:set>
                                    <p:anim to="" calcmode="lin" valueType="num">
                                      <p:cBhvr>
                                        <p:cTn id="30" dur="1" fill="hold"/>
                                        <p:tgtEl>
                                          <p:spTgt spid="7171">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7171">
                                            <p:txEl>
                                              <p:pRg st="10" end="10"/>
                                            </p:txEl>
                                          </p:spTgt>
                                        </p:tgtEl>
                                        <p:attrNameLst>
                                          <p:attrName>style.visibility</p:attrName>
                                        </p:attrNameLst>
                                      </p:cBhvr>
                                      <p:to>
                                        <p:strVal val="visible"/>
                                      </p:to>
                                    </p:set>
                                    <p:anim to="" calcmode="lin" valueType="num">
                                      <p:cBhvr>
                                        <p:cTn id="35" dur="1" fill="hold"/>
                                        <p:tgtEl>
                                          <p:spTgt spid="7171">
                                            <p:txEl>
                                              <p:pRg st="10" end="10"/>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7171">
                                            <p:txEl>
                                              <p:pRg st="12" end="12"/>
                                            </p:txEl>
                                          </p:spTgt>
                                        </p:tgtEl>
                                        <p:attrNameLst>
                                          <p:attrName>style.visibility</p:attrName>
                                        </p:attrNameLst>
                                      </p:cBhvr>
                                      <p:to>
                                        <p:strVal val="visible"/>
                                      </p:to>
                                    </p:set>
                                    <p:anim to="" calcmode="lin" valueType="num">
                                      <p:cBhvr>
                                        <p:cTn id="40" dur="1" fill="hold"/>
                                        <p:tgtEl>
                                          <p:spTgt spid="7171">
                                            <p:txEl>
                                              <p:pRg st="12" end="12"/>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7171">
                                            <p:txEl>
                                              <p:pRg st="14" end="14"/>
                                            </p:txEl>
                                          </p:spTgt>
                                        </p:tgtEl>
                                        <p:attrNameLst>
                                          <p:attrName>style.visibility</p:attrName>
                                        </p:attrNameLst>
                                      </p:cBhvr>
                                      <p:to>
                                        <p:strVal val="visible"/>
                                      </p:to>
                                    </p:set>
                                    <p:anim to="" calcmode="lin" valueType="num">
                                      <p:cBhvr>
                                        <p:cTn id="45" dur="1" fill="hold"/>
                                        <p:tgtEl>
                                          <p:spTgt spid="7171">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oonbattery.com/hitler_stalin.jpg"/>
          <p:cNvPicPr>
            <a:picLocks noChangeAspect="1" noChangeArrowheads="1"/>
          </p:cNvPicPr>
          <p:nvPr/>
        </p:nvPicPr>
        <p:blipFill>
          <a:blip r:embed="rId2" cstate="print">
            <a:lum bright="70000" contrast="-70000"/>
          </a:blip>
          <a:srcRect/>
          <a:stretch>
            <a:fillRect/>
          </a:stretch>
        </p:blipFill>
        <p:spPr bwMode="auto">
          <a:xfrm>
            <a:off x="-1" y="0"/>
            <a:ext cx="9166087" cy="6858000"/>
          </a:xfrm>
          <a:prstGeom prst="rect">
            <a:avLst/>
          </a:prstGeom>
          <a:noFill/>
        </p:spPr>
      </p:pic>
      <p:sp>
        <p:nvSpPr>
          <p:cNvPr id="4" name="Rectangle 3"/>
          <p:cNvSpPr/>
          <p:nvPr/>
        </p:nvSpPr>
        <p:spPr>
          <a:xfrm>
            <a:off x="0" y="609600"/>
            <a:ext cx="9144000" cy="5386090"/>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‘GREAT MAN THEORY’</a:t>
            </a:r>
          </a:p>
          <a:p>
            <a:pPr algn="ctr"/>
            <a:endParaRPr lang="en-US" sz="2000" dirty="0" smtClean="0">
              <a:latin typeface="Times New Roman" pitchFamily="18" charset="0"/>
              <a:cs typeface="Times New Roman" pitchFamily="18" charset="0"/>
            </a:endParaRPr>
          </a:p>
          <a:p>
            <a:pPr algn="ctr"/>
            <a:endParaRPr lang="en-US" sz="2000"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What do you think this theory is referring to?</a:t>
            </a:r>
          </a:p>
          <a:p>
            <a:pPr algn="ctr"/>
            <a:endParaRPr lang="en-US" sz="2000" dirty="0" smtClean="0">
              <a:latin typeface="Times New Roman" pitchFamily="18" charset="0"/>
              <a:cs typeface="Times New Roman" pitchFamily="18" charset="0"/>
            </a:endParaRPr>
          </a:p>
          <a:p>
            <a:pPr algn="ctr"/>
            <a:endParaRPr lang="en-US" sz="2000"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German philosopher – Friedrich Nietzsche – envisioned a future </a:t>
            </a:r>
            <a:r>
              <a:rPr lang="en-CA" sz="2000" b="1" dirty="0" smtClean="0">
                <a:latin typeface="Times New Roman" pitchFamily="18" charset="0"/>
                <a:cs typeface="Times New Roman" pitchFamily="18" charset="0"/>
              </a:rPr>
              <a:t>society run by a ‘superman’ who </a:t>
            </a:r>
            <a:r>
              <a:rPr lang="en-US" sz="2000" b="1" dirty="0" smtClean="0">
                <a:latin typeface="Times New Roman" pitchFamily="18" charset="0"/>
                <a:cs typeface="Times New Roman" pitchFamily="18" charset="0"/>
              </a:rPr>
              <a:t>set his own morality.</a:t>
            </a: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He believed that, while democracy created equality for </a:t>
            </a:r>
            <a:r>
              <a:rPr lang="en-CA" sz="2000" b="1" dirty="0" smtClean="0">
                <a:latin typeface="Times New Roman" pitchFamily="18" charset="0"/>
                <a:cs typeface="Times New Roman" pitchFamily="18" charset="0"/>
              </a:rPr>
              <a:t>all, it also bred conditions in which the spirits of superior people were crushed in the </a:t>
            </a:r>
            <a:r>
              <a:rPr lang="en-US" sz="2000" b="1" dirty="0" smtClean="0">
                <a:latin typeface="Times New Roman" pitchFamily="18" charset="0"/>
                <a:cs typeface="Times New Roman" pitchFamily="18" charset="0"/>
              </a:rPr>
              <a:t>interests of the mediocre</a:t>
            </a: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Examples to support theory-</a:t>
            </a:r>
          </a:p>
          <a:p>
            <a:pPr algn="ctr"/>
            <a:r>
              <a:rPr lang="en-US" sz="2000" b="1" dirty="0" smtClean="0">
                <a:latin typeface="Times New Roman" pitchFamily="18" charset="0"/>
                <a:cs typeface="Times New Roman" pitchFamily="18" charset="0"/>
              </a:rPr>
              <a:t>Napoleon &amp; Napoleonic Code</a:t>
            </a: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His ideas influenced Hitler</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 to="" calcmode="lin" valueType="num">
                                      <p:cBhvr>
                                        <p:cTn id="10" dur="1" fill="hold"/>
                                        <p:tgtEl>
                                          <p:spTgt spid="4">
                                            <p:txEl>
                                              <p:pRg st="3" end="3"/>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to="" calcmode="lin" valueType="num">
                                      <p:cBhvr>
                                        <p:cTn id="15" dur="1" fill="hold"/>
                                        <p:tgtEl>
                                          <p:spTgt spid="4">
                                            <p:txEl>
                                              <p:pRg st="6" end="6"/>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
                                            <p:txEl>
                                              <p:pRg st="8" end="8"/>
                                            </p:txEl>
                                          </p:spTgt>
                                        </p:tgtEl>
                                        <p:attrNameLst>
                                          <p:attrName>style.visibility</p:attrName>
                                        </p:attrNameLst>
                                      </p:cBhvr>
                                      <p:to>
                                        <p:strVal val="visible"/>
                                      </p:to>
                                    </p:set>
                                    <p:anim to="" calcmode="lin" valueType="num">
                                      <p:cBhvr>
                                        <p:cTn id="20" dur="1" fill="hold"/>
                                        <p:tgtEl>
                                          <p:spTgt spid="4">
                                            <p:txEl>
                                              <p:pRg st="8" end="8"/>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 to="" calcmode="lin" valueType="num">
                                      <p:cBhvr>
                                        <p:cTn id="25" dur="1" fill="hold"/>
                                        <p:tgtEl>
                                          <p:spTgt spid="4">
                                            <p:txEl>
                                              <p:pRg st="10" end="10"/>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anim to="" calcmode="lin" valueType="num">
                                      <p:cBhvr>
                                        <p:cTn id="28" dur="1" fill="hold"/>
                                        <p:tgtEl>
                                          <p:spTgt spid="4">
                                            <p:txEl>
                                              <p:pRg st="11" end="11"/>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anim to="" calcmode="lin" valueType="num">
                                      <p:cBhvr>
                                        <p:cTn id="33" dur="1" fill="hold"/>
                                        <p:tgtEl>
                                          <p:spTgt spid="4">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4818" name="Picture 2" descr="http://www.mises.org/images4/nazi-com.jpg"/>
          <p:cNvPicPr>
            <a:picLocks noChangeAspect="1" noChangeArrowheads="1"/>
          </p:cNvPicPr>
          <p:nvPr/>
        </p:nvPicPr>
        <p:blipFill>
          <a:blip r:embed="rId2" cstate="print">
            <a:lum bright="70000" contrast="-70000"/>
          </a:blip>
          <a:srcRect/>
          <a:stretch>
            <a:fillRect/>
          </a:stretch>
        </p:blipFill>
        <p:spPr bwMode="auto">
          <a:xfrm>
            <a:off x="-1" y="1600200"/>
            <a:ext cx="9144001" cy="4071938"/>
          </a:xfrm>
          <a:prstGeom prst="rect">
            <a:avLst/>
          </a:prstGeom>
          <a:noFill/>
        </p:spPr>
      </p:pic>
      <p:sp>
        <p:nvSpPr>
          <p:cNvPr id="4" name="Rectangle 2"/>
          <p:cNvSpPr>
            <a:spLocks noGrp="1" noChangeArrowheads="1"/>
          </p:cNvSpPr>
          <p:nvPr>
            <p:ph type="title"/>
          </p:nvPr>
        </p:nvSpPr>
        <p:spPr>
          <a:xfrm>
            <a:off x="0" y="3200400"/>
            <a:ext cx="9144000" cy="685800"/>
          </a:xfrm>
        </p:spPr>
        <p:txBody>
          <a:bodyPr>
            <a:normAutofit/>
          </a:bodyPr>
          <a:lstStyle/>
          <a:p>
            <a:r>
              <a:rPr lang="en-US" sz="2400" b="1" dirty="0" smtClean="0">
                <a:solidFill>
                  <a:srgbClr val="C00000"/>
                </a:solidFill>
                <a:latin typeface="Times New Roman" pitchFamily="18" charset="0"/>
                <a:cs typeface="Times New Roman" pitchFamily="18" charset="0"/>
              </a:rPr>
              <a:t>The Nature of Totalitarianism</a:t>
            </a:r>
            <a:endParaRPr lang="en-US" sz="2400" b="1" dirty="0">
              <a:solidFill>
                <a:srgbClr val="C00000"/>
              </a:solidFill>
              <a:latin typeface="Times New Roman" pitchFamily="18" charset="0"/>
              <a:cs typeface="Times New Roman" pitchFamily="18" charset="0"/>
            </a:endParaRPr>
          </a:p>
        </p:txBody>
      </p:sp>
      <p:sp>
        <p:nvSpPr>
          <p:cNvPr id="6" name="Rectangle 2"/>
          <p:cNvSpPr txBox="1">
            <a:spLocks noChangeArrowheads="1"/>
          </p:cNvSpPr>
          <p:nvPr/>
        </p:nvSpPr>
        <p:spPr>
          <a:xfrm>
            <a:off x="0" y="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Societal Conditions That Led to the Rise of Totalitarianism</a:t>
            </a:r>
            <a:r>
              <a:rPr kumimoji="0" lang="en-US" sz="2400" b="1" i="0" u="none" strike="noStrike" kern="1200" cap="none" spc="0" normalizeH="0" noProof="0" dirty="0" smtClean="0">
                <a:ln>
                  <a:noFill/>
                </a:ln>
                <a:solidFill>
                  <a:srgbClr val="002060"/>
                </a:solidFill>
                <a:effectLst/>
                <a:uLnTx/>
                <a:uFillTx/>
                <a:latin typeface="Times New Roman" pitchFamily="18" charset="0"/>
                <a:ea typeface="+mj-ea"/>
                <a:cs typeface="Times New Roman" pitchFamily="18" charset="0"/>
              </a:rPr>
              <a:t> in the 20</a:t>
            </a:r>
            <a:r>
              <a:rPr kumimoji="0" lang="en-US" sz="2400" b="1" i="0" u="none" strike="noStrike" kern="1200" cap="none" spc="0" normalizeH="0" baseline="30000" noProof="0" dirty="0" smtClean="0">
                <a:ln>
                  <a:noFill/>
                </a:ln>
                <a:solidFill>
                  <a:srgbClr val="002060"/>
                </a:solidFill>
                <a:effectLst/>
                <a:uLnTx/>
                <a:uFillTx/>
                <a:latin typeface="Times New Roman" pitchFamily="18" charset="0"/>
                <a:ea typeface="+mj-ea"/>
                <a:cs typeface="Times New Roman" pitchFamily="18" charset="0"/>
              </a:rPr>
              <a:t>th</a:t>
            </a:r>
            <a:r>
              <a:rPr kumimoji="0" lang="en-US" sz="2400" b="1" i="0" u="none" strike="noStrike" kern="1200" cap="none" spc="0" normalizeH="0" noProof="0" dirty="0" smtClean="0">
                <a:ln>
                  <a:noFill/>
                </a:ln>
                <a:solidFill>
                  <a:srgbClr val="002060"/>
                </a:solidFill>
                <a:effectLst/>
                <a:uLnTx/>
                <a:uFillTx/>
                <a:latin typeface="Times New Roman" pitchFamily="18" charset="0"/>
                <a:ea typeface="+mj-ea"/>
                <a:cs typeface="Times New Roman" pitchFamily="18" charset="0"/>
              </a:rPr>
              <a:t> Century</a:t>
            </a:r>
            <a:endParaRPr kumimoji="0" lang="en-US" sz="24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7" name="TextBox 6"/>
          <p:cNvSpPr txBox="1"/>
          <p:nvPr/>
        </p:nvSpPr>
        <p:spPr>
          <a:xfrm>
            <a:off x="0" y="15240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the introduction of page 167</a:t>
            </a:r>
            <a:endParaRPr lang="en-US" b="1" dirty="0">
              <a:latin typeface="Times New Roman" pitchFamily="18" charset="0"/>
              <a:cs typeface="Times New Roman" pitchFamily="18" charset="0"/>
            </a:endParaRPr>
          </a:p>
        </p:txBody>
      </p:sp>
      <p:sp>
        <p:nvSpPr>
          <p:cNvPr id="8" name="TextBox 7"/>
          <p:cNvSpPr txBox="1"/>
          <p:nvPr/>
        </p:nvSpPr>
        <p:spPr>
          <a:xfrm>
            <a:off x="0" y="5226784"/>
            <a:ext cx="9144000" cy="1384995"/>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After reading this section (167-168), in your notes, define both </a:t>
            </a:r>
            <a:r>
              <a:rPr lang="en-US" b="1" dirty="0" smtClean="0">
                <a:solidFill>
                  <a:srgbClr val="FF0000"/>
                </a:solidFill>
                <a:latin typeface="Times New Roman" pitchFamily="18" charset="0"/>
                <a:cs typeface="Times New Roman" pitchFamily="18" charset="0"/>
              </a:rPr>
              <a:t>Radical</a:t>
            </a:r>
            <a:r>
              <a:rPr lang="en-US" b="1" dirty="0" smtClean="0">
                <a:latin typeface="Times New Roman" pitchFamily="18" charset="0"/>
                <a:cs typeface="Times New Roman" pitchFamily="18" charset="0"/>
              </a:rPr>
              <a:t> and </a:t>
            </a:r>
            <a:r>
              <a:rPr lang="en-US" b="1" dirty="0" smtClean="0">
                <a:solidFill>
                  <a:srgbClr val="FF0000"/>
                </a:solidFill>
                <a:latin typeface="Times New Roman" pitchFamily="18" charset="0"/>
                <a:cs typeface="Times New Roman" pitchFamily="18" charset="0"/>
              </a:rPr>
              <a:t>Reactionary</a:t>
            </a:r>
          </a:p>
          <a:p>
            <a:pPr algn="ctr"/>
            <a:endParaRPr lang="en-US" sz="800" b="1" dirty="0" smtClean="0">
              <a:solidFill>
                <a:srgbClr val="FF0000"/>
              </a:solidFill>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And…</a:t>
            </a:r>
          </a:p>
          <a:p>
            <a:pPr algn="ctr"/>
            <a:endParaRPr lang="en-US" sz="8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Write out which values and beliefs of liberalism were rejected by both </a:t>
            </a:r>
          </a:p>
          <a:p>
            <a:pPr algn="ctr"/>
            <a:r>
              <a:rPr lang="en-US" b="1" i="1" dirty="0" smtClean="0">
                <a:latin typeface="Times New Roman" pitchFamily="18" charset="0"/>
                <a:cs typeface="Times New Roman" pitchFamily="18" charset="0"/>
              </a:rPr>
              <a:t>Soviet Russia </a:t>
            </a:r>
            <a:r>
              <a:rPr lang="en-US" b="1" dirty="0" smtClean="0">
                <a:latin typeface="Times New Roman" pitchFamily="18" charset="0"/>
                <a:cs typeface="Times New Roman" pitchFamily="18" charset="0"/>
              </a:rPr>
              <a:t>and </a:t>
            </a:r>
            <a:r>
              <a:rPr lang="en-US" b="1" i="1" dirty="0" smtClean="0">
                <a:latin typeface="Times New Roman" pitchFamily="18" charset="0"/>
                <a:cs typeface="Times New Roman" pitchFamily="18" charset="0"/>
              </a:rPr>
              <a:t>Nazi Germany</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to="" calcmode="lin" valueType="num">
                                      <p:cBhvr>
                                        <p:cTn id="18" dur="1" fill="hold"/>
                                        <p:tgtEl>
                                          <p:spTgt spid="8">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to="" calcmode="lin" valueType="num">
                                      <p:cBhvr>
                                        <p:cTn id="21" dur="1" fill="hold"/>
                                        <p:tgtEl>
                                          <p:spTgt spid="8">
                                            <p:txEl>
                                              <p:pRg st="2" end="2"/>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 to="" calcmode="lin" valueType="num">
                                      <p:cBhvr>
                                        <p:cTn id="24" dur="1" fill="hold"/>
                                        <p:tgtEl>
                                          <p:spTgt spid="8">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to="" calcmode="lin" valueType="num">
                                      <p:cBhvr>
                                        <p:cTn id="27" dur="1" fill="hold"/>
                                        <p:tgtEl>
                                          <p:spTgt spid="8">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2" descr="http://www.fumbata.com/album_04/desktops/dictator_desktop04.jpg"/>
          <p:cNvPicPr>
            <a:picLocks noChangeAspect="1" noChangeArrowheads="1"/>
          </p:cNvPicPr>
          <p:nvPr/>
        </p:nvPicPr>
        <p:blipFill>
          <a:blip r:embed="rId2" cstate="print">
            <a:lum bright="87000" contrast="-70000"/>
          </a:blip>
          <a:srcRect/>
          <a:stretch>
            <a:fillRect/>
          </a:stretch>
        </p:blipFill>
        <p:spPr bwMode="auto">
          <a:xfrm>
            <a:off x="-5762" y="381000"/>
            <a:ext cx="9149762" cy="6096000"/>
          </a:xfrm>
          <a:prstGeom prst="rect">
            <a:avLst/>
          </a:prstGeom>
          <a:noFill/>
        </p:spPr>
      </p:pic>
      <p:pic>
        <p:nvPicPr>
          <p:cNvPr id="41989" name="Picture 5" descr="http://www.nataliedee.com/012806/not-talking.jpg"/>
          <p:cNvPicPr>
            <a:picLocks noChangeAspect="1" noChangeArrowheads="1"/>
          </p:cNvPicPr>
          <p:nvPr/>
        </p:nvPicPr>
        <p:blipFill>
          <a:blip r:embed="rId3" cstate="print">
            <a:lum bright="70000" contrast="-70000"/>
          </a:blip>
          <a:srcRect/>
          <a:stretch>
            <a:fillRect/>
          </a:stretch>
        </p:blipFill>
        <p:spPr bwMode="auto">
          <a:xfrm>
            <a:off x="-1" y="0"/>
            <a:ext cx="9144001" cy="6858001"/>
          </a:xfrm>
          <a:prstGeom prst="rect">
            <a:avLst/>
          </a:prstGeom>
          <a:noFill/>
        </p:spPr>
      </p:pic>
      <p:sp>
        <p:nvSpPr>
          <p:cNvPr id="4" name="Rectangle 3"/>
          <p:cNvSpPr/>
          <p:nvPr/>
        </p:nvSpPr>
        <p:spPr>
          <a:xfrm>
            <a:off x="0" y="4488120"/>
            <a:ext cx="9144000" cy="2369880"/>
          </a:xfrm>
          <a:prstGeom prst="rect">
            <a:avLst/>
          </a:prstGeom>
        </p:spPr>
        <p:txBody>
          <a:bodyPr wrap="square">
            <a:spAutoFit/>
          </a:bodyPr>
          <a:lstStyle/>
          <a:p>
            <a:pPr lvl="0" algn="ctr"/>
            <a:r>
              <a:rPr lang="en-US" b="1" dirty="0" smtClean="0">
                <a:latin typeface="Times New Roman" pitchFamily="18" charset="0"/>
                <a:cs typeface="Times New Roman" pitchFamily="18" charset="0"/>
              </a:rPr>
              <a:t>React to this statement:</a:t>
            </a:r>
          </a:p>
          <a:p>
            <a:pPr lvl="0" algn="ctr"/>
            <a:endParaRPr lang="en-US" sz="800" b="1" dirty="0" smtClean="0">
              <a:latin typeface="Times New Roman" pitchFamily="18" charset="0"/>
              <a:cs typeface="Times New Roman" pitchFamily="18" charset="0"/>
            </a:endParaRPr>
          </a:p>
          <a:p>
            <a:pPr lvl="0" algn="ctr"/>
            <a:r>
              <a:rPr lang="en-US" sz="2000" b="1" dirty="0" smtClean="0">
                <a:solidFill>
                  <a:schemeClr val="accent2"/>
                </a:solidFill>
                <a:latin typeface="Times New Roman" pitchFamily="18" charset="0"/>
                <a:cs typeface="Times New Roman" pitchFamily="18" charset="0"/>
              </a:rPr>
              <a:t> “Democracy is slow in crisis situations – politicians discuss matters at length in parliament, various groups are consulted, any action taken is slow, and often comes too late or is too weak to make any significant change or improvement.”  </a:t>
            </a:r>
          </a:p>
          <a:p>
            <a:pPr lvl="0" algn="ctr"/>
            <a:endParaRPr lang="en-US" sz="800" b="1" dirty="0" smtClean="0">
              <a:latin typeface="Times New Roman" pitchFamily="18" charset="0"/>
              <a:cs typeface="Times New Roman" pitchFamily="18" charset="0"/>
            </a:endParaRPr>
          </a:p>
          <a:p>
            <a:pPr lvl="0" algn="ctr"/>
            <a:r>
              <a:rPr lang="en-US" b="1" dirty="0" smtClean="0">
                <a:latin typeface="Times New Roman" pitchFamily="18" charset="0"/>
                <a:cs typeface="Times New Roman" pitchFamily="18" charset="0"/>
              </a:rPr>
              <a:t>How might this idea allow for the rise of a totalitarian leader?  </a:t>
            </a:r>
          </a:p>
          <a:p>
            <a:pPr lvl="0" algn="ctr"/>
            <a:r>
              <a:rPr lang="en-US" b="1" dirty="0" smtClean="0">
                <a:latin typeface="Times New Roman" pitchFamily="18" charset="0"/>
                <a:cs typeface="Times New Roman" pitchFamily="18" charset="0"/>
              </a:rPr>
              <a:t>Identify one change that democracies could do to reduce the problem.  </a:t>
            </a:r>
          </a:p>
          <a:p>
            <a:pPr lvl="0" algn="ctr"/>
            <a:r>
              <a:rPr lang="en-US" b="1" dirty="0" smtClean="0">
                <a:latin typeface="Times New Roman" pitchFamily="18" charset="0"/>
                <a:cs typeface="Times New Roman" pitchFamily="18" charset="0"/>
              </a:rPr>
              <a:t>(Each group must suggest a different change)</a:t>
            </a:r>
            <a:endParaRPr lang="en-US" b="1" dirty="0">
              <a:latin typeface="Times New Roman" pitchFamily="18" charset="0"/>
              <a:cs typeface="Times New Roman" pitchFamily="18" charset="0"/>
            </a:endParaRPr>
          </a:p>
        </p:txBody>
      </p:sp>
      <p:sp>
        <p:nvSpPr>
          <p:cNvPr id="41985" name="Rectangle 1"/>
          <p:cNvSpPr>
            <a:spLocks noChangeArrowheads="1"/>
          </p:cNvSpPr>
          <p:nvPr/>
        </p:nvSpPr>
        <p:spPr bwMode="auto">
          <a:xfrm>
            <a:off x="0" y="0"/>
            <a:ext cx="9144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Group Discussion Exercise Chapter 5</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Instructions: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algn="ctr"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The class will be split into equal groups, these groups remain the same throughout these types of discussions</a:t>
            </a:r>
          </a:p>
          <a:p>
            <a:pPr algn="ctr" eaLnBrk="0" fontAlgn="base" hangingPunct="0">
              <a:spcBef>
                <a:spcPct val="0"/>
              </a:spcBef>
              <a:spcAft>
                <a:spcPct val="0"/>
              </a:spcAft>
            </a:pPr>
            <a:endParaRPr lang="en-US" sz="800"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class will be given a question</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to respond to.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Students must discuss with each other and come up with a response that is satisfactory for the whole group.  Record on the chart paper provided.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 each group completes one question, they pass to next group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Calibri" pitchFamily="34" charset="0"/>
                <a:cs typeface="Times New Roman" pitchFamily="18" charset="0"/>
              </a:rPr>
              <a:t>You will find 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more groups respond, it becomes challenging to present new ideas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After all groups complete, return paper to original group.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Home group provide synopsis for class.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 to="" calcmode="lin" valueType="num">
                                      <p:cBhvr>
                                        <p:cTn id="7" dur="1" fill="hold"/>
                                        <p:tgtEl>
                                          <p:spTgt spid="4198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1985">
                                            <p:txEl>
                                              <p:pRg st="2" end="2"/>
                                            </p:txEl>
                                          </p:spTgt>
                                        </p:tgtEl>
                                        <p:attrNameLst>
                                          <p:attrName>style.visibility</p:attrName>
                                        </p:attrNameLst>
                                      </p:cBhvr>
                                      <p:to>
                                        <p:strVal val="visible"/>
                                      </p:to>
                                    </p:set>
                                    <p:anim to="" calcmode="lin" valueType="num">
                                      <p:cBhvr>
                                        <p:cTn id="12" dur="1" fill="hold"/>
                                        <p:tgtEl>
                                          <p:spTgt spid="41985">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1985">
                                            <p:txEl>
                                              <p:pRg st="3" end="3"/>
                                            </p:txEl>
                                          </p:spTgt>
                                        </p:tgtEl>
                                        <p:attrNameLst>
                                          <p:attrName>style.visibility</p:attrName>
                                        </p:attrNameLst>
                                      </p:cBhvr>
                                      <p:to>
                                        <p:strVal val="visible"/>
                                      </p:to>
                                    </p:set>
                                    <p:anim to="" calcmode="lin" valueType="num">
                                      <p:cBhvr>
                                        <p:cTn id="15" dur="1" fill="hold"/>
                                        <p:tgtEl>
                                          <p:spTgt spid="41985">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1985">
                                            <p:txEl>
                                              <p:pRg st="5" end="5"/>
                                            </p:txEl>
                                          </p:spTgt>
                                        </p:tgtEl>
                                        <p:attrNameLst>
                                          <p:attrName>style.visibility</p:attrName>
                                        </p:attrNameLst>
                                      </p:cBhvr>
                                      <p:to>
                                        <p:strVal val="visible"/>
                                      </p:to>
                                    </p:set>
                                    <p:anim to="" calcmode="lin" valueType="num">
                                      <p:cBhvr>
                                        <p:cTn id="20" dur="1" fill="hold"/>
                                        <p:tgtEl>
                                          <p:spTgt spid="41985">
                                            <p:txEl>
                                              <p:pRg st="5" end="5"/>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41985">
                                            <p:txEl>
                                              <p:pRg st="7" end="7"/>
                                            </p:txEl>
                                          </p:spTgt>
                                        </p:tgtEl>
                                        <p:attrNameLst>
                                          <p:attrName>style.visibility</p:attrName>
                                        </p:attrNameLst>
                                      </p:cBhvr>
                                      <p:to>
                                        <p:strVal val="visible"/>
                                      </p:to>
                                    </p:set>
                                    <p:anim to="" calcmode="lin" valueType="num">
                                      <p:cBhvr>
                                        <p:cTn id="25" dur="1" fill="hold"/>
                                        <p:tgtEl>
                                          <p:spTgt spid="41985">
                                            <p:txEl>
                                              <p:pRg st="7" end="7"/>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41985">
                                            <p:txEl>
                                              <p:pRg st="9" end="9"/>
                                            </p:txEl>
                                          </p:spTgt>
                                        </p:tgtEl>
                                        <p:attrNameLst>
                                          <p:attrName>style.visibility</p:attrName>
                                        </p:attrNameLst>
                                      </p:cBhvr>
                                      <p:to>
                                        <p:strVal val="visible"/>
                                      </p:to>
                                    </p:set>
                                    <p:anim to="" calcmode="lin" valueType="num">
                                      <p:cBhvr>
                                        <p:cTn id="30" dur="1" fill="hold"/>
                                        <p:tgtEl>
                                          <p:spTgt spid="41985">
                                            <p:txEl>
                                              <p:pRg st="9" end="9"/>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41985">
                                            <p:txEl>
                                              <p:pRg st="11" end="11"/>
                                            </p:txEl>
                                          </p:spTgt>
                                        </p:tgtEl>
                                        <p:attrNameLst>
                                          <p:attrName>style.visibility</p:attrName>
                                        </p:attrNameLst>
                                      </p:cBhvr>
                                      <p:to>
                                        <p:strVal val="visible"/>
                                      </p:to>
                                    </p:set>
                                    <p:anim to="" calcmode="lin" valueType="num">
                                      <p:cBhvr>
                                        <p:cTn id="35" dur="1" fill="hold"/>
                                        <p:tgtEl>
                                          <p:spTgt spid="41985">
                                            <p:txEl>
                                              <p:pRg st="11" end="11"/>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41985">
                                            <p:txEl>
                                              <p:pRg st="13" end="13"/>
                                            </p:txEl>
                                          </p:spTgt>
                                        </p:tgtEl>
                                        <p:attrNameLst>
                                          <p:attrName>style.visibility</p:attrName>
                                        </p:attrNameLst>
                                      </p:cBhvr>
                                      <p:to>
                                        <p:strVal val="visible"/>
                                      </p:to>
                                    </p:set>
                                    <p:anim to="" calcmode="lin" valueType="num">
                                      <p:cBhvr>
                                        <p:cTn id="40" dur="1" fill="hold"/>
                                        <p:tgtEl>
                                          <p:spTgt spid="41985">
                                            <p:txEl>
                                              <p:pRg st="13" end="13"/>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41985">
                                            <p:txEl>
                                              <p:pRg st="15" end="15"/>
                                            </p:txEl>
                                          </p:spTgt>
                                        </p:tgtEl>
                                        <p:attrNameLst>
                                          <p:attrName>style.visibility</p:attrName>
                                        </p:attrNameLst>
                                      </p:cBhvr>
                                      <p:to>
                                        <p:strVal val="visible"/>
                                      </p:to>
                                    </p:set>
                                    <p:anim to="" calcmode="lin" valueType="num">
                                      <p:cBhvr>
                                        <p:cTn id="45" dur="1" fill="hold"/>
                                        <p:tgtEl>
                                          <p:spTgt spid="41985">
                                            <p:txEl>
                                              <p:pRg st="15" end="15"/>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to="" calcmode="lin" valueType="num">
                                      <p:cBhvr>
                                        <p:cTn id="50" dur="1" fill="hold"/>
                                        <p:tgtEl>
                                          <p:spTgt spid="4">
                                            <p:txEl>
                                              <p:pRg st="0" end="0"/>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to="" calcmode="lin" valueType="num">
                                      <p:cBhvr>
                                        <p:cTn id="53" dur="1" fill="hold"/>
                                        <p:tgtEl>
                                          <p:spTgt spid="4">
                                            <p:txEl>
                                              <p:pRg st="2" end="2"/>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 to="" calcmode="lin" valueType="num">
                                      <p:cBhvr>
                                        <p:cTn id="58" dur="1" fill="hold"/>
                                        <p:tgtEl>
                                          <p:spTgt spid="4">
                                            <p:txEl>
                                              <p:pRg st="4" end="4"/>
                                            </p:txEl>
                                          </p:spTgt>
                                        </p:tgtEl>
                                        <p:attrNameLst>
                                          <p:attrName/>
                                        </p:attrNameLst>
                                      </p:cBhvr>
                                    </p:anim>
                                  </p:childTnLst>
                                </p:cTn>
                              </p:par>
                              <p:par>
                                <p:cTn id="59" presetID="24" presetClass="entr" presetSubtype="0" fill="hold" nodeType="with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to="" calcmode="lin" valueType="num">
                                      <p:cBhvr>
                                        <p:cTn id="61" dur="1" fill="hold"/>
                                        <p:tgtEl>
                                          <p:spTgt spid="4">
                                            <p:txEl>
                                              <p:pRg st="5" end="5"/>
                                            </p:txEl>
                                          </p:spTgt>
                                        </p:tgtEl>
                                        <p:attrNameLst>
                                          <p:attrName/>
                                        </p:attrNameLst>
                                      </p:cBhvr>
                                    </p:anim>
                                  </p:childTnLst>
                                </p:cTn>
                              </p:par>
                              <p:par>
                                <p:cTn id="62" presetID="24" presetClass="entr" presetSubtype="0" fill="hold" nodeType="with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 to="" calcmode="lin" valueType="num">
                                      <p:cBhvr>
                                        <p:cTn id="64" dur="1" fill="hold"/>
                                        <p:tgtEl>
                                          <p:spTgt spid="4">
                                            <p:txEl>
                                              <p:pRg st="6" end="6"/>
                                            </p:txEl>
                                          </p:spTgt>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64" presetClass="path" presetSubtype="0" accel="50000" decel="50000" fill="hold" nodeType="clickEffect">
                                  <p:stCondLst>
                                    <p:cond delay="0"/>
                                  </p:stCondLst>
                                  <p:childTnLst>
                                    <p:animMotion origin="layout" path="M 0 0  L 0 -0.33333  E" pathEditMode="relative" ptsTypes="">
                                      <p:cBhvr>
                                        <p:cTn id="68" dur="2000" fill="hold"/>
                                        <p:tgtEl>
                                          <p:spTgt spid="4">
                                            <p:txEl>
                                              <p:pRg st="0" end="0"/>
                                            </p:txEl>
                                          </p:spTgt>
                                        </p:tgtEl>
                                        <p:attrNameLst>
                                          <p:attrName>ppt_x</p:attrName>
                                          <p:attrName>ppt_y</p:attrName>
                                        </p:attrNameLst>
                                      </p:cBhvr>
                                    </p:animMotion>
                                  </p:childTnLst>
                                </p:cTn>
                              </p:par>
                              <p:par>
                                <p:cTn id="69" presetID="64" presetClass="path" presetSubtype="0" accel="50000" decel="50000" fill="hold" nodeType="withEffect">
                                  <p:stCondLst>
                                    <p:cond delay="0"/>
                                  </p:stCondLst>
                                  <p:childTnLst>
                                    <p:animMotion origin="layout" path="M 0 0  L 0 -0.33333  E" pathEditMode="relative" ptsTypes="">
                                      <p:cBhvr>
                                        <p:cTn id="70" dur="2000" fill="hold"/>
                                        <p:tgtEl>
                                          <p:spTgt spid="4">
                                            <p:txEl>
                                              <p:pRg st="2" end="2"/>
                                            </p:txEl>
                                          </p:spTgt>
                                        </p:tgtEl>
                                        <p:attrNameLst>
                                          <p:attrName>ppt_x</p:attrName>
                                          <p:attrName>ppt_y</p:attrName>
                                        </p:attrNameLst>
                                      </p:cBhvr>
                                    </p:animMotion>
                                  </p:childTnLst>
                                </p:cTn>
                              </p:par>
                              <p:par>
                                <p:cTn id="71" presetID="64" presetClass="path" presetSubtype="0" accel="50000" decel="50000" fill="hold" nodeType="withEffect">
                                  <p:stCondLst>
                                    <p:cond delay="0"/>
                                  </p:stCondLst>
                                  <p:childTnLst>
                                    <p:animMotion origin="layout" path="M 0 0  L 0 -0.33333  E" pathEditMode="relative" ptsTypes="">
                                      <p:cBhvr>
                                        <p:cTn id="72" dur="2000" fill="hold"/>
                                        <p:tgtEl>
                                          <p:spTgt spid="4">
                                            <p:txEl>
                                              <p:pRg st="4" end="4"/>
                                            </p:txEl>
                                          </p:spTgt>
                                        </p:tgtEl>
                                        <p:attrNameLst>
                                          <p:attrName>ppt_x</p:attrName>
                                          <p:attrName>ppt_y</p:attrName>
                                        </p:attrNameLst>
                                      </p:cBhvr>
                                    </p:animMotion>
                                  </p:childTnLst>
                                </p:cTn>
                              </p:par>
                              <p:par>
                                <p:cTn id="73" presetID="64" presetClass="path" presetSubtype="0" accel="50000" decel="50000" fill="hold" nodeType="withEffect">
                                  <p:stCondLst>
                                    <p:cond delay="0"/>
                                  </p:stCondLst>
                                  <p:childTnLst>
                                    <p:animMotion origin="layout" path="M 0 0  L 0 -0.33333  E" pathEditMode="relative" ptsTypes="">
                                      <p:cBhvr>
                                        <p:cTn id="74" dur="2000" fill="hold"/>
                                        <p:tgtEl>
                                          <p:spTgt spid="4">
                                            <p:txEl>
                                              <p:pRg st="5" end="5"/>
                                            </p:txEl>
                                          </p:spTgt>
                                        </p:tgtEl>
                                        <p:attrNameLst>
                                          <p:attrName>ppt_x</p:attrName>
                                          <p:attrName>ppt_y</p:attrName>
                                        </p:attrNameLst>
                                      </p:cBhvr>
                                    </p:animMotion>
                                  </p:childTnLst>
                                </p:cTn>
                              </p:par>
                              <p:par>
                                <p:cTn id="75" presetID="64" presetClass="path" presetSubtype="0" accel="50000" decel="50000" fill="hold" nodeType="withEffect">
                                  <p:stCondLst>
                                    <p:cond delay="0"/>
                                  </p:stCondLst>
                                  <p:childTnLst>
                                    <p:animMotion origin="layout" path="M 0 0  L 0 -0.33333  E" pathEditMode="relative" ptsTypes="">
                                      <p:cBhvr>
                                        <p:cTn id="76" dur="2000" fill="hold"/>
                                        <p:tgtEl>
                                          <p:spTgt spid="4">
                                            <p:txEl>
                                              <p:pRg st="6" end="6"/>
                                            </p:txEl>
                                          </p:spTgt>
                                        </p:tgtEl>
                                        <p:attrNameLst>
                                          <p:attrName>ppt_x</p:attrName>
                                          <p:attrName>ppt_y</p:attrName>
                                        </p:attrNameLst>
                                      </p:cBhvr>
                                    </p:animMotion>
                                  </p:childTnLst>
                                </p:cTn>
                              </p:par>
                              <p:par>
                                <p:cTn id="77" presetID="24" presetClass="exit" presetSubtype="0" fill="hold" grpId="0" nodeType="withEffect">
                                  <p:stCondLst>
                                    <p:cond delay="0"/>
                                  </p:stCondLst>
                                  <p:childTnLst>
                                    <p:anim to="" calcmode="lin" valueType="num">
                                      <p:cBhvr>
                                        <p:cTn id="78" dur="1"/>
                                        <p:tgtEl>
                                          <p:spTgt spid="41985">
                                            <p:txEl>
                                              <p:pRg st="0" end="0"/>
                                            </p:txEl>
                                          </p:spTgt>
                                        </p:tgtEl>
                                        <p:attrNameLst>
                                          <p:attrName/>
                                        </p:attrNameLst>
                                      </p:cBhvr>
                                    </p:anim>
                                    <p:set>
                                      <p:cBhvr>
                                        <p:cTn id="79" dur="1" fill="hold">
                                          <p:stCondLst>
                                            <p:cond delay="0"/>
                                          </p:stCondLst>
                                        </p:cTn>
                                        <p:tgtEl>
                                          <p:spTgt spid="41985">
                                            <p:txEl>
                                              <p:pRg st="0" end="0"/>
                                            </p:txEl>
                                          </p:spTgt>
                                        </p:tgtEl>
                                        <p:attrNameLst>
                                          <p:attrName>style.visibility</p:attrName>
                                        </p:attrNameLst>
                                      </p:cBhvr>
                                      <p:to>
                                        <p:strVal val="hidden"/>
                                      </p:to>
                                    </p:set>
                                  </p:childTnLst>
                                </p:cTn>
                              </p:par>
                              <p:par>
                                <p:cTn id="80" presetID="24" presetClass="exit" presetSubtype="0" fill="hold" grpId="0" nodeType="withEffect">
                                  <p:stCondLst>
                                    <p:cond delay="0"/>
                                  </p:stCondLst>
                                  <p:childTnLst>
                                    <p:anim to="" calcmode="lin" valueType="num">
                                      <p:cBhvr>
                                        <p:cTn id="81" dur="1"/>
                                        <p:tgtEl>
                                          <p:spTgt spid="41985">
                                            <p:txEl>
                                              <p:pRg st="2" end="2"/>
                                            </p:txEl>
                                          </p:spTgt>
                                        </p:tgtEl>
                                        <p:attrNameLst>
                                          <p:attrName/>
                                        </p:attrNameLst>
                                      </p:cBhvr>
                                    </p:anim>
                                    <p:set>
                                      <p:cBhvr>
                                        <p:cTn id="82" dur="1" fill="hold">
                                          <p:stCondLst>
                                            <p:cond delay="0"/>
                                          </p:stCondLst>
                                        </p:cTn>
                                        <p:tgtEl>
                                          <p:spTgt spid="41985">
                                            <p:txEl>
                                              <p:pRg st="2" end="2"/>
                                            </p:txEl>
                                          </p:spTgt>
                                        </p:tgtEl>
                                        <p:attrNameLst>
                                          <p:attrName>style.visibility</p:attrName>
                                        </p:attrNameLst>
                                      </p:cBhvr>
                                      <p:to>
                                        <p:strVal val="hidden"/>
                                      </p:to>
                                    </p:set>
                                  </p:childTnLst>
                                </p:cTn>
                              </p:par>
                              <p:par>
                                <p:cTn id="83" presetID="24" presetClass="exit" presetSubtype="0" fill="hold" grpId="0" nodeType="withEffect">
                                  <p:stCondLst>
                                    <p:cond delay="0"/>
                                  </p:stCondLst>
                                  <p:childTnLst>
                                    <p:anim to="" calcmode="lin" valueType="num">
                                      <p:cBhvr>
                                        <p:cTn id="84" dur="1"/>
                                        <p:tgtEl>
                                          <p:spTgt spid="41985">
                                            <p:txEl>
                                              <p:pRg st="3" end="3"/>
                                            </p:txEl>
                                          </p:spTgt>
                                        </p:tgtEl>
                                        <p:attrNameLst>
                                          <p:attrName/>
                                        </p:attrNameLst>
                                      </p:cBhvr>
                                    </p:anim>
                                    <p:set>
                                      <p:cBhvr>
                                        <p:cTn id="85" dur="1" fill="hold">
                                          <p:stCondLst>
                                            <p:cond delay="0"/>
                                          </p:stCondLst>
                                        </p:cTn>
                                        <p:tgtEl>
                                          <p:spTgt spid="41985">
                                            <p:txEl>
                                              <p:pRg st="3" end="3"/>
                                            </p:txEl>
                                          </p:spTgt>
                                        </p:tgtEl>
                                        <p:attrNameLst>
                                          <p:attrName>style.visibility</p:attrName>
                                        </p:attrNameLst>
                                      </p:cBhvr>
                                      <p:to>
                                        <p:strVal val="hidden"/>
                                      </p:to>
                                    </p:set>
                                  </p:childTnLst>
                                </p:cTn>
                              </p:par>
                              <p:par>
                                <p:cTn id="86" presetID="24" presetClass="exit" presetSubtype="0" fill="hold" grpId="0" nodeType="withEffect">
                                  <p:stCondLst>
                                    <p:cond delay="0"/>
                                  </p:stCondLst>
                                  <p:childTnLst>
                                    <p:anim to="" calcmode="lin" valueType="num">
                                      <p:cBhvr>
                                        <p:cTn id="87" dur="1"/>
                                        <p:tgtEl>
                                          <p:spTgt spid="41985">
                                            <p:txEl>
                                              <p:pRg st="5" end="5"/>
                                            </p:txEl>
                                          </p:spTgt>
                                        </p:tgtEl>
                                        <p:attrNameLst>
                                          <p:attrName/>
                                        </p:attrNameLst>
                                      </p:cBhvr>
                                    </p:anim>
                                    <p:set>
                                      <p:cBhvr>
                                        <p:cTn id="88" dur="1" fill="hold">
                                          <p:stCondLst>
                                            <p:cond delay="0"/>
                                          </p:stCondLst>
                                        </p:cTn>
                                        <p:tgtEl>
                                          <p:spTgt spid="41985">
                                            <p:txEl>
                                              <p:pRg st="5" end="5"/>
                                            </p:txEl>
                                          </p:spTgt>
                                        </p:tgtEl>
                                        <p:attrNameLst>
                                          <p:attrName>style.visibility</p:attrName>
                                        </p:attrNameLst>
                                      </p:cBhvr>
                                      <p:to>
                                        <p:strVal val="hidden"/>
                                      </p:to>
                                    </p:set>
                                  </p:childTnLst>
                                </p:cTn>
                              </p:par>
                              <p:par>
                                <p:cTn id="89" presetID="24" presetClass="exit" presetSubtype="0" fill="hold" grpId="0" nodeType="withEffect">
                                  <p:stCondLst>
                                    <p:cond delay="0"/>
                                  </p:stCondLst>
                                  <p:childTnLst>
                                    <p:anim to="" calcmode="lin" valueType="num">
                                      <p:cBhvr>
                                        <p:cTn id="90" dur="1"/>
                                        <p:tgtEl>
                                          <p:spTgt spid="41985">
                                            <p:txEl>
                                              <p:pRg st="7" end="7"/>
                                            </p:txEl>
                                          </p:spTgt>
                                        </p:tgtEl>
                                        <p:attrNameLst>
                                          <p:attrName/>
                                        </p:attrNameLst>
                                      </p:cBhvr>
                                    </p:anim>
                                    <p:set>
                                      <p:cBhvr>
                                        <p:cTn id="91" dur="1" fill="hold">
                                          <p:stCondLst>
                                            <p:cond delay="0"/>
                                          </p:stCondLst>
                                        </p:cTn>
                                        <p:tgtEl>
                                          <p:spTgt spid="41985">
                                            <p:txEl>
                                              <p:pRg st="7" end="7"/>
                                            </p:txEl>
                                          </p:spTgt>
                                        </p:tgtEl>
                                        <p:attrNameLst>
                                          <p:attrName>style.visibility</p:attrName>
                                        </p:attrNameLst>
                                      </p:cBhvr>
                                      <p:to>
                                        <p:strVal val="hidden"/>
                                      </p:to>
                                    </p:set>
                                  </p:childTnLst>
                                </p:cTn>
                              </p:par>
                              <p:par>
                                <p:cTn id="92" presetID="24" presetClass="exit" presetSubtype="0" fill="hold" grpId="0" nodeType="withEffect">
                                  <p:stCondLst>
                                    <p:cond delay="0"/>
                                  </p:stCondLst>
                                  <p:childTnLst>
                                    <p:anim to="" calcmode="lin" valueType="num">
                                      <p:cBhvr>
                                        <p:cTn id="93" dur="1"/>
                                        <p:tgtEl>
                                          <p:spTgt spid="41985">
                                            <p:txEl>
                                              <p:pRg st="9" end="9"/>
                                            </p:txEl>
                                          </p:spTgt>
                                        </p:tgtEl>
                                        <p:attrNameLst>
                                          <p:attrName/>
                                        </p:attrNameLst>
                                      </p:cBhvr>
                                    </p:anim>
                                    <p:set>
                                      <p:cBhvr>
                                        <p:cTn id="94" dur="1" fill="hold">
                                          <p:stCondLst>
                                            <p:cond delay="0"/>
                                          </p:stCondLst>
                                        </p:cTn>
                                        <p:tgtEl>
                                          <p:spTgt spid="41985">
                                            <p:txEl>
                                              <p:pRg st="9" end="9"/>
                                            </p:txEl>
                                          </p:spTgt>
                                        </p:tgtEl>
                                        <p:attrNameLst>
                                          <p:attrName>style.visibility</p:attrName>
                                        </p:attrNameLst>
                                      </p:cBhvr>
                                      <p:to>
                                        <p:strVal val="hidden"/>
                                      </p:to>
                                    </p:set>
                                  </p:childTnLst>
                                </p:cTn>
                              </p:par>
                              <p:par>
                                <p:cTn id="95" presetID="24" presetClass="exit" presetSubtype="0" fill="hold" grpId="0" nodeType="withEffect">
                                  <p:stCondLst>
                                    <p:cond delay="0"/>
                                  </p:stCondLst>
                                  <p:childTnLst>
                                    <p:anim to="" calcmode="lin" valueType="num">
                                      <p:cBhvr>
                                        <p:cTn id="96" dur="1"/>
                                        <p:tgtEl>
                                          <p:spTgt spid="41985">
                                            <p:txEl>
                                              <p:pRg st="11" end="11"/>
                                            </p:txEl>
                                          </p:spTgt>
                                        </p:tgtEl>
                                        <p:attrNameLst>
                                          <p:attrName/>
                                        </p:attrNameLst>
                                      </p:cBhvr>
                                    </p:anim>
                                    <p:set>
                                      <p:cBhvr>
                                        <p:cTn id="97" dur="1" fill="hold">
                                          <p:stCondLst>
                                            <p:cond delay="0"/>
                                          </p:stCondLst>
                                        </p:cTn>
                                        <p:tgtEl>
                                          <p:spTgt spid="41985">
                                            <p:txEl>
                                              <p:pRg st="11" end="11"/>
                                            </p:txEl>
                                          </p:spTgt>
                                        </p:tgtEl>
                                        <p:attrNameLst>
                                          <p:attrName>style.visibility</p:attrName>
                                        </p:attrNameLst>
                                      </p:cBhvr>
                                      <p:to>
                                        <p:strVal val="hidden"/>
                                      </p:to>
                                    </p:set>
                                  </p:childTnLst>
                                </p:cTn>
                              </p:par>
                              <p:par>
                                <p:cTn id="98" presetID="24" presetClass="exit" presetSubtype="0" fill="hold" grpId="0" nodeType="withEffect">
                                  <p:stCondLst>
                                    <p:cond delay="0"/>
                                  </p:stCondLst>
                                  <p:childTnLst>
                                    <p:anim to="" calcmode="lin" valueType="num">
                                      <p:cBhvr>
                                        <p:cTn id="99" dur="1"/>
                                        <p:tgtEl>
                                          <p:spTgt spid="41985">
                                            <p:txEl>
                                              <p:pRg st="13" end="13"/>
                                            </p:txEl>
                                          </p:spTgt>
                                        </p:tgtEl>
                                        <p:attrNameLst>
                                          <p:attrName/>
                                        </p:attrNameLst>
                                      </p:cBhvr>
                                    </p:anim>
                                    <p:set>
                                      <p:cBhvr>
                                        <p:cTn id="100" dur="1" fill="hold">
                                          <p:stCondLst>
                                            <p:cond delay="0"/>
                                          </p:stCondLst>
                                        </p:cTn>
                                        <p:tgtEl>
                                          <p:spTgt spid="41985">
                                            <p:txEl>
                                              <p:pRg st="13" end="13"/>
                                            </p:txEl>
                                          </p:spTgt>
                                        </p:tgtEl>
                                        <p:attrNameLst>
                                          <p:attrName>style.visibility</p:attrName>
                                        </p:attrNameLst>
                                      </p:cBhvr>
                                      <p:to>
                                        <p:strVal val="hidden"/>
                                      </p:to>
                                    </p:set>
                                  </p:childTnLst>
                                </p:cTn>
                              </p:par>
                              <p:par>
                                <p:cTn id="101" presetID="24" presetClass="exit" presetSubtype="0" fill="hold" grpId="0" nodeType="withEffect">
                                  <p:stCondLst>
                                    <p:cond delay="0"/>
                                  </p:stCondLst>
                                  <p:childTnLst>
                                    <p:anim to="" calcmode="lin" valueType="num">
                                      <p:cBhvr>
                                        <p:cTn id="102" dur="1"/>
                                        <p:tgtEl>
                                          <p:spTgt spid="41985">
                                            <p:txEl>
                                              <p:pRg st="15" end="15"/>
                                            </p:txEl>
                                          </p:spTgt>
                                        </p:tgtEl>
                                        <p:attrNameLst>
                                          <p:attrName/>
                                        </p:attrNameLst>
                                      </p:cBhvr>
                                    </p:anim>
                                    <p:set>
                                      <p:cBhvr>
                                        <p:cTn id="103" dur="1" fill="hold">
                                          <p:stCondLst>
                                            <p:cond delay="0"/>
                                          </p:stCondLst>
                                        </p:cTn>
                                        <p:tgtEl>
                                          <p:spTgt spid="41985">
                                            <p:txEl>
                                              <p:pRg st="15" end="15"/>
                                            </p:txEl>
                                          </p:spTgt>
                                        </p:tgtEl>
                                        <p:attrNameLst>
                                          <p:attrName>style.visibility</p:attrName>
                                        </p:attrNameLst>
                                      </p:cBhvr>
                                      <p:to>
                                        <p:strVal val="hidden"/>
                                      </p:to>
                                    </p:set>
                                  </p:childTnLst>
                                </p:cTn>
                              </p:par>
                              <p:par>
                                <p:cTn id="104" presetID="24" presetClass="entr" presetSubtype="0" fill="hold" nodeType="withEffect">
                                  <p:stCondLst>
                                    <p:cond delay="0"/>
                                  </p:stCondLst>
                                  <p:childTnLst>
                                    <p:set>
                                      <p:cBhvr>
                                        <p:cTn id="105" dur="1" fill="hold">
                                          <p:stCondLst>
                                            <p:cond delay="0"/>
                                          </p:stCondLst>
                                        </p:cTn>
                                        <p:tgtEl>
                                          <p:spTgt spid="44034"/>
                                        </p:tgtEl>
                                        <p:attrNameLst>
                                          <p:attrName>style.visibility</p:attrName>
                                        </p:attrNameLst>
                                      </p:cBhvr>
                                      <p:to>
                                        <p:strVal val="visible"/>
                                      </p:to>
                                    </p:set>
                                    <p:anim to="" calcmode="lin" valueType="num">
                                      <p:cBhvr>
                                        <p:cTn id="106" dur="1" fill="hold"/>
                                        <p:tgtEl>
                                          <p:spTgt spid="44034"/>
                                        </p:tgtEl>
                                        <p:attrNameLst>
                                          <p:attrName/>
                                        </p:attrNameLst>
                                      </p:cBhvr>
                                    </p:anim>
                                  </p:childTnLst>
                                </p:cTn>
                              </p:par>
                              <p:par>
                                <p:cTn id="107" presetID="24" presetClass="exit" presetSubtype="0" fill="hold" nodeType="withEffect">
                                  <p:stCondLst>
                                    <p:cond delay="0"/>
                                  </p:stCondLst>
                                  <p:childTnLst>
                                    <p:anim to="" calcmode="lin" valueType="num">
                                      <p:cBhvr>
                                        <p:cTn id="108" dur="1"/>
                                        <p:tgtEl>
                                          <p:spTgt spid="41989"/>
                                        </p:tgtEl>
                                        <p:attrNameLst>
                                          <p:attrName/>
                                        </p:attrNameLst>
                                      </p:cBhvr>
                                    </p:anim>
                                    <p:set>
                                      <p:cBhvr>
                                        <p:cTn id="109" dur="1" fill="hold">
                                          <p:stCondLst>
                                            <p:cond delay="0"/>
                                          </p:stCondLst>
                                        </p:cTn>
                                        <p:tgtEl>
                                          <p:spTgt spid="419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57000"/>
          </a:schemeClr>
        </a:solidFill>
        <a:effectLst/>
      </p:bgPr>
    </p:bg>
    <p:spTree>
      <p:nvGrpSpPr>
        <p:cNvPr id="1" name=""/>
        <p:cNvGrpSpPr/>
        <p:nvPr/>
      </p:nvGrpSpPr>
      <p:grpSpPr>
        <a:xfrm>
          <a:off x="0" y="0"/>
          <a:ext cx="0" cy="0"/>
          <a:chOff x="0" y="0"/>
          <a:chExt cx="0" cy="0"/>
        </a:xfrm>
      </p:grpSpPr>
      <p:pic>
        <p:nvPicPr>
          <p:cNvPr id="11" name="Picture 2" descr="http://courses.cit.cornell.edu/his452/russian%20caviar/flag.jpg"/>
          <p:cNvPicPr>
            <a:picLocks noChangeAspect="1" noChangeArrowheads="1"/>
          </p:cNvPicPr>
          <p:nvPr/>
        </p:nvPicPr>
        <p:blipFill>
          <a:blip r:embed="rId2" cstate="print">
            <a:lum bright="70000" contrast="-70000"/>
          </a:blip>
          <a:srcRect/>
          <a:stretch>
            <a:fillRect/>
          </a:stretch>
        </p:blipFill>
        <p:spPr bwMode="auto">
          <a:xfrm>
            <a:off x="0" y="0"/>
            <a:ext cx="9149762" cy="6858000"/>
          </a:xfrm>
          <a:prstGeom prst="rect">
            <a:avLst/>
          </a:prstGeom>
          <a:noFill/>
        </p:spPr>
      </p:pic>
      <p:sp>
        <p:nvSpPr>
          <p:cNvPr id="2050" name="Rectangle 2"/>
          <p:cNvSpPr>
            <a:spLocks noGrp="1" noChangeArrowheads="1"/>
          </p:cNvSpPr>
          <p:nvPr>
            <p:ph type="ctrTitle"/>
          </p:nvPr>
        </p:nvSpPr>
        <p:spPr>
          <a:xfrm>
            <a:off x="0" y="1"/>
            <a:ext cx="9144000" cy="838200"/>
          </a:xfrm>
        </p:spPr>
        <p:txBody>
          <a:bodyPr>
            <a:normAutofit/>
          </a:bodyPr>
          <a:lstStyle/>
          <a:p>
            <a:r>
              <a:rPr lang="en-US" sz="3200" b="1" dirty="0">
                <a:solidFill>
                  <a:srgbClr val="002060"/>
                </a:solidFill>
                <a:latin typeface="Times New Roman" pitchFamily="18" charset="0"/>
                <a:cs typeface="Times New Roman" pitchFamily="18" charset="0"/>
              </a:rPr>
              <a:t>20</a:t>
            </a:r>
            <a:r>
              <a:rPr lang="en-US" sz="3200" b="1" baseline="30000" dirty="0">
                <a:solidFill>
                  <a:srgbClr val="002060"/>
                </a:solidFill>
                <a:latin typeface="Times New Roman" pitchFamily="18" charset="0"/>
                <a:cs typeface="Times New Roman" pitchFamily="18" charset="0"/>
              </a:rPr>
              <a:t>th</a:t>
            </a:r>
            <a:r>
              <a:rPr lang="en-US" sz="3200" b="1" dirty="0">
                <a:solidFill>
                  <a:srgbClr val="002060"/>
                </a:solidFill>
                <a:latin typeface="Times New Roman" pitchFamily="18" charset="0"/>
                <a:cs typeface="Times New Roman" pitchFamily="18" charset="0"/>
              </a:rPr>
              <a:t> Century Rejections of Liberalism</a:t>
            </a:r>
          </a:p>
        </p:txBody>
      </p:sp>
      <p:sp>
        <p:nvSpPr>
          <p:cNvPr id="4" name="TextBox 3"/>
          <p:cNvSpPr txBox="1"/>
          <p:nvPr/>
        </p:nvSpPr>
        <p:spPr>
          <a:xfrm>
            <a:off x="0" y="838200"/>
            <a:ext cx="9144000" cy="507831"/>
          </a:xfrm>
          <a:prstGeom prst="rect">
            <a:avLst/>
          </a:prstGeom>
          <a:noFill/>
        </p:spPr>
        <p:txBody>
          <a:bodyPr wrap="square" rtlCol="0">
            <a:spAutoFit/>
          </a:bodyPr>
          <a:lstStyle/>
          <a:p>
            <a:pPr algn="ctr"/>
            <a:r>
              <a:rPr lang="en-US" sz="2700" b="1" dirty="0" smtClean="0">
                <a:solidFill>
                  <a:srgbClr val="FF0000"/>
                </a:solidFill>
                <a:latin typeface="Times New Roman" pitchFamily="18" charset="0"/>
                <a:cs typeface="Times New Roman" pitchFamily="18" charset="0"/>
              </a:rPr>
              <a:t>Rise and Evolution of Communism in Russia / Soviet Union</a:t>
            </a:r>
            <a:endParaRPr lang="en-US" sz="2700" b="1" dirty="0">
              <a:solidFill>
                <a:srgbClr val="FF0000"/>
              </a:solidFill>
              <a:latin typeface="Times New Roman" pitchFamily="18" charset="0"/>
              <a:cs typeface="Times New Roman" pitchFamily="18" charset="0"/>
            </a:endParaRPr>
          </a:p>
        </p:txBody>
      </p:sp>
      <p:sp>
        <p:nvSpPr>
          <p:cNvPr id="6" name="Rectangle 5"/>
          <p:cNvSpPr/>
          <p:nvPr/>
        </p:nvSpPr>
        <p:spPr>
          <a:xfrm>
            <a:off x="0" y="1524000"/>
            <a:ext cx="9144000" cy="461665"/>
          </a:xfrm>
          <a:prstGeom prst="rect">
            <a:avLst/>
          </a:prstGeom>
        </p:spPr>
        <p:txBody>
          <a:bodyPr wrap="square">
            <a:spAutoFit/>
          </a:bodyPr>
          <a:lstStyle/>
          <a:p>
            <a:pPr algn="ctr"/>
            <a:r>
              <a:rPr lang="en-US" sz="2400" b="1" dirty="0" smtClean="0">
                <a:solidFill>
                  <a:schemeClr val="accent2">
                    <a:lumMod val="75000"/>
                  </a:schemeClr>
                </a:solidFill>
                <a:latin typeface="Times New Roman" pitchFamily="18" charset="0"/>
                <a:cs typeface="Times New Roman" pitchFamily="18" charset="0"/>
              </a:rPr>
              <a:t>Bloody Sunday</a:t>
            </a:r>
            <a:endParaRPr lang="en-US" sz="2400" dirty="0">
              <a:solidFill>
                <a:schemeClr val="accent2">
                  <a:lumMod val="75000"/>
                </a:schemeClr>
              </a:solidFill>
              <a:latin typeface="Times New Roman" pitchFamily="18" charset="0"/>
              <a:cs typeface="Times New Roman" pitchFamily="18" charset="0"/>
            </a:endParaRPr>
          </a:p>
        </p:txBody>
      </p:sp>
      <p:sp>
        <p:nvSpPr>
          <p:cNvPr id="7" name="Rectangle 6"/>
          <p:cNvSpPr/>
          <p:nvPr/>
        </p:nvSpPr>
        <p:spPr>
          <a:xfrm>
            <a:off x="0" y="5943600"/>
            <a:ext cx="9144000" cy="769441"/>
          </a:xfrm>
          <a:prstGeom prst="rect">
            <a:avLst/>
          </a:prstGeom>
        </p:spPr>
        <p:txBody>
          <a:bodyPr wrap="square">
            <a:spAutoFit/>
          </a:bodyPr>
          <a:lstStyle/>
          <a:p>
            <a:pPr algn="ctr"/>
            <a:r>
              <a:rPr lang="en-US" b="1" dirty="0" smtClean="0">
                <a:latin typeface="Times New Roman" pitchFamily="18" charset="0"/>
                <a:cs typeface="Times New Roman" pitchFamily="18" charset="0"/>
              </a:rPr>
              <a:t>Read pages 168 to the top of page 172</a:t>
            </a:r>
          </a:p>
          <a:p>
            <a:pPr algn="ctr"/>
            <a:endParaRPr lang="en-US" sz="8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Take the following notes…</a:t>
            </a:r>
            <a:endParaRPr lang="en-US" dirty="0">
              <a:latin typeface="Times New Roman" pitchFamily="18" charset="0"/>
              <a:cs typeface="Times New Roman" pitchFamily="18" charset="0"/>
            </a:endParaRPr>
          </a:p>
        </p:txBody>
      </p:sp>
      <p:sp>
        <p:nvSpPr>
          <p:cNvPr id="8" name="Rectangle 7"/>
          <p:cNvSpPr/>
          <p:nvPr/>
        </p:nvSpPr>
        <p:spPr>
          <a:xfrm>
            <a:off x="0" y="2209800"/>
            <a:ext cx="9144000" cy="3139321"/>
          </a:xfrm>
          <a:prstGeom prst="rect">
            <a:avLst/>
          </a:prstGeom>
        </p:spPr>
        <p:txBody>
          <a:bodyPr wrap="square">
            <a:spAutoFit/>
          </a:bodyPr>
          <a:lstStyle/>
          <a:p>
            <a:pPr algn="ctr">
              <a:lnSpc>
                <a:spcPct val="90000"/>
              </a:lnSpc>
            </a:pPr>
            <a:r>
              <a:rPr lang="en-US" sz="2200" b="1" dirty="0" smtClean="0">
                <a:latin typeface="Times New Roman" pitchFamily="18" charset="0"/>
                <a:cs typeface="Times New Roman" pitchFamily="18" charset="0"/>
              </a:rPr>
              <a:t>In January of 1905..</a:t>
            </a:r>
          </a:p>
          <a:p>
            <a:pPr algn="ctr">
              <a:lnSpc>
                <a:spcPct val="90000"/>
              </a:lnSpc>
            </a:pPr>
            <a:endParaRPr lang="en-US" sz="2200" b="1" dirty="0" smtClean="0">
              <a:latin typeface="Times New Roman" pitchFamily="18" charset="0"/>
              <a:cs typeface="Times New Roman" pitchFamily="18" charset="0"/>
            </a:endParaRPr>
          </a:p>
          <a:p>
            <a:pPr algn="ctr">
              <a:lnSpc>
                <a:spcPct val="90000"/>
              </a:lnSpc>
            </a:pPr>
            <a:r>
              <a:rPr lang="en-US" sz="2200" b="1" dirty="0" smtClean="0">
                <a:latin typeface="Times New Roman" pitchFamily="18" charset="0"/>
                <a:cs typeface="Times New Roman" pitchFamily="18" charset="0"/>
              </a:rPr>
              <a:t>Protest demonstrators marched to the Winter Palace to present a petition to Tsar Nicholas II</a:t>
            </a:r>
          </a:p>
          <a:p>
            <a:pPr algn="ctr">
              <a:lnSpc>
                <a:spcPct val="90000"/>
              </a:lnSpc>
            </a:pPr>
            <a:endParaRPr lang="en-US" sz="2200" b="1" dirty="0" smtClean="0">
              <a:latin typeface="Times New Roman" pitchFamily="18" charset="0"/>
              <a:cs typeface="Times New Roman" pitchFamily="18" charset="0"/>
            </a:endParaRPr>
          </a:p>
          <a:p>
            <a:pPr algn="ctr">
              <a:lnSpc>
                <a:spcPct val="90000"/>
              </a:lnSpc>
            </a:pPr>
            <a:r>
              <a:rPr lang="en-US" sz="2200" b="1" dirty="0" smtClean="0">
                <a:latin typeface="Times New Roman" pitchFamily="18" charset="0"/>
                <a:cs typeface="Times New Roman" pitchFamily="18" charset="0"/>
              </a:rPr>
              <a:t>Petition asked for freedom of speech, the press, religion, state-sponsored education, better working conditions</a:t>
            </a:r>
          </a:p>
          <a:p>
            <a:pPr algn="ctr">
              <a:lnSpc>
                <a:spcPct val="90000"/>
              </a:lnSpc>
            </a:pPr>
            <a:endParaRPr lang="en-US" sz="2200" b="1" dirty="0" smtClean="0">
              <a:latin typeface="Times New Roman" pitchFamily="18" charset="0"/>
              <a:cs typeface="Times New Roman" pitchFamily="18" charset="0"/>
            </a:endParaRPr>
          </a:p>
          <a:p>
            <a:pPr algn="ctr">
              <a:lnSpc>
                <a:spcPct val="90000"/>
              </a:lnSpc>
            </a:pPr>
            <a:r>
              <a:rPr lang="en-US" sz="2200" b="1" dirty="0" smtClean="0">
                <a:latin typeface="Times New Roman" pitchFamily="18" charset="0"/>
                <a:cs typeface="Times New Roman" pitchFamily="18" charset="0"/>
              </a:rPr>
              <a:t>However, the Tsar was in no condition to meet the demands of the workers due to the depression sweeping Russia. </a:t>
            </a:r>
            <a:endParaRPr lang="en-US" sz="2200" b="1" dirty="0">
              <a:latin typeface="Times New Roman" pitchFamily="18" charset="0"/>
              <a:cs typeface="Times New Roman" pitchFamily="18" charset="0"/>
            </a:endParaRPr>
          </a:p>
        </p:txBody>
      </p:sp>
      <p:pic>
        <p:nvPicPr>
          <p:cNvPr id="9" name="Picture 5" descr="WinterPalace"/>
          <p:cNvPicPr>
            <a:picLocks noChangeAspect="1" noChangeArrowheads="1"/>
          </p:cNvPicPr>
          <p:nvPr/>
        </p:nvPicPr>
        <p:blipFill>
          <a:blip r:embed="rId3" cstate="print"/>
          <a:srcRect/>
          <a:stretch>
            <a:fillRect/>
          </a:stretch>
        </p:blipFill>
        <p:spPr bwMode="auto">
          <a:xfrm>
            <a:off x="3429000" y="5486400"/>
            <a:ext cx="1991857" cy="1130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50"/>
                                        </p:tgtEl>
                                        <p:attrNameLst>
                                          <p:attrName>style.visibility</p:attrName>
                                        </p:attrNameLst>
                                      </p:cBhvr>
                                      <p:to>
                                        <p:strVal val="visible"/>
                                      </p:to>
                                    </p:set>
                                    <p:anim to="" calcmode="lin" valueType="num">
                                      <p:cBhvr>
                                        <p:cTn id="10" dur="1" fill="hold"/>
                                        <p:tgtEl>
                                          <p:spTgt spid="205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to="" calcmode="lin" valueType="num">
                                      <p:cBhvr>
                                        <p:cTn id="15" dur="1" fill="hold"/>
                                        <p:tgtEl>
                                          <p:spTgt spid="7">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to="" calcmode="lin" valueType="num">
                                      <p:cBhvr>
                                        <p:cTn id="20" dur="1" fill="hold"/>
                                        <p:tgtEl>
                                          <p:spTgt spid="7">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to="" calcmode="lin" valueType="num">
                                      <p:cBhvr>
                                        <p:cTn id="25" dur="1" fill="hold"/>
                                        <p:tgtEl>
                                          <p:spTgt spid="6"/>
                                        </p:tgtEl>
                                        <p:attrNameLst>
                                          <p:attrName/>
                                        </p:attrNameLst>
                                      </p:cBhvr>
                                    </p:anim>
                                  </p:childTnLst>
                                </p:cTn>
                              </p:par>
                              <p:par>
                                <p:cTn id="26" presetID="24" presetClass="exit" presetSubtype="0" fill="hold" nodeType="withEffect">
                                  <p:stCondLst>
                                    <p:cond delay="0"/>
                                  </p:stCondLst>
                                  <p:childTnLst>
                                    <p:anim to="" calcmode="lin" valueType="num">
                                      <p:cBhvr>
                                        <p:cTn id="27" dur="1"/>
                                        <p:tgtEl>
                                          <p:spTgt spid="7">
                                            <p:txEl>
                                              <p:pRg st="0" end="0"/>
                                            </p:txEl>
                                          </p:spTgt>
                                        </p:tgtEl>
                                        <p:attrNameLst>
                                          <p:attrName/>
                                        </p:attrNameLst>
                                      </p:cBhvr>
                                    </p:anim>
                                    <p:set>
                                      <p:cBhvr>
                                        <p:cTn id="28" dur="1" fill="hold">
                                          <p:stCondLst>
                                            <p:cond delay="0"/>
                                          </p:stCondLst>
                                        </p:cTn>
                                        <p:tgtEl>
                                          <p:spTgt spid="7">
                                            <p:txEl>
                                              <p:pRg st="0" end="0"/>
                                            </p:txEl>
                                          </p:spTgt>
                                        </p:tgtEl>
                                        <p:attrNameLst>
                                          <p:attrName>style.visibility</p:attrName>
                                        </p:attrNameLst>
                                      </p:cBhvr>
                                      <p:to>
                                        <p:strVal val="hidden"/>
                                      </p:to>
                                    </p:set>
                                  </p:childTnLst>
                                </p:cTn>
                              </p:par>
                              <p:par>
                                <p:cTn id="29" presetID="24" presetClass="exit" presetSubtype="0" fill="hold" nodeType="withEffect">
                                  <p:stCondLst>
                                    <p:cond delay="0"/>
                                  </p:stCondLst>
                                  <p:childTnLst>
                                    <p:anim to="" calcmode="lin" valueType="num">
                                      <p:cBhvr>
                                        <p:cTn id="30" dur="1"/>
                                        <p:tgtEl>
                                          <p:spTgt spid="7">
                                            <p:txEl>
                                              <p:pRg st="2" end="2"/>
                                            </p:txEl>
                                          </p:spTgt>
                                        </p:tgtEl>
                                        <p:attrNameLst>
                                          <p:attrName/>
                                        </p:attrNameLst>
                                      </p:cBhvr>
                                    </p:anim>
                                    <p:set>
                                      <p:cBhvr>
                                        <p:cTn id="31" dur="1" fill="hold">
                                          <p:stCondLst>
                                            <p:cond delay="0"/>
                                          </p:stCondLst>
                                        </p:cTn>
                                        <p:tgtEl>
                                          <p:spTgt spid="7">
                                            <p:txEl>
                                              <p:pRg st="2" end="2"/>
                                            </p:txEl>
                                          </p:spTgt>
                                        </p:tgtEl>
                                        <p:attrNameLst>
                                          <p:attrName>style.visibility</p:attrName>
                                        </p:attrNameLst>
                                      </p:cBhvr>
                                      <p:to>
                                        <p:strVal val="hidden"/>
                                      </p:to>
                                    </p:set>
                                  </p:childTnLst>
                                </p:cTn>
                              </p:par>
                              <p:par>
                                <p:cTn id="32" presetID="24"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to="" calcmode="lin" valueType="num">
                                      <p:cBhvr>
                                        <p:cTn id="34" dur="1" fill="hold"/>
                                        <p:tgtEl>
                                          <p:spTgt spid="9"/>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to="" calcmode="lin" valueType="num">
                                      <p:cBhvr>
                                        <p:cTn id="39" dur="1" fill="hold"/>
                                        <p:tgtEl>
                                          <p:spTgt spid="8">
                                            <p:txEl>
                                              <p:pRg st="0" end="0"/>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 to="" calcmode="lin" valueType="num">
                                      <p:cBhvr>
                                        <p:cTn id="42" dur="1" fill="hold"/>
                                        <p:tgtEl>
                                          <p:spTgt spid="8">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 to="" calcmode="lin" valueType="num">
                                      <p:cBhvr>
                                        <p:cTn id="47" dur="1" fill="hold"/>
                                        <p:tgtEl>
                                          <p:spTgt spid="8">
                                            <p:txEl>
                                              <p:pRg st="4" end="4"/>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 to="" calcmode="lin" valueType="num">
                                      <p:cBhvr>
                                        <p:cTn id="52" dur="1" fill="hold"/>
                                        <p:tgtEl>
                                          <p:spTgt spid="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descr="http://courses.cit.cornell.edu/his452/russian%20caviar/flag.jpg"/>
          <p:cNvPicPr>
            <a:picLocks noChangeAspect="1" noChangeArrowheads="1"/>
          </p:cNvPicPr>
          <p:nvPr/>
        </p:nvPicPr>
        <p:blipFill>
          <a:blip r:embed="rId3" cstate="print">
            <a:lum bright="70000" contrast="-70000"/>
          </a:blip>
          <a:srcRect/>
          <a:stretch>
            <a:fillRect/>
          </a:stretch>
        </p:blipFill>
        <p:spPr bwMode="auto">
          <a:xfrm>
            <a:off x="0" y="0"/>
            <a:ext cx="9149762" cy="6858000"/>
          </a:xfrm>
          <a:prstGeom prst="rect">
            <a:avLst/>
          </a:prstGeom>
          <a:noFill/>
        </p:spPr>
      </p:pic>
      <p:sp>
        <p:nvSpPr>
          <p:cNvPr id="6" name="Rectangle 5"/>
          <p:cNvSpPr/>
          <p:nvPr/>
        </p:nvSpPr>
        <p:spPr>
          <a:xfrm>
            <a:off x="0" y="1447800"/>
            <a:ext cx="9144000" cy="3139321"/>
          </a:xfrm>
          <a:prstGeom prst="rect">
            <a:avLst/>
          </a:prstGeom>
        </p:spPr>
        <p:txBody>
          <a:bodyPr wrap="square">
            <a:spAutoFit/>
          </a:bodyPr>
          <a:lstStyle/>
          <a:p>
            <a:pPr algn="ctr">
              <a:lnSpc>
                <a:spcPct val="90000"/>
              </a:lnSpc>
            </a:pPr>
            <a:r>
              <a:rPr lang="en-US" sz="2200" b="1" dirty="0" smtClean="0">
                <a:latin typeface="Times New Roman" pitchFamily="18" charset="0"/>
                <a:cs typeface="Times New Roman" pitchFamily="18" charset="0"/>
              </a:rPr>
              <a:t>The demonstrators brought along their families in hope of seeing their Tsar and delivering the petition to him as they believed he would take into account their miseries and attempt to sort their problems for them. </a:t>
            </a:r>
          </a:p>
          <a:p>
            <a:pPr algn="ctr">
              <a:lnSpc>
                <a:spcPct val="90000"/>
              </a:lnSpc>
            </a:pPr>
            <a:endParaRPr lang="en-US" sz="2200" b="1" dirty="0" smtClean="0">
              <a:latin typeface="Times New Roman" pitchFamily="18" charset="0"/>
              <a:cs typeface="Times New Roman" pitchFamily="18" charset="0"/>
            </a:endParaRPr>
          </a:p>
          <a:p>
            <a:pPr algn="ctr">
              <a:lnSpc>
                <a:spcPct val="90000"/>
              </a:lnSpc>
            </a:pPr>
            <a:r>
              <a:rPr lang="en-US" sz="2200" b="1" dirty="0" smtClean="0">
                <a:latin typeface="Times New Roman" pitchFamily="18" charset="0"/>
                <a:cs typeface="Times New Roman" pitchFamily="18" charset="0"/>
              </a:rPr>
              <a:t>The army was near the palace, released warning shots, and then fired directly into the crowds to disperse them. </a:t>
            </a:r>
          </a:p>
          <a:p>
            <a:pPr algn="ctr">
              <a:lnSpc>
                <a:spcPct val="90000"/>
              </a:lnSpc>
            </a:pPr>
            <a:endParaRPr lang="en-US" sz="2200" b="1" dirty="0" smtClean="0">
              <a:latin typeface="Times New Roman" pitchFamily="18" charset="0"/>
              <a:cs typeface="Times New Roman" pitchFamily="18" charset="0"/>
            </a:endParaRPr>
          </a:p>
          <a:p>
            <a:pPr algn="ctr">
              <a:lnSpc>
                <a:spcPct val="90000"/>
              </a:lnSpc>
            </a:pPr>
            <a:r>
              <a:rPr lang="en-US" sz="2200" b="1" dirty="0" smtClean="0">
                <a:latin typeface="Times New Roman" pitchFamily="18" charset="0"/>
                <a:cs typeface="Times New Roman" pitchFamily="18" charset="0"/>
              </a:rPr>
              <a:t>Although the Tsar had not been present at the Winter Palace at this time, he received the blame for these deaths, resulting in a surge of bitterness towards himself and his autocratic rule from the Russian people. </a:t>
            </a:r>
            <a:endParaRPr lang="en-US" sz="2200" b="1" dirty="0">
              <a:latin typeface="Times New Roman" pitchFamily="18" charset="0"/>
              <a:cs typeface="Times New Roman" pitchFamily="18" charset="0"/>
            </a:endParaRPr>
          </a:p>
        </p:txBody>
      </p:sp>
      <p:sp>
        <p:nvSpPr>
          <p:cNvPr id="7" name="Rectangle 6"/>
          <p:cNvSpPr/>
          <p:nvPr/>
        </p:nvSpPr>
        <p:spPr>
          <a:xfrm>
            <a:off x="0" y="376535"/>
            <a:ext cx="9144000" cy="461665"/>
          </a:xfrm>
          <a:prstGeom prst="rect">
            <a:avLst/>
          </a:prstGeom>
        </p:spPr>
        <p:txBody>
          <a:bodyPr wrap="square">
            <a:spAutoFit/>
          </a:bodyPr>
          <a:lstStyle/>
          <a:p>
            <a:pPr algn="ctr"/>
            <a:r>
              <a:rPr lang="en-US" sz="2400" b="1" dirty="0" smtClean="0">
                <a:solidFill>
                  <a:schemeClr val="accent2">
                    <a:lumMod val="75000"/>
                  </a:schemeClr>
                </a:solidFill>
                <a:latin typeface="Times New Roman" pitchFamily="18" charset="0"/>
                <a:cs typeface="Times New Roman" pitchFamily="18" charset="0"/>
              </a:rPr>
              <a:t>Bloody Sunday</a:t>
            </a:r>
            <a:endParaRPr lang="en-US" sz="2400" dirty="0">
              <a:solidFill>
                <a:schemeClr val="accent2">
                  <a:lumMod val="75000"/>
                </a:schemeClr>
              </a:solidFill>
              <a:latin typeface="Times New Roman" pitchFamily="18" charset="0"/>
              <a:cs typeface="Times New Roman" pitchFamily="18" charset="0"/>
            </a:endParaRPr>
          </a:p>
        </p:txBody>
      </p:sp>
      <p:pic>
        <p:nvPicPr>
          <p:cNvPr id="9" name="Picture 5" descr="WinterPalace"/>
          <p:cNvPicPr>
            <a:picLocks noChangeAspect="1" noChangeArrowheads="1"/>
          </p:cNvPicPr>
          <p:nvPr/>
        </p:nvPicPr>
        <p:blipFill>
          <a:blip r:embed="rId4" cstate="print"/>
          <a:srcRect/>
          <a:stretch>
            <a:fillRect/>
          </a:stretch>
        </p:blipFill>
        <p:spPr bwMode="auto">
          <a:xfrm>
            <a:off x="6096000" y="5181600"/>
            <a:ext cx="1991857" cy="1130300"/>
          </a:xfrm>
          <a:prstGeom prst="rect">
            <a:avLst/>
          </a:prstGeom>
          <a:noFill/>
        </p:spPr>
      </p:pic>
      <p:pic>
        <p:nvPicPr>
          <p:cNvPr id="10" name="Picture 4" descr="Bloody_Sunday_Russia_1905"/>
          <p:cNvPicPr>
            <a:picLocks noGrp="1" noChangeAspect="1" noChangeArrowheads="1"/>
          </p:cNvPicPr>
          <p:nvPr>
            <p:ph type="title"/>
          </p:nvPr>
        </p:nvPicPr>
        <p:blipFill>
          <a:blip r:embed="rId5" cstate="print"/>
          <a:srcRect/>
          <a:stretch>
            <a:fillRect/>
          </a:stretch>
        </p:blipFill>
        <p:spPr>
          <a:xfrm>
            <a:off x="914400" y="4953000"/>
            <a:ext cx="2209800" cy="1597502"/>
          </a:xfrm>
          <a:noFill/>
          <a:ln/>
        </p:spPr>
      </p:pic>
      <p:sp>
        <p:nvSpPr>
          <p:cNvPr id="12" name="TextBox 11"/>
          <p:cNvSpPr txBox="1"/>
          <p:nvPr/>
        </p:nvSpPr>
        <p:spPr>
          <a:xfrm>
            <a:off x="3505200" y="6019800"/>
            <a:ext cx="19050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Russian Revolution(1)</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pic>
        <p:nvPicPr>
          <p:cNvPr id="13" name="Russian_Revolution_1.flv.WMV">
            <a:hlinkClick r:id="" action="ppaction://media"/>
          </p:cNvPr>
          <p:cNvPicPr>
            <a:picLocks noRot="1" noChangeAspect="1"/>
          </p:cNvPicPr>
          <p:nvPr>
            <a:videoFile r:link="rId1"/>
          </p:nvPr>
        </p:nvPicPr>
        <p:blipFill>
          <a:blip r:embed="rId6" cstate="print"/>
          <a:stretch>
            <a:fillRect/>
          </a:stretch>
        </p:blipFill>
        <p:spPr>
          <a:xfrm>
            <a:off x="3581400" y="4724400"/>
            <a:ext cx="1727200"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to="" calcmode="lin" valueType="num">
                                      <p:cBhvr>
                                        <p:cTn id="13" dur="1" fill="hold"/>
                                        <p:tgtEl>
                                          <p:spTgt spid="6">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to="" calcmode="lin" valueType="num">
                                      <p:cBhvr>
                                        <p:cTn id="18" dur="1" fill="hold"/>
                                        <p:tgtEl>
                                          <p:spTgt spid="6">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to="" calcmode="lin" valueType="num">
                                      <p:cBhvr>
                                        <p:cTn id="21" dur="1" fill="hold"/>
                                        <p:tgtEl>
                                          <p:spTgt spid="10"/>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 to="" calcmode="lin" valueType="num">
                                      <p:cBhvr>
                                        <p:cTn id="26" dur="1" fill="hold"/>
                                        <p:tgtEl>
                                          <p:spTgt spid="6">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to="" calcmode="lin" valueType="num">
                                      <p:cBhvr>
                                        <p:cTn id="31" dur="1" fill="hold"/>
                                        <p:tgtEl>
                                          <p:spTgt spid="12">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to="" calcmode="lin" valueType="num">
                                      <p:cBhvr>
                                        <p:cTn id="34" dur="1" fill="hold"/>
                                        <p:tgtEl>
                                          <p:spTgt spid="13"/>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 to="" calcmode="lin" valueType="num">
                                      <p:cBhvr>
                                        <p:cTn id="37" dur="1" fill="hold"/>
                                        <p:tgtEl>
                                          <p:spTgt spid="1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8"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courses.cit.cornell.edu/his452/russian%20caviar/flag.jpg"/>
          <p:cNvPicPr>
            <a:picLocks noChangeAspect="1" noChangeArrowheads="1"/>
          </p:cNvPicPr>
          <p:nvPr/>
        </p:nvPicPr>
        <p:blipFill>
          <a:blip r:embed="rId2" cstate="print">
            <a:lum bright="70000" contrast="-70000"/>
          </a:blip>
          <a:srcRect/>
          <a:stretch>
            <a:fillRect/>
          </a:stretch>
        </p:blipFill>
        <p:spPr bwMode="auto">
          <a:xfrm>
            <a:off x="0" y="0"/>
            <a:ext cx="9149762" cy="6858000"/>
          </a:xfrm>
          <a:prstGeom prst="rect">
            <a:avLst/>
          </a:prstGeom>
          <a:noFill/>
        </p:spPr>
      </p:pic>
      <p:sp>
        <p:nvSpPr>
          <p:cNvPr id="5" name="Rectangle 4"/>
          <p:cNvSpPr/>
          <p:nvPr/>
        </p:nvSpPr>
        <p:spPr>
          <a:xfrm>
            <a:off x="1" y="381000"/>
            <a:ext cx="9143999"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Russian Revolutions of 1917</a:t>
            </a:r>
            <a:endParaRPr lang="en-US" sz="2400" b="1" dirty="0">
              <a:solidFill>
                <a:srgbClr val="FF0000"/>
              </a:solidFill>
              <a:latin typeface="Times New Roman" pitchFamily="18" charset="0"/>
              <a:cs typeface="Times New Roman" pitchFamily="18" charset="0"/>
            </a:endParaRPr>
          </a:p>
        </p:txBody>
      </p:sp>
      <p:pic>
        <p:nvPicPr>
          <p:cNvPr id="7" name="Picture 2" descr="http://images1.wikia.nocookie.net/maoist/images/a/af/600px-Flag_of_the_Soviet_Union.svg.png"/>
          <p:cNvPicPr>
            <a:picLocks noGrp="1" noChangeAspect="1" noChangeArrowheads="1"/>
          </p:cNvPicPr>
          <p:nvPr>
            <p:ph idx="1"/>
          </p:nvPr>
        </p:nvPicPr>
        <p:blipFill>
          <a:blip r:embed="rId3" cstate="print">
            <a:lum bright="70000" contrast="-70000"/>
          </a:blip>
          <a:srcRect/>
          <a:stretch>
            <a:fillRect/>
          </a:stretch>
        </p:blipFill>
        <p:spPr bwMode="auto">
          <a:xfrm>
            <a:off x="7938" y="1219200"/>
            <a:ext cx="9136062" cy="4568031"/>
          </a:xfrm>
          <a:prstGeom prst="rect">
            <a:avLst/>
          </a:prstGeom>
          <a:noFill/>
        </p:spPr>
      </p:pic>
      <p:sp>
        <p:nvSpPr>
          <p:cNvPr id="6" name="Rectangle 5"/>
          <p:cNvSpPr/>
          <p:nvPr/>
        </p:nvSpPr>
        <p:spPr>
          <a:xfrm>
            <a:off x="0" y="2676942"/>
            <a:ext cx="9144000" cy="2123658"/>
          </a:xfrm>
          <a:prstGeom prst="rect">
            <a:avLst/>
          </a:prstGeom>
        </p:spPr>
        <p:txBody>
          <a:bodyPr wrap="square">
            <a:spAutoFit/>
          </a:bodyPr>
          <a:lstStyle/>
          <a:p>
            <a:pPr algn="ctr"/>
            <a:r>
              <a:rPr lang="en-US" sz="2200" b="1" dirty="0" smtClean="0">
                <a:latin typeface="Times New Roman" pitchFamily="18" charset="0"/>
                <a:cs typeface="Times New Roman" pitchFamily="18" charset="0"/>
              </a:rPr>
              <a:t>Two revolutions occurred in Russia in 1917. </a:t>
            </a:r>
          </a:p>
          <a:p>
            <a:pPr algn="ctr"/>
            <a:endParaRPr lang="en-US" sz="2200" b="1" dirty="0" smtClean="0">
              <a:latin typeface="Times New Roman" pitchFamily="18" charset="0"/>
              <a:cs typeface="Times New Roman" pitchFamily="18" charset="0"/>
            </a:endParaRPr>
          </a:p>
          <a:p>
            <a:pPr algn="ctr"/>
            <a:r>
              <a:rPr lang="en-US" sz="2200" b="1" dirty="0" smtClean="0">
                <a:latin typeface="Times New Roman" pitchFamily="18" charset="0"/>
                <a:cs typeface="Times New Roman" pitchFamily="18" charset="0"/>
              </a:rPr>
              <a:t>The first revolution, in February, overthrew the Russian monarchy. </a:t>
            </a:r>
          </a:p>
          <a:p>
            <a:pPr algn="ctr"/>
            <a:endParaRPr lang="en-US" sz="2200" b="1" dirty="0" smtClean="0">
              <a:latin typeface="Times New Roman" pitchFamily="18" charset="0"/>
              <a:cs typeface="Times New Roman" pitchFamily="18" charset="0"/>
            </a:endParaRPr>
          </a:p>
          <a:p>
            <a:pPr algn="ctr"/>
            <a:r>
              <a:rPr lang="en-US" sz="2200" b="1" dirty="0" smtClean="0">
                <a:latin typeface="Times New Roman" pitchFamily="18" charset="0"/>
                <a:cs typeface="Times New Roman" pitchFamily="18" charset="0"/>
              </a:rPr>
              <a:t>The second revolution, in October, created the world’s first Communist state. </a:t>
            </a:r>
            <a:endParaRPr lang="en-US"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to="" calcmode="lin" valueType="num">
                                      <p:cBhvr>
                                        <p:cTn id="15" dur="1" fill="hold"/>
                                        <p:tgtEl>
                                          <p:spTgt spid="6">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 to="" calcmode="lin" valueType="num">
                                      <p:cBhvr>
                                        <p:cTn id="20" dur="1" fill="hold"/>
                                        <p:tgtEl>
                                          <p:spTgt spid="6">
                                            <p:txEl>
                                              <p:pRg st="4" end="4"/>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par>
                                <p:cTn id="24" presetID="24" presetClass="exit" presetSubtype="0" fill="hold" nodeType="withEffect">
                                  <p:stCondLst>
                                    <p:cond delay="0"/>
                                  </p:stCondLst>
                                  <p:childTnLst>
                                    <p:anim to="" calcmode="lin" valueType="num">
                                      <p:cBhvr>
                                        <p:cTn id="25" dur="1"/>
                                        <p:tgtEl>
                                          <p:spTgt spid="4"/>
                                        </p:tgtEl>
                                        <p:attrNameLst>
                                          <p:attrName/>
                                        </p:attrNameLst>
                                      </p:cBhvr>
                                    </p:anim>
                                    <p:set>
                                      <p:cBhvr>
                                        <p:cTn id="2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http://courses.cit.cornell.edu/his452/russian%20caviar/flag.jpg"/>
          <p:cNvPicPr>
            <a:picLocks noChangeAspect="1" noChangeArrowheads="1"/>
          </p:cNvPicPr>
          <p:nvPr/>
        </p:nvPicPr>
        <p:blipFill>
          <a:blip r:embed="rId3" cstate="print">
            <a:lum bright="70000" contrast="-70000"/>
          </a:blip>
          <a:srcRect/>
          <a:stretch>
            <a:fillRect/>
          </a:stretch>
        </p:blipFill>
        <p:spPr bwMode="auto">
          <a:xfrm>
            <a:off x="0" y="0"/>
            <a:ext cx="9149762" cy="6858000"/>
          </a:xfrm>
          <a:prstGeom prst="rect">
            <a:avLst/>
          </a:prstGeom>
          <a:noFill/>
        </p:spPr>
      </p:pic>
      <p:sp>
        <p:nvSpPr>
          <p:cNvPr id="8195" name="Rectangle 3"/>
          <p:cNvSpPr>
            <a:spLocks noGrp="1" noChangeArrowheads="1"/>
          </p:cNvSpPr>
          <p:nvPr>
            <p:ph type="body" idx="1"/>
          </p:nvPr>
        </p:nvSpPr>
        <p:spPr>
          <a:xfrm>
            <a:off x="0" y="1828800"/>
            <a:ext cx="9144000" cy="3124200"/>
          </a:xfrm>
        </p:spPr>
        <p:txBody>
          <a:bodyPr>
            <a:normAutofit/>
          </a:bodyPr>
          <a:lstStyle/>
          <a:p>
            <a:pPr algn="ctr">
              <a:lnSpc>
                <a:spcPct val="90000"/>
              </a:lnSpc>
              <a:buNone/>
            </a:pPr>
            <a:r>
              <a:rPr lang="en-US" sz="2200" b="1" dirty="0">
                <a:latin typeface="Times New Roman" pitchFamily="18" charset="0"/>
                <a:cs typeface="Times New Roman" pitchFamily="18" charset="0"/>
              </a:rPr>
              <a:t>After the overthrow of the Tsar, a coalition </a:t>
            </a:r>
            <a:r>
              <a:rPr lang="en-US" sz="2200" b="1" dirty="0" smtClean="0">
                <a:latin typeface="Times New Roman" pitchFamily="18" charset="0"/>
                <a:cs typeface="Times New Roman" pitchFamily="18" charset="0"/>
              </a:rPr>
              <a:t>of conservative</a:t>
            </a:r>
            <a:r>
              <a:rPr lang="en-US" sz="2200" b="1" dirty="0">
                <a:latin typeface="Times New Roman" pitchFamily="18" charset="0"/>
                <a:cs typeface="Times New Roman" pitchFamily="18" charset="0"/>
              </a:rPr>
              <a:t>, liberal, and moderate socialist </a:t>
            </a:r>
            <a:r>
              <a:rPr lang="en-US" sz="2200" b="1" dirty="0" smtClean="0">
                <a:latin typeface="Times New Roman" pitchFamily="18" charset="0"/>
                <a:cs typeface="Times New Roman" pitchFamily="18" charset="0"/>
              </a:rPr>
              <a:t>politicians </a:t>
            </a:r>
            <a:r>
              <a:rPr lang="en-US" sz="2200" b="1" dirty="0">
                <a:latin typeface="Times New Roman" pitchFamily="18" charset="0"/>
                <a:cs typeface="Times New Roman" pitchFamily="18" charset="0"/>
              </a:rPr>
              <a:t>declared itself the Provisional </a:t>
            </a:r>
            <a:r>
              <a:rPr lang="en-US" sz="2200" b="1" dirty="0" smtClean="0">
                <a:latin typeface="Times New Roman" pitchFamily="18" charset="0"/>
                <a:cs typeface="Times New Roman" pitchFamily="18" charset="0"/>
              </a:rPr>
              <a:t>Government</a:t>
            </a:r>
            <a:r>
              <a:rPr lang="en-US" sz="2200" b="1" dirty="0">
                <a:latin typeface="Times New Roman" pitchFamily="18" charset="0"/>
                <a:cs typeface="Times New Roman" pitchFamily="18" charset="0"/>
              </a:rPr>
              <a:t>, on February 27, 1917. </a:t>
            </a:r>
          </a:p>
          <a:p>
            <a:pPr algn="ctr">
              <a:lnSpc>
                <a:spcPct val="90000"/>
              </a:lnSpc>
              <a:buNone/>
            </a:pPr>
            <a:endParaRPr lang="en-US" sz="2200" b="1" dirty="0" smtClean="0">
              <a:latin typeface="Times New Roman" pitchFamily="18" charset="0"/>
              <a:cs typeface="Times New Roman" pitchFamily="18" charset="0"/>
            </a:endParaRPr>
          </a:p>
          <a:p>
            <a:pPr algn="ctr">
              <a:lnSpc>
                <a:spcPct val="90000"/>
              </a:lnSpc>
              <a:buNone/>
            </a:pPr>
            <a:r>
              <a:rPr lang="en-US" sz="2200" b="1" dirty="0" smtClean="0">
                <a:latin typeface="Times New Roman" pitchFamily="18" charset="0"/>
                <a:cs typeface="Times New Roman" pitchFamily="18" charset="0"/>
              </a:rPr>
              <a:t>However</a:t>
            </a:r>
            <a:r>
              <a:rPr lang="en-US" sz="2200" b="1" dirty="0">
                <a:latin typeface="Times New Roman" pitchFamily="18" charset="0"/>
                <a:cs typeface="Times New Roman" pitchFamily="18" charset="0"/>
              </a:rPr>
              <a:t>, the Provisional Government proved </a:t>
            </a:r>
            <a:r>
              <a:rPr lang="en-US" sz="2200" b="1" dirty="0" smtClean="0">
                <a:latin typeface="Times New Roman" pitchFamily="18" charset="0"/>
                <a:cs typeface="Times New Roman" pitchFamily="18" charset="0"/>
              </a:rPr>
              <a:t>unable </a:t>
            </a:r>
            <a:r>
              <a:rPr lang="en-US" sz="2200" b="1" dirty="0">
                <a:latin typeface="Times New Roman" pitchFamily="18" charset="0"/>
                <a:cs typeface="Times New Roman" pitchFamily="18" charset="0"/>
              </a:rPr>
              <a:t>to resolve the problems that had led to </a:t>
            </a:r>
            <a:r>
              <a:rPr lang="en-US" sz="2200" b="1" dirty="0" smtClean="0">
                <a:latin typeface="Times New Roman" pitchFamily="18" charset="0"/>
                <a:cs typeface="Times New Roman" pitchFamily="18" charset="0"/>
              </a:rPr>
              <a:t>the </a:t>
            </a:r>
            <a:r>
              <a:rPr lang="en-US" sz="2200" b="1" dirty="0">
                <a:latin typeface="Times New Roman" pitchFamily="18" charset="0"/>
                <a:cs typeface="Times New Roman" pitchFamily="18" charset="0"/>
              </a:rPr>
              <a:t>February Revolution. </a:t>
            </a:r>
            <a:endParaRPr lang="en-US" sz="2200" b="1" dirty="0" smtClean="0">
              <a:latin typeface="Times New Roman" pitchFamily="18" charset="0"/>
              <a:cs typeface="Times New Roman" pitchFamily="18" charset="0"/>
            </a:endParaRPr>
          </a:p>
          <a:p>
            <a:pPr algn="ctr">
              <a:lnSpc>
                <a:spcPct val="90000"/>
              </a:lnSpc>
              <a:buNone/>
            </a:pPr>
            <a:endParaRPr lang="en-US" sz="2200" b="1" dirty="0" smtClean="0">
              <a:latin typeface="Times New Roman" pitchFamily="18" charset="0"/>
              <a:cs typeface="Times New Roman" pitchFamily="18" charset="0"/>
            </a:endParaRPr>
          </a:p>
          <a:p>
            <a:pPr algn="ctr">
              <a:lnSpc>
                <a:spcPct val="90000"/>
              </a:lnSpc>
              <a:buNone/>
            </a:pPr>
            <a:r>
              <a:rPr lang="en-US" sz="2200" b="1" dirty="0" smtClean="0">
                <a:latin typeface="Times New Roman" pitchFamily="18" charset="0"/>
                <a:cs typeface="Times New Roman" pitchFamily="18" charset="0"/>
              </a:rPr>
              <a:t>Especially </a:t>
            </a:r>
            <a:r>
              <a:rPr lang="en-US" sz="2200" b="1" dirty="0">
                <a:latin typeface="Times New Roman" pitchFamily="18" charset="0"/>
                <a:cs typeface="Times New Roman" pitchFamily="18" charset="0"/>
              </a:rPr>
              <a:t>the problem of ending Russia’s </a:t>
            </a:r>
            <a:r>
              <a:rPr lang="en-US" sz="2200" b="1" dirty="0" smtClean="0">
                <a:latin typeface="Times New Roman" pitchFamily="18" charset="0"/>
                <a:cs typeface="Times New Roman" pitchFamily="18" charset="0"/>
              </a:rPr>
              <a:t>involvement </a:t>
            </a:r>
            <a:r>
              <a:rPr lang="en-US" sz="2200" b="1" dirty="0">
                <a:latin typeface="Times New Roman" pitchFamily="18" charset="0"/>
                <a:cs typeface="Times New Roman" pitchFamily="18" charset="0"/>
              </a:rPr>
              <a:t>in World War </a:t>
            </a:r>
            <a:r>
              <a:rPr lang="en-US" sz="2200" b="1" dirty="0" smtClean="0">
                <a:latin typeface="Times New Roman" pitchFamily="18" charset="0"/>
                <a:cs typeface="Times New Roman" pitchFamily="18" charset="0"/>
              </a:rPr>
              <a:t>I.</a:t>
            </a:r>
            <a:endParaRPr lang="en-US" sz="2200" b="1" dirty="0">
              <a:latin typeface="Times New Roman" pitchFamily="18" charset="0"/>
              <a:cs typeface="Times New Roman" pitchFamily="18" charset="0"/>
            </a:endParaRPr>
          </a:p>
        </p:txBody>
      </p:sp>
      <p:sp>
        <p:nvSpPr>
          <p:cNvPr id="5" name="Rectangle 4"/>
          <p:cNvSpPr/>
          <p:nvPr/>
        </p:nvSpPr>
        <p:spPr>
          <a:xfrm>
            <a:off x="1" y="381000"/>
            <a:ext cx="9143999"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Russian Revolution of February, 1917</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3505200" y="6019800"/>
            <a:ext cx="19812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Russian Revolution (2)</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pic>
        <p:nvPicPr>
          <p:cNvPr id="10" name="Russian_Revolution_2.flv.WMV">
            <a:hlinkClick r:id="" action="ppaction://media"/>
          </p:cNvPr>
          <p:cNvPicPr>
            <a:picLocks noRot="1" noChangeAspect="1"/>
          </p:cNvPicPr>
          <p:nvPr>
            <a:videoFile r:link="rId1"/>
          </p:nvPr>
        </p:nvPicPr>
        <p:blipFill>
          <a:blip r:embed="rId4" cstate="print"/>
          <a:stretch>
            <a:fillRect/>
          </a:stretch>
        </p:blipFill>
        <p:spPr>
          <a:xfrm>
            <a:off x="3505200" y="4572000"/>
            <a:ext cx="1905000" cy="142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to="" calcmode="lin" valueType="num">
                                      <p:cBhvr>
                                        <p:cTn id="12" dur="1" fill="hold"/>
                                        <p:tgtEl>
                                          <p:spTgt spid="819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to="" calcmode="lin" valueType="num">
                                      <p:cBhvr>
                                        <p:cTn id="17" dur="1" fill="hold"/>
                                        <p:tgtEl>
                                          <p:spTgt spid="819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 to="" calcmode="lin" valueType="num">
                                      <p:cBhvr>
                                        <p:cTn id="22" dur="1" fill="hold"/>
                                        <p:tgtEl>
                                          <p:spTgt spid="8195">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to="" calcmode="lin" valueType="num">
                                      <p:cBhvr>
                                        <p:cTn id="27" dur="1" fill="hold"/>
                                        <p:tgtEl>
                                          <p:spTgt spid="8">
                                            <p:txEl>
                                              <p:pRg st="0" end="0"/>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 to="" calcmode="lin" valueType="num">
                                      <p:cBhvr>
                                        <p:cTn id="30" dur="1" fill="hold"/>
                                        <p:tgtEl>
                                          <p:spTgt spid="8">
                                            <p:txEl>
                                              <p:pRg st="1" end="1"/>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to="" calcmode="lin" valueType="num">
                                      <p:cBhvr>
                                        <p:cTn id="33"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4"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6" name="Picture 2" descr="http://courses.cit.cornell.edu/his452/russian%20caviar/flag.jpg"/>
          <p:cNvPicPr>
            <a:picLocks noChangeAspect="1" noChangeArrowheads="1"/>
          </p:cNvPicPr>
          <p:nvPr/>
        </p:nvPicPr>
        <p:blipFill>
          <a:blip r:embed="rId3" cstate="print">
            <a:lum bright="70000" contrast="-70000"/>
          </a:blip>
          <a:srcRect/>
          <a:stretch>
            <a:fillRect/>
          </a:stretch>
        </p:blipFill>
        <p:spPr bwMode="auto">
          <a:xfrm>
            <a:off x="0" y="0"/>
            <a:ext cx="9149762" cy="6858000"/>
          </a:xfrm>
          <a:prstGeom prst="rect">
            <a:avLst/>
          </a:prstGeom>
          <a:noFill/>
        </p:spPr>
      </p:pic>
      <p:pic>
        <p:nvPicPr>
          <p:cNvPr id="5" name="Picture 2" descr="http://images1.wikia.nocookie.net/maoist/images/a/af/600px-Flag_of_the_Soviet_Union.svg.png"/>
          <p:cNvPicPr>
            <a:picLocks noChangeAspect="1" noChangeArrowheads="1"/>
          </p:cNvPicPr>
          <p:nvPr/>
        </p:nvPicPr>
        <p:blipFill>
          <a:blip r:embed="rId4" cstate="print">
            <a:lum bright="70000" contrast="-70000"/>
          </a:blip>
          <a:srcRect/>
          <a:stretch>
            <a:fillRect/>
          </a:stretch>
        </p:blipFill>
        <p:spPr bwMode="auto">
          <a:xfrm>
            <a:off x="7938" y="1219200"/>
            <a:ext cx="9136062" cy="4568031"/>
          </a:xfrm>
          <a:prstGeom prst="rect">
            <a:avLst/>
          </a:prstGeom>
          <a:noFill/>
        </p:spPr>
      </p:pic>
      <p:sp>
        <p:nvSpPr>
          <p:cNvPr id="7171" name="Rectangle 3"/>
          <p:cNvSpPr>
            <a:spLocks noGrp="1" noChangeArrowheads="1"/>
          </p:cNvSpPr>
          <p:nvPr>
            <p:ph type="body" idx="1"/>
          </p:nvPr>
        </p:nvSpPr>
        <p:spPr>
          <a:xfrm>
            <a:off x="0" y="1524000"/>
            <a:ext cx="9144000" cy="3733800"/>
          </a:xfrm>
        </p:spPr>
        <p:txBody>
          <a:bodyPr>
            <a:normAutofit/>
          </a:bodyPr>
          <a:lstStyle/>
          <a:p>
            <a:pPr algn="ctr">
              <a:buNone/>
            </a:pPr>
            <a:r>
              <a:rPr lang="en-US" sz="2200" b="1" dirty="0">
                <a:latin typeface="Times New Roman" pitchFamily="18" charset="0"/>
                <a:cs typeface="Times New Roman" pitchFamily="18" charset="0"/>
              </a:rPr>
              <a:t>The second revolution (October Revolution) was led by a </a:t>
            </a:r>
            <a:r>
              <a:rPr lang="en-US" sz="2200" b="1" dirty="0" smtClean="0">
                <a:latin typeface="Times New Roman" pitchFamily="18" charset="0"/>
                <a:cs typeface="Times New Roman" pitchFamily="18" charset="0"/>
              </a:rPr>
              <a:t>group </a:t>
            </a:r>
            <a:r>
              <a:rPr lang="en-US" sz="2200" b="1" dirty="0">
                <a:latin typeface="Times New Roman" pitchFamily="18" charset="0"/>
                <a:cs typeface="Times New Roman" pitchFamily="18" charset="0"/>
              </a:rPr>
              <a:t>of revolutionary socialists called Bolsheviks. </a:t>
            </a:r>
            <a:endParaRPr lang="en-US" sz="2200" b="1" dirty="0" smtClean="0">
              <a:latin typeface="Times New Roman" pitchFamily="18" charset="0"/>
              <a:cs typeface="Times New Roman" pitchFamily="18" charset="0"/>
            </a:endParaRPr>
          </a:p>
          <a:p>
            <a:pPr algn="ctr">
              <a:buNone/>
            </a:pPr>
            <a:endParaRPr lang="en-US" sz="2200" b="1" dirty="0">
              <a:latin typeface="Times New Roman" pitchFamily="18" charset="0"/>
              <a:cs typeface="Times New Roman" pitchFamily="18" charset="0"/>
            </a:endParaRPr>
          </a:p>
          <a:p>
            <a:pPr algn="ctr">
              <a:buNone/>
            </a:pPr>
            <a:r>
              <a:rPr lang="en-US" sz="2200" b="1" dirty="0">
                <a:latin typeface="Times New Roman" pitchFamily="18" charset="0"/>
                <a:cs typeface="Times New Roman" pitchFamily="18" charset="0"/>
              </a:rPr>
              <a:t>It swept aside the Provisional Government with the goal of </a:t>
            </a:r>
            <a:r>
              <a:rPr lang="en-US" sz="2200" b="1" dirty="0" smtClean="0">
                <a:latin typeface="Times New Roman" pitchFamily="18" charset="0"/>
                <a:cs typeface="Times New Roman" pitchFamily="18" charset="0"/>
              </a:rPr>
              <a:t>giving           “</a:t>
            </a:r>
            <a:r>
              <a:rPr lang="en-US" sz="2200" b="1" dirty="0">
                <a:latin typeface="Times New Roman" pitchFamily="18" charset="0"/>
                <a:cs typeface="Times New Roman" pitchFamily="18" charset="0"/>
              </a:rPr>
              <a:t>all power to the soviets.” </a:t>
            </a:r>
            <a:endParaRPr lang="en-US" sz="2200" b="1" dirty="0" smtClean="0">
              <a:latin typeface="Times New Roman" pitchFamily="18" charset="0"/>
              <a:cs typeface="Times New Roman" pitchFamily="18" charset="0"/>
            </a:endParaRPr>
          </a:p>
          <a:p>
            <a:pPr algn="ctr">
              <a:buNone/>
            </a:pPr>
            <a:endParaRPr lang="en-US" sz="2200" b="1" dirty="0">
              <a:latin typeface="Times New Roman" pitchFamily="18" charset="0"/>
              <a:cs typeface="Times New Roman" pitchFamily="18" charset="0"/>
            </a:endParaRPr>
          </a:p>
          <a:p>
            <a:pPr algn="ctr">
              <a:buNone/>
            </a:pPr>
            <a:r>
              <a:rPr lang="en-US" sz="2200" b="1" dirty="0">
                <a:latin typeface="Times New Roman" pitchFamily="18" charset="0"/>
                <a:cs typeface="Times New Roman" pitchFamily="18" charset="0"/>
              </a:rPr>
              <a:t>The Bolsheviks hoped that their revolution would result in </a:t>
            </a:r>
            <a:r>
              <a:rPr lang="en-US" sz="2200" b="1" dirty="0" smtClean="0">
                <a:latin typeface="Times New Roman" pitchFamily="18" charset="0"/>
                <a:cs typeface="Times New Roman" pitchFamily="18" charset="0"/>
              </a:rPr>
              <a:t>more </a:t>
            </a:r>
            <a:r>
              <a:rPr lang="en-US" sz="2200" b="1" dirty="0">
                <a:latin typeface="Times New Roman" pitchFamily="18" charset="0"/>
                <a:cs typeface="Times New Roman" pitchFamily="18" charset="0"/>
              </a:rPr>
              <a:t>fundamental changes in Russian society and also inspire </a:t>
            </a:r>
            <a:r>
              <a:rPr lang="en-US" sz="2200" b="1" dirty="0" smtClean="0">
                <a:latin typeface="Times New Roman" pitchFamily="18" charset="0"/>
                <a:cs typeface="Times New Roman" pitchFamily="18" charset="0"/>
              </a:rPr>
              <a:t>the </a:t>
            </a:r>
            <a:r>
              <a:rPr lang="en-US" sz="2200" b="1" dirty="0">
                <a:latin typeface="Times New Roman" pitchFamily="18" charset="0"/>
                <a:cs typeface="Times New Roman" pitchFamily="18" charset="0"/>
              </a:rPr>
              <a:t>working people of other countries to carry out socialist </a:t>
            </a:r>
            <a:r>
              <a:rPr lang="en-US" sz="2200" b="1" dirty="0" smtClean="0">
                <a:latin typeface="Times New Roman" pitchFamily="18" charset="0"/>
                <a:cs typeface="Times New Roman" pitchFamily="18" charset="0"/>
              </a:rPr>
              <a:t>revolutions</a:t>
            </a:r>
            <a:r>
              <a:rPr lang="en-US" sz="2200" b="1" dirty="0">
                <a:latin typeface="Times New Roman" pitchFamily="18" charset="0"/>
                <a:cs typeface="Times New Roman" pitchFamily="18" charset="0"/>
              </a:rPr>
              <a:t>. </a:t>
            </a:r>
          </a:p>
        </p:txBody>
      </p:sp>
      <p:sp>
        <p:nvSpPr>
          <p:cNvPr id="4" name="Rectangle 3"/>
          <p:cNvSpPr/>
          <p:nvPr/>
        </p:nvSpPr>
        <p:spPr>
          <a:xfrm>
            <a:off x="1" y="381000"/>
            <a:ext cx="9143999"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Russian Revolution of October, 1917</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3429000" y="6172200"/>
            <a:ext cx="19812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Russian Revolution (3)</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pic>
        <p:nvPicPr>
          <p:cNvPr id="9" name="Russian_Revolution_3.flv.WMV">
            <a:hlinkClick r:id="" action="ppaction://media"/>
          </p:cNvPr>
          <p:cNvPicPr>
            <a:picLocks noRot="1" noChangeAspect="1"/>
          </p:cNvPicPr>
          <p:nvPr>
            <a:videoFile r:link="rId1"/>
          </p:nvPr>
        </p:nvPicPr>
        <p:blipFill>
          <a:blip r:embed="rId5" cstate="print"/>
          <a:stretch>
            <a:fillRect/>
          </a:stretch>
        </p:blipFill>
        <p:spPr>
          <a:xfrm>
            <a:off x="3581400" y="4953000"/>
            <a:ext cx="1625600" cy="121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 to="" calcmode="lin" valueType="num">
                                      <p:cBhvr>
                                        <p:cTn id="12" dur="1" fill="hold"/>
                                        <p:tgtEl>
                                          <p:spTgt spid="717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to="" calcmode="lin" valueType="num">
                                      <p:cBhvr>
                                        <p:cTn id="17" dur="1" fill="hold"/>
                                        <p:tgtEl>
                                          <p:spTgt spid="7171">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to="" calcmode="lin" valueType="num">
                                      <p:cBhvr>
                                        <p:cTn id="20" dur="1" fill="hold"/>
                                        <p:tgtEl>
                                          <p:spTgt spid="5"/>
                                        </p:tgtEl>
                                        <p:attrNameLst>
                                          <p:attrName/>
                                        </p:attrNameLst>
                                      </p:cBhvr>
                                    </p:anim>
                                  </p:childTnLst>
                                </p:cTn>
                              </p:par>
                              <p:par>
                                <p:cTn id="21" presetID="24" presetClass="exit" presetSubtype="0" fill="hold" nodeType="withEffect">
                                  <p:stCondLst>
                                    <p:cond delay="0"/>
                                  </p:stCondLst>
                                  <p:childTnLst>
                                    <p:anim to="" calcmode="lin" valueType="num">
                                      <p:cBhvr>
                                        <p:cTn id="22" dur="1"/>
                                        <p:tgtEl>
                                          <p:spTgt spid="6"/>
                                        </p:tgtEl>
                                        <p:attrNameLst>
                                          <p:attrName/>
                                        </p:attrNameLst>
                                      </p:cBhvr>
                                    </p:anim>
                                    <p:set>
                                      <p:cBhvr>
                                        <p:cTn id="23" dur="1" fill="hold">
                                          <p:stCondLst>
                                            <p:cond delay="0"/>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 to="" calcmode="lin" valueType="num">
                                      <p:cBhvr>
                                        <p:cTn id="28" dur="1" fill="hold"/>
                                        <p:tgtEl>
                                          <p:spTgt spid="7171">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to="" calcmode="lin" valueType="num">
                                      <p:cBhvr>
                                        <p:cTn id="33" dur="1" fill="hold"/>
                                        <p:tgtEl>
                                          <p:spTgt spid="8">
                                            <p:txEl>
                                              <p:pRg st="0" end="0"/>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 to="" calcmode="lin" valueType="num">
                                      <p:cBhvr>
                                        <p:cTn id="36" dur="1" fill="hold"/>
                                        <p:tgtEl>
                                          <p:spTgt spid="8">
                                            <p:txEl>
                                              <p:pRg st="1" end="1"/>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to="" calcmode="lin" valueType="num">
                                      <p:cBhvr>
                                        <p:cTn id="39"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0"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2" descr="http://www.fumbata.com/album_04/desktops/dictator_desktop04.jpg"/>
          <p:cNvPicPr>
            <a:picLocks noChangeAspect="1" noChangeArrowheads="1"/>
          </p:cNvPicPr>
          <p:nvPr/>
        </p:nvPicPr>
        <p:blipFill>
          <a:blip r:embed="rId2" cstate="print">
            <a:lum bright="87000" contrast="-70000"/>
          </a:blip>
          <a:srcRect/>
          <a:stretch>
            <a:fillRect/>
          </a:stretch>
        </p:blipFill>
        <p:spPr bwMode="auto">
          <a:xfrm>
            <a:off x="-5762" y="381000"/>
            <a:ext cx="9149762" cy="6096000"/>
          </a:xfrm>
          <a:prstGeom prst="rect">
            <a:avLst/>
          </a:prstGeom>
          <a:noFill/>
        </p:spPr>
      </p:pic>
      <p:pic>
        <p:nvPicPr>
          <p:cNvPr id="41989" name="Picture 5" descr="http://www.nataliedee.com/012806/not-talking.jpg"/>
          <p:cNvPicPr>
            <a:picLocks noChangeAspect="1" noChangeArrowheads="1"/>
          </p:cNvPicPr>
          <p:nvPr/>
        </p:nvPicPr>
        <p:blipFill>
          <a:blip r:embed="rId3" cstate="print">
            <a:lum bright="70000" contrast="-70000"/>
          </a:blip>
          <a:srcRect/>
          <a:stretch>
            <a:fillRect/>
          </a:stretch>
        </p:blipFill>
        <p:spPr bwMode="auto">
          <a:xfrm>
            <a:off x="-1" y="0"/>
            <a:ext cx="9144001" cy="6858001"/>
          </a:xfrm>
          <a:prstGeom prst="rect">
            <a:avLst/>
          </a:prstGeom>
          <a:noFill/>
        </p:spPr>
      </p:pic>
      <p:sp>
        <p:nvSpPr>
          <p:cNvPr id="4" name="Rectangle 3"/>
          <p:cNvSpPr/>
          <p:nvPr/>
        </p:nvSpPr>
        <p:spPr>
          <a:xfrm>
            <a:off x="0" y="4488120"/>
            <a:ext cx="9144000" cy="2015936"/>
          </a:xfrm>
          <a:prstGeom prst="rect">
            <a:avLst/>
          </a:prstGeom>
        </p:spPr>
        <p:txBody>
          <a:bodyPr wrap="square">
            <a:spAutoFit/>
          </a:bodyPr>
          <a:lstStyle/>
          <a:p>
            <a:pPr lvl="0" algn="ctr"/>
            <a:endParaRPr lang="en-US" sz="700" b="1" dirty="0" smtClean="0">
              <a:solidFill>
                <a:schemeClr val="accent2"/>
              </a:solidFill>
              <a:latin typeface="Times New Roman" pitchFamily="18" charset="0"/>
              <a:cs typeface="Times New Roman" pitchFamily="18" charset="0"/>
            </a:endParaRPr>
          </a:p>
          <a:p>
            <a:pPr lvl="0" algn="ctr"/>
            <a:r>
              <a:rPr lang="en-US" b="1" dirty="0" smtClean="0">
                <a:solidFill>
                  <a:schemeClr val="accent2"/>
                </a:solidFill>
                <a:latin typeface="Times New Roman" pitchFamily="18" charset="0"/>
                <a:cs typeface="Times New Roman" pitchFamily="18" charset="0"/>
              </a:rPr>
              <a:t> Re-examine the characteristics of totalitarianism pages 167-168. </a:t>
            </a:r>
          </a:p>
          <a:p>
            <a:pPr lvl="0" algn="ctr"/>
            <a:endParaRPr lang="en-US" sz="2000" b="1" dirty="0" smtClean="0">
              <a:latin typeface="Times New Roman" pitchFamily="18" charset="0"/>
              <a:cs typeface="Times New Roman" pitchFamily="18" charset="0"/>
            </a:endParaRPr>
          </a:p>
          <a:p>
            <a:pPr lvl="0" algn="ctr"/>
            <a:r>
              <a:rPr lang="en-US" sz="2000" b="1" dirty="0" smtClean="0">
                <a:latin typeface="Times New Roman" pitchFamily="18" charset="0"/>
                <a:cs typeface="Times New Roman" pitchFamily="18" charset="0"/>
              </a:rPr>
              <a:t>Identify one characteristic that you believe to be the most </a:t>
            </a:r>
            <a:r>
              <a:rPr lang="en-US" sz="2000" b="1" dirty="0" smtClean="0">
                <a:solidFill>
                  <a:schemeClr val="accent2"/>
                </a:solidFill>
                <a:latin typeface="Times New Roman" pitchFamily="18" charset="0"/>
                <a:cs typeface="Times New Roman" pitchFamily="18" charset="0"/>
              </a:rPr>
              <a:t>or</a:t>
            </a:r>
            <a:r>
              <a:rPr lang="en-US" sz="2000" b="1" dirty="0" smtClean="0">
                <a:latin typeface="Times New Roman" pitchFamily="18" charset="0"/>
                <a:cs typeface="Times New Roman" pitchFamily="18" charset="0"/>
              </a:rPr>
              <a:t> least effective and explain why.  </a:t>
            </a:r>
          </a:p>
          <a:p>
            <a:pPr lvl="0" algn="ctr"/>
            <a:r>
              <a:rPr lang="en-US" sz="2000" b="1" dirty="0" smtClean="0">
                <a:latin typeface="Times New Roman" pitchFamily="18" charset="0"/>
                <a:cs typeface="Times New Roman" pitchFamily="18" charset="0"/>
              </a:rPr>
              <a:t>Suggest a contemporary example of the characteristic you selected.  </a:t>
            </a:r>
          </a:p>
          <a:p>
            <a:pPr lvl="0" algn="ctr"/>
            <a:r>
              <a:rPr lang="en-US" sz="2000" b="1" dirty="0" smtClean="0">
                <a:latin typeface="Times New Roman" pitchFamily="18" charset="0"/>
                <a:cs typeface="Times New Roman" pitchFamily="18" charset="0"/>
              </a:rPr>
              <a:t>(Each group select different characteristic)</a:t>
            </a:r>
            <a:endParaRPr lang="en-US" sz="2000" b="1" dirty="0">
              <a:latin typeface="Times New Roman" pitchFamily="18" charset="0"/>
              <a:cs typeface="Times New Roman" pitchFamily="18" charset="0"/>
            </a:endParaRPr>
          </a:p>
        </p:txBody>
      </p:sp>
      <p:sp>
        <p:nvSpPr>
          <p:cNvPr id="41985" name="Rectangle 1"/>
          <p:cNvSpPr>
            <a:spLocks noChangeArrowheads="1"/>
          </p:cNvSpPr>
          <p:nvPr/>
        </p:nvSpPr>
        <p:spPr bwMode="auto">
          <a:xfrm>
            <a:off x="0" y="0"/>
            <a:ext cx="9144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Group Discussion Exercise Chapter 5</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Instructions: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algn="ctr"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The class will be split into equal groups, these groups remain the same throughout these types of discussions</a:t>
            </a:r>
          </a:p>
          <a:p>
            <a:pPr algn="ctr" eaLnBrk="0" fontAlgn="base" hangingPunct="0">
              <a:spcBef>
                <a:spcPct val="0"/>
              </a:spcBef>
              <a:spcAft>
                <a:spcPct val="0"/>
              </a:spcAft>
            </a:pPr>
            <a:endParaRPr lang="en-US" sz="800"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class will be given a question</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to respond to.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Students must discuss with each other and come up with a response that is satisfactory for the whole group.  Record on the chart paper provided.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 each group completes one question, they pass to next group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Calibri" pitchFamily="34" charset="0"/>
                <a:cs typeface="Times New Roman" pitchFamily="18" charset="0"/>
              </a:rPr>
              <a:t>You will find 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more groups respond, it becomes challenging to present new ideas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After all groups complete, return paper to original group.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Home group provide synopsis for class.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 to="" calcmode="lin" valueType="num">
                                      <p:cBhvr>
                                        <p:cTn id="7" dur="1" fill="hold"/>
                                        <p:tgtEl>
                                          <p:spTgt spid="4198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1985">
                                            <p:txEl>
                                              <p:pRg st="2" end="2"/>
                                            </p:txEl>
                                          </p:spTgt>
                                        </p:tgtEl>
                                        <p:attrNameLst>
                                          <p:attrName>style.visibility</p:attrName>
                                        </p:attrNameLst>
                                      </p:cBhvr>
                                      <p:to>
                                        <p:strVal val="visible"/>
                                      </p:to>
                                    </p:set>
                                    <p:anim to="" calcmode="lin" valueType="num">
                                      <p:cBhvr>
                                        <p:cTn id="12" dur="1" fill="hold"/>
                                        <p:tgtEl>
                                          <p:spTgt spid="41985">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1985">
                                            <p:txEl>
                                              <p:pRg st="3" end="3"/>
                                            </p:txEl>
                                          </p:spTgt>
                                        </p:tgtEl>
                                        <p:attrNameLst>
                                          <p:attrName>style.visibility</p:attrName>
                                        </p:attrNameLst>
                                      </p:cBhvr>
                                      <p:to>
                                        <p:strVal val="visible"/>
                                      </p:to>
                                    </p:set>
                                    <p:anim to="" calcmode="lin" valueType="num">
                                      <p:cBhvr>
                                        <p:cTn id="15" dur="1" fill="hold"/>
                                        <p:tgtEl>
                                          <p:spTgt spid="41985">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1985">
                                            <p:txEl>
                                              <p:pRg st="5" end="5"/>
                                            </p:txEl>
                                          </p:spTgt>
                                        </p:tgtEl>
                                        <p:attrNameLst>
                                          <p:attrName>style.visibility</p:attrName>
                                        </p:attrNameLst>
                                      </p:cBhvr>
                                      <p:to>
                                        <p:strVal val="visible"/>
                                      </p:to>
                                    </p:set>
                                    <p:anim to="" calcmode="lin" valueType="num">
                                      <p:cBhvr>
                                        <p:cTn id="20" dur="1" fill="hold"/>
                                        <p:tgtEl>
                                          <p:spTgt spid="41985">
                                            <p:txEl>
                                              <p:pRg st="5" end="5"/>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41985">
                                            <p:txEl>
                                              <p:pRg st="7" end="7"/>
                                            </p:txEl>
                                          </p:spTgt>
                                        </p:tgtEl>
                                        <p:attrNameLst>
                                          <p:attrName>style.visibility</p:attrName>
                                        </p:attrNameLst>
                                      </p:cBhvr>
                                      <p:to>
                                        <p:strVal val="visible"/>
                                      </p:to>
                                    </p:set>
                                    <p:anim to="" calcmode="lin" valueType="num">
                                      <p:cBhvr>
                                        <p:cTn id="25" dur="1" fill="hold"/>
                                        <p:tgtEl>
                                          <p:spTgt spid="41985">
                                            <p:txEl>
                                              <p:pRg st="7" end="7"/>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41985">
                                            <p:txEl>
                                              <p:pRg st="9" end="9"/>
                                            </p:txEl>
                                          </p:spTgt>
                                        </p:tgtEl>
                                        <p:attrNameLst>
                                          <p:attrName>style.visibility</p:attrName>
                                        </p:attrNameLst>
                                      </p:cBhvr>
                                      <p:to>
                                        <p:strVal val="visible"/>
                                      </p:to>
                                    </p:set>
                                    <p:anim to="" calcmode="lin" valueType="num">
                                      <p:cBhvr>
                                        <p:cTn id="30" dur="1" fill="hold"/>
                                        <p:tgtEl>
                                          <p:spTgt spid="41985">
                                            <p:txEl>
                                              <p:pRg st="9" end="9"/>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41985">
                                            <p:txEl>
                                              <p:pRg st="11" end="11"/>
                                            </p:txEl>
                                          </p:spTgt>
                                        </p:tgtEl>
                                        <p:attrNameLst>
                                          <p:attrName>style.visibility</p:attrName>
                                        </p:attrNameLst>
                                      </p:cBhvr>
                                      <p:to>
                                        <p:strVal val="visible"/>
                                      </p:to>
                                    </p:set>
                                    <p:anim to="" calcmode="lin" valueType="num">
                                      <p:cBhvr>
                                        <p:cTn id="35" dur="1" fill="hold"/>
                                        <p:tgtEl>
                                          <p:spTgt spid="41985">
                                            <p:txEl>
                                              <p:pRg st="11" end="11"/>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41985">
                                            <p:txEl>
                                              <p:pRg st="13" end="13"/>
                                            </p:txEl>
                                          </p:spTgt>
                                        </p:tgtEl>
                                        <p:attrNameLst>
                                          <p:attrName>style.visibility</p:attrName>
                                        </p:attrNameLst>
                                      </p:cBhvr>
                                      <p:to>
                                        <p:strVal val="visible"/>
                                      </p:to>
                                    </p:set>
                                    <p:anim to="" calcmode="lin" valueType="num">
                                      <p:cBhvr>
                                        <p:cTn id="40" dur="1" fill="hold"/>
                                        <p:tgtEl>
                                          <p:spTgt spid="41985">
                                            <p:txEl>
                                              <p:pRg st="13" end="13"/>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41985">
                                            <p:txEl>
                                              <p:pRg st="15" end="15"/>
                                            </p:txEl>
                                          </p:spTgt>
                                        </p:tgtEl>
                                        <p:attrNameLst>
                                          <p:attrName>style.visibility</p:attrName>
                                        </p:attrNameLst>
                                      </p:cBhvr>
                                      <p:to>
                                        <p:strVal val="visible"/>
                                      </p:to>
                                    </p:set>
                                    <p:anim to="" calcmode="lin" valueType="num">
                                      <p:cBhvr>
                                        <p:cTn id="45" dur="1" fill="hold"/>
                                        <p:tgtEl>
                                          <p:spTgt spid="41985">
                                            <p:txEl>
                                              <p:pRg st="15" end="15"/>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 to="" calcmode="lin" valueType="num">
                                      <p:cBhvr>
                                        <p:cTn id="50" dur="1" fill="hold"/>
                                        <p:tgtEl>
                                          <p:spTgt spid="4">
                                            <p:txEl>
                                              <p:pRg st="1" end="1"/>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to="" calcmode="lin" valueType="num">
                                      <p:cBhvr>
                                        <p:cTn id="53" dur="1" fill="hold"/>
                                        <p:tgtEl>
                                          <p:spTgt spid="4">
                                            <p:txEl>
                                              <p:pRg st="3" end="3"/>
                                            </p:txEl>
                                          </p:spTgt>
                                        </p:tgtEl>
                                        <p:attrNameLst>
                                          <p:attrName/>
                                        </p:attrNameLst>
                                      </p:cBhvr>
                                    </p:anim>
                                  </p:childTnLst>
                                </p:cTn>
                              </p:par>
                              <p:par>
                                <p:cTn id="54" presetID="24" presetClass="entr" presetSubtype="0" fill="hold" nodeType="with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to="" calcmode="lin" valueType="num">
                                      <p:cBhvr>
                                        <p:cTn id="56" dur="1" fill="hold"/>
                                        <p:tgtEl>
                                          <p:spTgt spid="4">
                                            <p:txEl>
                                              <p:pRg st="4" end="4"/>
                                            </p:txEl>
                                          </p:spTgt>
                                        </p:tgtEl>
                                        <p:attrNameLst>
                                          <p:attrName/>
                                        </p:attrNameLst>
                                      </p:cBhvr>
                                    </p:anim>
                                  </p:childTnLst>
                                </p:cTn>
                              </p:par>
                              <p:par>
                                <p:cTn id="57" presetID="24" presetClass="entr" presetSubtype="0" fill="hold"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 to="" calcmode="lin" valueType="num">
                                      <p:cBhvr>
                                        <p:cTn id="59" dur="1" fill="hold"/>
                                        <p:tgtEl>
                                          <p:spTgt spid="4">
                                            <p:txEl>
                                              <p:pRg st="5" end="5"/>
                                            </p:txEl>
                                          </p:spTgt>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64" presetClass="path" presetSubtype="0" accel="50000" decel="50000" fill="hold" nodeType="clickEffect">
                                  <p:stCondLst>
                                    <p:cond delay="0"/>
                                  </p:stCondLst>
                                  <p:childTnLst>
                                    <p:animMotion origin="layout" path="M 0 0  L 0 -0.33333  E" pathEditMode="relative" ptsTypes="">
                                      <p:cBhvr>
                                        <p:cTn id="63" dur="2000" fill="hold"/>
                                        <p:tgtEl>
                                          <p:spTgt spid="4">
                                            <p:txEl>
                                              <p:pRg st="1" end="1"/>
                                            </p:txEl>
                                          </p:spTgt>
                                        </p:tgtEl>
                                        <p:attrNameLst>
                                          <p:attrName>ppt_x</p:attrName>
                                          <p:attrName>ppt_y</p:attrName>
                                        </p:attrNameLst>
                                      </p:cBhvr>
                                    </p:animMotion>
                                  </p:childTnLst>
                                </p:cTn>
                              </p:par>
                              <p:par>
                                <p:cTn id="64" presetID="64" presetClass="path" presetSubtype="0" accel="50000" decel="50000" fill="hold" nodeType="withEffect">
                                  <p:stCondLst>
                                    <p:cond delay="0"/>
                                  </p:stCondLst>
                                  <p:childTnLst>
                                    <p:animMotion origin="layout" path="M 0 0  L 0 -0.33333  E" pathEditMode="relative" ptsTypes="">
                                      <p:cBhvr>
                                        <p:cTn id="65" dur="2000" fill="hold"/>
                                        <p:tgtEl>
                                          <p:spTgt spid="4">
                                            <p:txEl>
                                              <p:pRg st="3" end="3"/>
                                            </p:txEl>
                                          </p:spTgt>
                                        </p:tgtEl>
                                        <p:attrNameLst>
                                          <p:attrName>ppt_x</p:attrName>
                                          <p:attrName>ppt_y</p:attrName>
                                        </p:attrNameLst>
                                      </p:cBhvr>
                                    </p:animMotion>
                                  </p:childTnLst>
                                </p:cTn>
                              </p:par>
                              <p:par>
                                <p:cTn id="66" presetID="64" presetClass="path" presetSubtype="0" accel="50000" decel="50000" fill="hold" nodeType="withEffect">
                                  <p:stCondLst>
                                    <p:cond delay="0"/>
                                  </p:stCondLst>
                                  <p:childTnLst>
                                    <p:animMotion origin="layout" path="M 0 0  L 0 -0.33333  E" pathEditMode="relative" ptsTypes="">
                                      <p:cBhvr>
                                        <p:cTn id="67" dur="2000" fill="hold"/>
                                        <p:tgtEl>
                                          <p:spTgt spid="4">
                                            <p:txEl>
                                              <p:pRg st="4" end="4"/>
                                            </p:txEl>
                                          </p:spTgt>
                                        </p:tgtEl>
                                        <p:attrNameLst>
                                          <p:attrName>ppt_x</p:attrName>
                                          <p:attrName>ppt_y</p:attrName>
                                        </p:attrNameLst>
                                      </p:cBhvr>
                                    </p:animMotion>
                                  </p:childTnLst>
                                </p:cTn>
                              </p:par>
                              <p:par>
                                <p:cTn id="68" presetID="64" presetClass="path" presetSubtype="0" accel="50000" decel="50000" fill="hold" nodeType="withEffect">
                                  <p:stCondLst>
                                    <p:cond delay="0"/>
                                  </p:stCondLst>
                                  <p:childTnLst>
                                    <p:animMotion origin="layout" path="M 0 0  L 0 -0.33333  E" pathEditMode="relative" ptsTypes="">
                                      <p:cBhvr>
                                        <p:cTn id="69" dur="2000" fill="hold"/>
                                        <p:tgtEl>
                                          <p:spTgt spid="4">
                                            <p:txEl>
                                              <p:pRg st="5" end="5"/>
                                            </p:txEl>
                                          </p:spTgt>
                                        </p:tgtEl>
                                        <p:attrNameLst>
                                          <p:attrName>ppt_x</p:attrName>
                                          <p:attrName>ppt_y</p:attrName>
                                        </p:attrNameLst>
                                      </p:cBhvr>
                                    </p:animMotion>
                                  </p:childTnLst>
                                </p:cTn>
                              </p:par>
                              <p:par>
                                <p:cTn id="70" presetID="24" presetClass="exit" presetSubtype="0" fill="hold" grpId="0" nodeType="withEffect">
                                  <p:stCondLst>
                                    <p:cond delay="0"/>
                                  </p:stCondLst>
                                  <p:childTnLst>
                                    <p:anim to="" calcmode="lin" valueType="num">
                                      <p:cBhvr>
                                        <p:cTn id="71" dur="1"/>
                                        <p:tgtEl>
                                          <p:spTgt spid="41985">
                                            <p:txEl>
                                              <p:pRg st="0" end="0"/>
                                            </p:txEl>
                                          </p:spTgt>
                                        </p:tgtEl>
                                        <p:attrNameLst>
                                          <p:attrName/>
                                        </p:attrNameLst>
                                      </p:cBhvr>
                                    </p:anim>
                                    <p:set>
                                      <p:cBhvr>
                                        <p:cTn id="72" dur="1" fill="hold">
                                          <p:stCondLst>
                                            <p:cond delay="0"/>
                                          </p:stCondLst>
                                        </p:cTn>
                                        <p:tgtEl>
                                          <p:spTgt spid="41985">
                                            <p:txEl>
                                              <p:pRg st="0" end="0"/>
                                            </p:txEl>
                                          </p:spTgt>
                                        </p:tgtEl>
                                        <p:attrNameLst>
                                          <p:attrName>style.visibility</p:attrName>
                                        </p:attrNameLst>
                                      </p:cBhvr>
                                      <p:to>
                                        <p:strVal val="hidden"/>
                                      </p:to>
                                    </p:set>
                                  </p:childTnLst>
                                </p:cTn>
                              </p:par>
                              <p:par>
                                <p:cTn id="73" presetID="24" presetClass="exit" presetSubtype="0" fill="hold" grpId="0" nodeType="withEffect">
                                  <p:stCondLst>
                                    <p:cond delay="0"/>
                                  </p:stCondLst>
                                  <p:childTnLst>
                                    <p:anim to="" calcmode="lin" valueType="num">
                                      <p:cBhvr>
                                        <p:cTn id="74" dur="1"/>
                                        <p:tgtEl>
                                          <p:spTgt spid="41985">
                                            <p:txEl>
                                              <p:pRg st="2" end="2"/>
                                            </p:txEl>
                                          </p:spTgt>
                                        </p:tgtEl>
                                        <p:attrNameLst>
                                          <p:attrName/>
                                        </p:attrNameLst>
                                      </p:cBhvr>
                                    </p:anim>
                                    <p:set>
                                      <p:cBhvr>
                                        <p:cTn id="75" dur="1" fill="hold">
                                          <p:stCondLst>
                                            <p:cond delay="0"/>
                                          </p:stCondLst>
                                        </p:cTn>
                                        <p:tgtEl>
                                          <p:spTgt spid="41985">
                                            <p:txEl>
                                              <p:pRg st="2" end="2"/>
                                            </p:txEl>
                                          </p:spTgt>
                                        </p:tgtEl>
                                        <p:attrNameLst>
                                          <p:attrName>style.visibility</p:attrName>
                                        </p:attrNameLst>
                                      </p:cBhvr>
                                      <p:to>
                                        <p:strVal val="hidden"/>
                                      </p:to>
                                    </p:set>
                                  </p:childTnLst>
                                </p:cTn>
                              </p:par>
                              <p:par>
                                <p:cTn id="76" presetID="24" presetClass="exit" presetSubtype="0" fill="hold" grpId="0" nodeType="withEffect">
                                  <p:stCondLst>
                                    <p:cond delay="0"/>
                                  </p:stCondLst>
                                  <p:childTnLst>
                                    <p:anim to="" calcmode="lin" valueType="num">
                                      <p:cBhvr>
                                        <p:cTn id="77" dur="1"/>
                                        <p:tgtEl>
                                          <p:spTgt spid="41985">
                                            <p:txEl>
                                              <p:pRg st="3" end="3"/>
                                            </p:txEl>
                                          </p:spTgt>
                                        </p:tgtEl>
                                        <p:attrNameLst>
                                          <p:attrName/>
                                        </p:attrNameLst>
                                      </p:cBhvr>
                                    </p:anim>
                                    <p:set>
                                      <p:cBhvr>
                                        <p:cTn id="78" dur="1" fill="hold">
                                          <p:stCondLst>
                                            <p:cond delay="0"/>
                                          </p:stCondLst>
                                        </p:cTn>
                                        <p:tgtEl>
                                          <p:spTgt spid="41985">
                                            <p:txEl>
                                              <p:pRg st="3" end="3"/>
                                            </p:txEl>
                                          </p:spTgt>
                                        </p:tgtEl>
                                        <p:attrNameLst>
                                          <p:attrName>style.visibility</p:attrName>
                                        </p:attrNameLst>
                                      </p:cBhvr>
                                      <p:to>
                                        <p:strVal val="hidden"/>
                                      </p:to>
                                    </p:set>
                                  </p:childTnLst>
                                </p:cTn>
                              </p:par>
                              <p:par>
                                <p:cTn id="79" presetID="24" presetClass="exit" presetSubtype="0" fill="hold" grpId="0" nodeType="withEffect">
                                  <p:stCondLst>
                                    <p:cond delay="0"/>
                                  </p:stCondLst>
                                  <p:childTnLst>
                                    <p:anim to="" calcmode="lin" valueType="num">
                                      <p:cBhvr>
                                        <p:cTn id="80" dur="1"/>
                                        <p:tgtEl>
                                          <p:spTgt spid="41985">
                                            <p:txEl>
                                              <p:pRg st="5" end="5"/>
                                            </p:txEl>
                                          </p:spTgt>
                                        </p:tgtEl>
                                        <p:attrNameLst>
                                          <p:attrName/>
                                        </p:attrNameLst>
                                      </p:cBhvr>
                                    </p:anim>
                                    <p:set>
                                      <p:cBhvr>
                                        <p:cTn id="81" dur="1" fill="hold">
                                          <p:stCondLst>
                                            <p:cond delay="0"/>
                                          </p:stCondLst>
                                        </p:cTn>
                                        <p:tgtEl>
                                          <p:spTgt spid="41985">
                                            <p:txEl>
                                              <p:pRg st="5" end="5"/>
                                            </p:txEl>
                                          </p:spTgt>
                                        </p:tgtEl>
                                        <p:attrNameLst>
                                          <p:attrName>style.visibility</p:attrName>
                                        </p:attrNameLst>
                                      </p:cBhvr>
                                      <p:to>
                                        <p:strVal val="hidden"/>
                                      </p:to>
                                    </p:set>
                                  </p:childTnLst>
                                </p:cTn>
                              </p:par>
                              <p:par>
                                <p:cTn id="82" presetID="24" presetClass="exit" presetSubtype="0" fill="hold" grpId="0" nodeType="withEffect">
                                  <p:stCondLst>
                                    <p:cond delay="0"/>
                                  </p:stCondLst>
                                  <p:childTnLst>
                                    <p:anim to="" calcmode="lin" valueType="num">
                                      <p:cBhvr>
                                        <p:cTn id="83" dur="1"/>
                                        <p:tgtEl>
                                          <p:spTgt spid="41985">
                                            <p:txEl>
                                              <p:pRg st="7" end="7"/>
                                            </p:txEl>
                                          </p:spTgt>
                                        </p:tgtEl>
                                        <p:attrNameLst>
                                          <p:attrName/>
                                        </p:attrNameLst>
                                      </p:cBhvr>
                                    </p:anim>
                                    <p:set>
                                      <p:cBhvr>
                                        <p:cTn id="84" dur="1" fill="hold">
                                          <p:stCondLst>
                                            <p:cond delay="0"/>
                                          </p:stCondLst>
                                        </p:cTn>
                                        <p:tgtEl>
                                          <p:spTgt spid="41985">
                                            <p:txEl>
                                              <p:pRg st="7" end="7"/>
                                            </p:txEl>
                                          </p:spTgt>
                                        </p:tgtEl>
                                        <p:attrNameLst>
                                          <p:attrName>style.visibility</p:attrName>
                                        </p:attrNameLst>
                                      </p:cBhvr>
                                      <p:to>
                                        <p:strVal val="hidden"/>
                                      </p:to>
                                    </p:set>
                                  </p:childTnLst>
                                </p:cTn>
                              </p:par>
                              <p:par>
                                <p:cTn id="85" presetID="24" presetClass="exit" presetSubtype="0" fill="hold" grpId="0" nodeType="withEffect">
                                  <p:stCondLst>
                                    <p:cond delay="0"/>
                                  </p:stCondLst>
                                  <p:childTnLst>
                                    <p:anim to="" calcmode="lin" valueType="num">
                                      <p:cBhvr>
                                        <p:cTn id="86" dur="1"/>
                                        <p:tgtEl>
                                          <p:spTgt spid="41985">
                                            <p:txEl>
                                              <p:pRg st="9" end="9"/>
                                            </p:txEl>
                                          </p:spTgt>
                                        </p:tgtEl>
                                        <p:attrNameLst>
                                          <p:attrName/>
                                        </p:attrNameLst>
                                      </p:cBhvr>
                                    </p:anim>
                                    <p:set>
                                      <p:cBhvr>
                                        <p:cTn id="87" dur="1" fill="hold">
                                          <p:stCondLst>
                                            <p:cond delay="0"/>
                                          </p:stCondLst>
                                        </p:cTn>
                                        <p:tgtEl>
                                          <p:spTgt spid="41985">
                                            <p:txEl>
                                              <p:pRg st="9" end="9"/>
                                            </p:txEl>
                                          </p:spTgt>
                                        </p:tgtEl>
                                        <p:attrNameLst>
                                          <p:attrName>style.visibility</p:attrName>
                                        </p:attrNameLst>
                                      </p:cBhvr>
                                      <p:to>
                                        <p:strVal val="hidden"/>
                                      </p:to>
                                    </p:set>
                                  </p:childTnLst>
                                </p:cTn>
                              </p:par>
                              <p:par>
                                <p:cTn id="88" presetID="24" presetClass="exit" presetSubtype="0" fill="hold" grpId="0" nodeType="withEffect">
                                  <p:stCondLst>
                                    <p:cond delay="0"/>
                                  </p:stCondLst>
                                  <p:childTnLst>
                                    <p:anim to="" calcmode="lin" valueType="num">
                                      <p:cBhvr>
                                        <p:cTn id="89" dur="1"/>
                                        <p:tgtEl>
                                          <p:spTgt spid="41985">
                                            <p:txEl>
                                              <p:pRg st="11" end="11"/>
                                            </p:txEl>
                                          </p:spTgt>
                                        </p:tgtEl>
                                        <p:attrNameLst>
                                          <p:attrName/>
                                        </p:attrNameLst>
                                      </p:cBhvr>
                                    </p:anim>
                                    <p:set>
                                      <p:cBhvr>
                                        <p:cTn id="90" dur="1" fill="hold">
                                          <p:stCondLst>
                                            <p:cond delay="0"/>
                                          </p:stCondLst>
                                        </p:cTn>
                                        <p:tgtEl>
                                          <p:spTgt spid="41985">
                                            <p:txEl>
                                              <p:pRg st="11" end="11"/>
                                            </p:txEl>
                                          </p:spTgt>
                                        </p:tgtEl>
                                        <p:attrNameLst>
                                          <p:attrName>style.visibility</p:attrName>
                                        </p:attrNameLst>
                                      </p:cBhvr>
                                      <p:to>
                                        <p:strVal val="hidden"/>
                                      </p:to>
                                    </p:set>
                                  </p:childTnLst>
                                </p:cTn>
                              </p:par>
                              <p:par>
                                <p:cTn id="91" presetID="24" presetClass="exit" presetSubtype="0" fill="hold" grpId="0" nodeType="withEffect">
                                  <p:stCondLst>
                                    <p:cond delay="0"/>
                                  </p:stCondLst>
                                  <p:childTnLst>
                                    <p:anim to="" calcmode="lin" valueType="num">
                                      <p:cBhvr>
                                        <p:cTn id="92" dur="1"/>
                                        <p:tgtEl>
                                          <p:spTgt spid="41985">
                                            <p:txEl>
                                              <p:pRg st="13" end="13"/>
                                            </p:txEl>
                                          </p:spTgt>
                                        </p:tgtEl>
                                        <p:attrNameLst>
                                          <p:attrName/>
                                        </p:attrNameLst>
                                      </p:cBhvr>
                                    </p:anim>
                                    <p:set>
                                      <p:cBhvr>
                                        <p:cTn id="93" dur="1" fill="hold">
                                          <p:stCondLst>
                                            <p:cond delay="0"/>
                                          </p:stCondLst>
                                        </p:cTn>
                                        <p:tgtEl>
                                          <p:spTgt spid="41985">
                                            <p:txEl>
                                              <p:pRg st="13" end="13"/>
                                            </p:txEl>
                                          </p:spTgt>
                                        </p:tgtEl>
                                        <p:attrNameLst>
                                          <p:attrName>style.visibility</p:attrName>
                                        </p:attrNameLst>
                                      </p:cBhvr>
                                      <p:to>
                                        <p:strVal val="hidden"/>
                                      </p:to>
                                    </p:set>
                                  </p:childTnLst>
                                </p:cTn>
                              </p:par>
                              <p:par>
                                <p:cTn id="94" presetID="24" presetClass="exit" presetSubtype="0" fill="hold" grpId="0" nodeType="withEffect">
                                  <p:stCondLst>
                                    <p:cond delay="0"/>
                                  </p:stCondLst>
                                  <p:childTnLst>
                                    <p:anim to="" calcmode="lin" valueType="num">
                                      <p:cBhvr>
                                        <p:cTn id="95" dur="1"/>
                                        <p:tgtEl>
                                          <p:spTgt spid="41985">
                                            <p:txEl>
                                              <p:pRg st="15" end="15"/>
                                            </p:txEl>
                                          </p:spTgt>
                                        </p:tgtEl>
                                        <p:attrNameLst>
                                          <p:attrName/>
                                        </p:attrNameLst>
                                      </p:cBhvr>
                                    </p:anim>
                                    <p:set>
                                      <p:cBhvr>
                                        <p:cTn id="96" dur="1" fill="hold">
                                          <p:stCondLst>
                                            <p:cond delay="0"/>
                                          </p:stCondLst>
                                        </p:cTn>
                                        <p:tgtEl>
                                          <p:spTgt spid="41985">
                                            <p:txEl>
                                              <p:pRg st="15" end="15"/>
                                            </p:txEl>
                                          </p:spTgt>
                                        </p:tgtEl>
                                        <p:attrNameLst>
                                          <p:attrName>style.visibility</p:attrName>
                                        </p:attrNameLst>
                                      </p:cBhvr>
                                      <p:to>
                                        <p:strVal val="hidden"/>
                                      </p:to>
                                    </p:set>
                                  </p:childTnLst>
                                </p:cTn>
                              </p:par>
                              <p:par>
                                <p:cTn id="97" presetID="24" presetClass="entr" presetSubtype="0" fill="hold" nodeType="withEffect">
                                  <p:stCondLst>
                                    <p:cond delay="0"/>
                                  </p:stCondLst>
                                  <p:childTnLst>
                                    <p:set>
                                      <p:cBhvr>
                                        <p:cTn id="98" dur="1" fill="hold">
                                          <p:stCondLst>
                                            <p:cond delay="0"/>
                                          </p:stCondLst>
                                        </p:cTn>
                                        <p:tgtEl>
                                          <p:spTgt spid="44034"/>
                                        </p:tgtEl>
                                        <p:attrNameLst>
                                          <p:attrName>style.visibility</p:attrName>
                                        </p:attrNameLst>
                                      </p:cBhvr>
                                      <p:to>
                                        <p:strVal val="visible"/>
                                      </p:to>
                                    </p:set>
                                    <p:anim to="" calcmode="lin" valueType="num">
                                      <p:cBhvr>
                                        <p:cTn id="99" dur="1" fill="hold"/>
                                        <p:tgtEl>
                                          <p:spTgt spid="44034"/>
                                        </p:tgtEl>
                                        <p:attrNameLst>
                                          <p:attrName/>
                                        </p:attrNameLst>
                                      </p:cBhvr>
                                    </p:anim>
                                  </p:childTnLst>
                                </p:cTn>
                              </p:par>
                              <p:par>
                                <p:cTn id="100" presetID="24" presetClass="exit" presetSubtype="0" fill="hold" nodeType="withEffect">
                                  <p:stCondLst>
                                    <p:cond delay="0"/>
                                  </p:stCondLst>
                                  <p:childTnLst>
                                    <p:anim to="" calcmode="lin" valueType="num">
                                      <p:cBhvr>
                                        <p:cTn id="101" dur="1"/>
                                        <p:tgtEl>
                                          <p:spTgt spid="41989"/>
                                        </p:tgtEl>
                                        <p:attrNameLst>
                                          <p:attrName/>
                                        </p:attrNameLst>
                                      </p:cBhvr>
                                    </p:anim>
                                    <p:set>
                                      <p:cBhvr>
                                        <p:cTn id="102" dur="1" fill="hold">
                                          <p:stCondLst>
                                            <p:cond delay="0"/>
                                          </p:stCondLst>
                                        </p:cTn>
                                        <p:tgtEl>
                                          <p:spTgt spid="419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http://www.postershow.com/images/c_propaganda_poster_new_large2.jpg"/>
          <p:cNvPicPr>
            <a:picLocks noChangeAspect="1" noChangeArrowheads="1"/>
          </p:cNvPicPr>
          <p:nvPr/>
        </p:nvPicPr>
        <p:blipFill>
          <a:blip r:embed="rId2" cstate="print">
            <a:lum bright="70000" contrast="-70000"/>
          </a:blip>
          <a:srcRect/>
          <a:stretch>
            <a:fillRect/>
          </a:stretch>
        </p:blipFill>
        <p:spPr bwMode="auto">
          <a:xfrm>
            <a:off x="0" y="-2"/>
            <a:ext cx="9144000" cy="6858001"/>
          </a:xfrm>
          <a:prstGeom prst="rect">
            <a:avLst/>
          </a:prstGeom>
          <a:noFill/>
        </p:spPr>
      </p:pic>
      <p:sp>
        <p:nvSpPr>
          <p:cNvPr id="5" name="TextBox 4"/>
          <p:cNvSpPr txBox="1"/>
          <p:nvPr/>
        </p:nvSpPr>
        <p:spPr>
          <a:xfrm>
            <a:off x="0" y="228600"/>
            <a:ext cx="9144000" cy="523220"/>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Propaganda</a:t>
            </a:r>
            <a:endParaRPr lang="en-US" sz="2800" b="1" dirty="0">
              <a:solidFill>
                <a:schemeClr val="accent5">
                  <a:lumMod val="50000"/>
                </a:schemeClr>
              </a:solidFill>
              <a:latin typeface="Times New Roman" pitchFamily="18" charset="0"/>
              <a:cs typeface="Times New Roman" pitchFamily="18" charset="0"/>
            </a:endParaRPr>
          </a:p>
        </p:txBody>
      </p:sp>
      <p:sp>
        <p:nvSpPr>
          <p:cNvPr id="6" name="TextBox 5"/>
          <p:cNvSpPr txBox="1"/>
          <p:nvPr/>
        </p:nvSpPr>
        <p:spPr>
          <a:xfrm>
            <a:off x="0" y="1371600"/>
            <a:ext cx="9144000" cy="4801314"/>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Can anyone give me a definition of propaganda?</a:t>
            </a:r>
          </a:p>
          <a:p>
            <a:pPr algn="ctr"/>
            <a:endParaRPr lang="en-US" b="1" dirty="0">
              <a:latin typeface="Times New Roman" pitchFamily="18" charset="0"/>
              <a:cs typeface="Times New Roman" pitchFamily="18" charset="0"/>
            </a:endParaRPr>
          </a:p>
          <a:p>
            <a:pPr algn="ctr"/>
            <a:r>
              <a:rPr lang="en-US" b="1" dirty="0" smtClean="0">
                <a:solidFill>
                  <a:schemeClr val="accent5">
                    <a:lumMod val="50000"/>
                  </a:schemeClr>
                </a:solidFill>
                <a:latin typeface="Times New Roman" pitchFamily="18" charset="0"/>
                <a:cs typeface="Times New Roman" pitchFamily="18" charset="0"/>
              </a:rPr>
              <a:t>Can you think of everyday examples of modern propaganda?</a:t>
            </a:r>
          </a:p>
          <a:p>
            <a:pPr algn="ctr"/>
            <a:endParaRPr lang="en-US" b="1"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What are some of the propaganda techniques used to persuade us?</a:t>
            </a:r>
          </a:p>
          <a:p>
            <a:pPr algn="ctr"/>
            <a:endParaRPr lang="en-US" b="1" dirty="0">
              <a:latin typeface="Times New Roman" pitchFamily="18" charset="0"/>
              <a:cs typeface="Times New Roman" pitchFamily="18" charset="0"/>
            </a:endParaRPr>
          </a:p>
          <a:p>
            <a:pPr algn="ctr"/>
            <a:r>
              <a:rPr lang="en-US" b="1" dirty="0" smtClean="0">
                <a:solidFill>
                  <a:schemeClr val="accent5">
                    <a:lumMod val="50000"/>
                  </a:schemeClr>
                </a:solidFill>
                <a:latin typeface="Times New Roman" pitchFamily="18" charset="0"/>
                <a:cs typeface="Times New Roman" pitchFamily="18" charset="0"/>
              </a:rPr>
              <a:t>How is propaganda used?</a:t>
            </a:r>
          </a:p>
          <a:p>
            <a:pPr algn="ctr"/>
            <a:endParaRPr lang="en-US" b="1"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Is propaganda always obvious, or can it be subtle?</a:t>
            </a:r>
          </a:p>
          <a:p>
            <a:pPr algn="ctr"/>
            <a:r>
              <a:rPr lang="en-US" b="1" dirty="0" smtClean="0">
                <a:latin typeface="Times New Roman" pitchFamily="18" charset="0"/>
                <a:cs typeface="Times New Roman" pitchFamily="18" charset="0"/>
              </a:rPr>
              <a:t>Can you think of examples of subtle propaganda?</a:t>
            </a:r>
          </a:p>
          <a:p>
            <a:pPr algn="ctr"/>
            <a:endParaRPr lang="en-US" b="1" dirty="0">
              <a:solidFill>
                <a:schemeClr val="accent5">
                  <a:lumMod val="50000"/>
                </a:schemeClr>
              </a:solidFill>
              <a:latin typeface="Times New Roman" pitchFamily="18" charset="0"/>
              <a:cs typeface="Times New Roman" pitchFamily="18" charset="0"/>
            </a:endParaRPr>
          </a:p>
          <a:p>
            <a:pPr algn="ctr"/>
            <a:r>
              <a:rPr lang="en-US" b="1" dirty="0" smtClean="0">
                <a:solidFill>
                  <a:schemeClr val="accent5">
                    <a:lumMod val="50000"/>
                  </a:schemeClr>
                </a:solidFill>
                <a:latin typeface="Times New Roman" pitchFamily="18" charset="0"/>
                <a:cs typeface="Times New Roman" pitchFamily="18" charset="0"/>
              </a:rPr>
              <a:t>Can you remember a time when a medium of propaganda convinced you to take a particular position on an event, individual or organization?</a:t>
            </a:r>
          </a:p>
          <a:p>
            <a:pPr algn="ctr"/>
            <a:endParaRPr lang="en-US" b="1" dirty="0" smtClean="0">
              <a:latin typeface="Times New Roman" pitchFamily="18" charset="0"/>
              <a:cs typeface="Times New Roman" pitchFamily="18" charset="0"/>
            </a:endParaRPr>
          </a:p>
          <a:p>
            <a:pPr algn="ctr"/>
            <a:endParaRPr lang="en-US" b="1" dirty="0">
              <a:latin typeface="Times New Roman" pitchFamily="18" charset="0"/>
              <a:cs typeface="Times New Roman" pitchFamily="18" charset="0"/>
            </a:endParaRPr>
          </a:p>
          <a:p>
            <a:pPr algn="ctr"/>
            <a:endParaRPr lang="en-US" b="1"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Review the handout: </a:t>
            </a:r>
            <a:r>
              <a:rPr lang="en-US" b="1" i="1" dirty="0" smtClean="0">
                <a:latin typeface="Times New Roman" pitchFamily="18" charset="0"/>
                <a:cs typeface="Times New Roman" pitchFamily="18" charset="0"/>
              </a:rPr>
              <a:t>Some Common Propaganda Techniques</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to="" calcmode="lin" valueType="num">
                                      <p:cBhvr>
                                        <p:cTn id="15" dur="1" fill="hold"/>
                                        <p:tgtEl>
                                          <p:spTgt spid="6">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 to="" calcmode="lin" valueType="num">
                                      <p:cBhvr>
                                        <p:cTn id="20" dur="1" fill="hold"/>
                                        <p:tgtEl>
                                          <p:spTgt spid="6">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to="" calcmode="lin" valueType="num">
                                      <p:cBhvr>
                                        <p:cTn id="25" dur="1" fill="hold"/>
                                        <p:tgtEl>
                                          <p:spTgt spid="6">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 to="" calcmode="lin" valueType="num">
                                      <p:cBhvr>
                                        <p:cTn id="30" dur="1" fill="hold"/>
                                        <p:tgtEl>
                                          <p:spTgt spid="6">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to="" calcmode="lin" valueType="num">
                                      <p:cBhvr>
                                        <p:cTn id="35" dur="1" fill="hold"/>
                                        <p:tgtEl>
                                          <p:spTgt spid="6">
                                            <p:txEl>
                                              <p:pRg st="9" end="9"/>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6">
                                            <p:txEl>
                                              <p:pRg st="11" end="11"/>
                                            </p:txEl>
                                          </p:spTgt>
                                        </p:tgtEl>
                                        <p:attrNameLst>
                                          <p:attrName>style.visibility</p:attrName>
                                        </p:attrNameLst>
                                      </p:cBhvr>
                                      <p:to>
                                        <p:strVal val="visible"/>
                                      </p:to>
                                    </p:set>
                                    <p:anim to="" calcmode="lin" valueType="num">
                                      <p:cBhvr>
                                        <p:cTn id="40" dur="1" fill="hold"/>
                                        <p:tgtEl>
                                          <p:spTgt spid="6">
                                            <p:txEl>
                                              <p:pRg st="11" end="11"/>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6">
                                            <p:txEl>
                                              <p:pRg st="15" end="15"/>
                                            </p:txEl>
                                          </p:spTgt>
                                        </p:tgtEl>
                                        <p:attrNameLst>
                                          <p:attrName>style.visibility</p:attrName>
                                        </p:attrNameLst>
                                      </p:cBhvr>
                                      <p:to>
                                        <p:strVal val="visible"/>
                                      </p:to>
                                    </p:set>
                                    <p:anim to="" calcmode="lin" valueType="num">
                                      <p:cBhvr>
                                        <p:cTn id="45" dur="1" fill="hold"/>
                                        <p:tgtEl>
                                          <p:spTgt spid="6">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www.debt-freedom-now.com/Breaking-The-Chains-Of-Debt.jpg"/>
          <p:cNvPicPr>
            <a:picLocks noChangeAspect="1" noChangeArrowheads="1"/>
          </p:cNvPicPr>
          <p:nvPr/>
        </p:nvPicPr>
        <p:blipFill>
          <a:blip r:embed="rId2" cstate="print">
            <a:lum bright="70000" contrast="-70000"/>
          </a:blip>
          <a:srcRect/>
          <a:stretch>
            <a:fillRect/>
          </a:stretch>
        </p:blipFill>
        <p:spPr bwMode="auto">
          <a:xfrm>
            <a:off x="0" y="0"/>
            <a:ext cx="9144000" cy="6861242"/>
          </a:xfrm>
          <a:prstGeom prst="rect">
            <a:avLst/>
          </a:prstGeom>
          <a:noFill/>
        </p:spPr>
      </p:pic>
      <p:sp>
        <p:nvSpPr>
          <p:cNvPr id="4" name="TextBox 3"/>
          <p:cNvSpPr txBox="1"/>
          <p:nvPr/>
        </p:nvSpPr>
        <p:spPr>
          <a:xfrm>
            <a:off x="0" y="533400"/>
            <a:ext cx="9144000" cy="6247864"/>
          </a:xfrm>
          <a:prstGeom prst="rect">
            <a:avLst/>
          </a:prstGeom>
          <a:noFill/>
        </p:spPr>
        <p:txBody>
          <a:bodyPr wrap="square" rtlCol="0">
            <a:spAutoFit/>
          </a:bodyPr>
          <a:lstStyle/>
          <a:p>
            <a:pPr algn="ctr"/>
            <a:r>
              <a:rPr lang="en-US" sz="2000" b="1" dirty="0" smtClean="0">
                <a:solidFill>
                  <a:schemeClr val="accent5">
                    <a:lumMod val="50000"/>
                  </a:schemeClr>
                </a:solidFill>
                <a:latin typeface="Times New Roman" pitchFamily="18" charset="0"/>
                <a:cs typeface="Times New Roman" pitchFamily="18" charset="0"/>
              </a:rPr>
              <a:t>What did classical liberalism focus on?</a:t>
            </a: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Classical liberalism focused on allowing citizens the freedom to exercise their rights in their economic, political and social live to the best of their ability.  </a:t>
            </a: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Classical liberalism is typically considered to encourage the principles of individual rights, private property, economic freedom and the rule of law</a:t>
            </a:r>
          </a:p>
          <a:p>
            <a:pPr algn="ctr"/>
            <a:endParaRPr lang="en-US" sz="2000" b="1" dirty="0" smtClean="0">
              <a:latin typeface="Times New Roman" pitchFamily="18" charset="0"/>
              <a:cs typeface="Times New Roman" pitchFamily="18" charset="0"/>
            </a:endParaRPr>
          </a:p>
          <a:p>
            <a:pPr algn="ctr"/>
            <a:endParaRPr lang="en-US" sz="2000" b="1" dirty="0" smtClean="0">
              <a:latin typeface="Times New Roman" pitchFamily="18" charset="0"/>
              <a:cs typeface="Times New Roman" pitchFamily="18" charset="0"/>
            </a:endParaRPr>
          </a:p>
          <a:p>
            <a:pPr algn="ctr"/>
            <a:r>
              <a:rPr lang="en-US" sz="2000" b="1" dirty="0" smtClean="0">
                <a:solidFill>
                  <a:schemeClr val="accent5">
                    <a:lumMod val="50000"/>
                  </a:schemeClr>
                </a:solidFill>
                <a:latin typeface="Times New Roman" pitchFamily="18" charset="0"/>
                <a:cs typeface="Times New Roman" pitchFamily="18" charset="0"/>
              </a:rPr>
              <a:t>How did classical liberalism evolve into modern liberalism?</a:t>
            </a: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Modern liberalism evolved to incorporate </a:t>
            </a:r>
            <a:r>
              <a:rPr lang="en-US" sz="2000" b="1" i="1" dirty="0" smtClean="0">
                <a:solidFill>
                  <a:srgbClr val="FF0000"/>
                </a:solidFill>
                <a:latin typeface="Times New Roman" pitchFamily="18" charset="0"/>
                <a:cs typeface="Times New Roman" pitchFamily="18" charset="0"/>
              </a:rPr>
              <a:t>welfare capitalism</a:t>
            </a:r>
            <a:r>
              <a:rPr lang="en-US" sz="2000" b="1" dirty="0" smtClean="0">
                <a:latin typeface="Times New Roman" pitchFamily="18" charset="0"/>
                <a:cs typeface="Times New Roman" pitchFamily="18" charset="0"/>
              </a:rPr>
              <a:t>, certain aspects of the </a:t>
            </a:r>
            <a:r>
              <a:rPr lang="en-US" sz="2000" b="1" i="1" dirty="0" smtClean="0">
                <a:solidFill>
                  <a:srgbClr val="FF0000"/>
                </a:solidFill>
                <a:latin typeface="Times New Roman" pitchFamily="18" charset="0"/>
                <a:cs typeface="Times New Roman" pitchFamily="18" charset="0"/>
              </a:rPr>
              <a:t>welfare state </a:t>
            </a:r>
            <a:r>
              <a:rPr lang="en-US" sz="2000" b="1" dirty="0" smtClean="0">
                <a:latin typeface="Times New Roman" pitchFamily="18" charset="0"/>
                <a:cs typeface="Times New Roman" pitchFamily="18" charset="0"/>
              </a:rPr>
              <a:t>and the </a:t>
            </a:r>
            <a:r>
              <a:rPr lang="en-US" sz="2000" b="1" i="1" dirty="0" smtClean="0">
                <a:solidFill>
                  <a:srgbClr val="FF0000"/>
                </a:solidFill>
                <a:latin typeface="Times New Roman" pitchFamily="18" charset="0"/>
                <a:cs typeface="Times New Roman" pitchFamily="18" charset="0"/>
              </a:rPr>
              <a:t>extension of equality rights </a:t>
            </a:r>
            <a:r>
              <a:rPr lang="en-US" sz="2000" b="1" dirty="0" smtClean="0">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labour standards </a:t>
            </a:r>
            <a:r>
              <a:rPr lang="en-US" sz="2000" b="1" dirty="0" smtClean="0">
                <a:latin typeface="Times New Roman" pitchFamily="18" charset="0"/>
                <a:cs typeface="Times New Roman" pitchFamily="18" charset="0"/>
              </a:rPr>
              <a:t>and </a:t>
            </a:r>
            <a:r>
              <a:rPr lang="en-US" sz="2000" b="1" i="1" dirty="0" smtClean="0">
                <a:solidFill>
                  <a:srgbClr val="FF0000"/>
                </a:solidFill>
                <a:latin typeface="Times New Roman" pitchFamily="18" charset="0"/>
                <a:cs typeface="Times New Roman" pitchFamily="18" charset="0"/>
              </a:rPr>
              <a:t>unions</a:t>
            </a:r>
            <a:r>
              <a:rPr lang="en-US" sz="2000" b="1" dirty="0" smtClean="0">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universal suffrage</a:t>
            </a:r>
            <a:r>
              <a:rPr lang="en-US" sz="2000" b="1" dirty="0" smtClean="0">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feminism</a:t>
            </a:r>
            <a:r>
              <a:rPr lang="en-US" sz="2000" b="1" dirty="0" smtClean="0">
                <a:latin typeface="Times New Roman" pitchFamily="18" charset="0"/>
                <a:cs typeface="Times New Roman" pitchFamily="18" charset="0"/>
              </a:rPr>
              <a:t> and the </a:t>
            </a:r>
            <a:r>
              <a:rPr lang="en-US" sz="2000" b="1" i="1" dirty="0" smtClean="0">
                <a:solidFill>
                  <a:srgbClr val="FF0000"/>
                </a:solidFill>
                <a:latin typeface="Times New Roman" pitchFamily="18" charset="0"/>
                <a:cs typeface="Times New Roman" pitchFamily="18" charset="0"/>
              </a:rPr>
              <a:t>protection of human rights</a:t>
            </a:r>
          </a:p>
          <a:p>
            <a:pPr algn="ctr"/>
            <a:endParaRPr lang="en-US" sz="2000" b="1" dirty="0" smtClean="0">
              <a:latin typeface="Times New Roman" pitchFamily="18" charset="0"/>
              <a:cs typeface="Times New Roman" pitchFamily="18" charset="0"/>
            </a:endParaRPr>
          </a:p>
          <a:p>
            <a:pPr algn="ctr"/>
            <a:r>
              <a:rPr lang="en-US" sz="2000" b="1" dirty="0" smtClean="0">
                <a:solidFill>
                  <a:srgbClr val="C00000"/>
                </a:solidFill>
                <a:latin typeface="Times New Roman" pitchFamily="18" charset="0"/>
                <a:cs typeface="Times New Roman" pitchFamily="18" charset="0"/>
              </a:rPr>
              <a:t>What are some of the downsides (real or perceived) to modern liberalism?</a:t>
            </a:r>
          </a:p>
          <a:p>
            <a:pPr algn="ctr"/>
            <a:endParaRPr lang="en-US" sz="2000" b="1" dirty="0" smtClean="0">
              <a:solidFill>
                <a:srgbClr val="C00000"/>
              </a:solidFill>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Read pages 179 – through to the top of page 181</a:t>
            </a:r>
          </a:p>
          <a:p>
            <a:pPr algn="ct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Write out the following notes…</a:t>
            </a:r>
          </a:p>
        </p:txBody>
      </p:sp>
      <p:sp>
        <p:nvSpPr>
          <p:cNvPr id="6" name="TextBox 5"/>
          <p:cNvSpPr txBox="1"/>
          <p:nvPr/>
        </p:nvSpPr>
        <p:spPr>
          <a:xfrm>
            <a:off x="2057400" y="533400"/>
            <a:ext cx="5029200" cy="369332"/>
          </a:xfrm>
          <a:prstGeom prst="rect">
            <a:avLst/>
          </a:prstGeom>
          <a:noFill/>
        </p:spPr>
        <p:txBody>
          <a:bodyPr wrap="square" rtlCol="0">
            <a:spAutoFit/>
          </a:bodyPr>
          <a:lstStyle/>
          <a:p>
            <a:endParaRPr lang="en-US" dirty="0"/>
          </a:p>
        </p:txBody>
      </p:sp>
      <p:sp>
        <p:nvSpPr>
          <p:cNvPr id="7" name="TextBox 6"/>
          <p:cNvSpPr txBox="1"/>
          <p:nvPr/>
        </p:nvSpPr>
        <p:spPr>
          <a:xfrm>
            <a:off x="0" y="0"/>
            <a:ext cx="9144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Let's Review</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to="" calcmode="lin" valueType="num">
                                      <p:cBhvr>
                                        <p:cTn id="22" dur="1" fill="hold"/>
                                        <p:tgtEl>
                                          <p:spTgt spid="4">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to="" calcmode="lin" valueType="num">
                                      <p:cBhvr>
                                        <p:cTn id="27" dur="1" fill="hold"/>
                                        <p:tgtEl>
                                          <p:spTgt spid="4">
                                            <p:txEl>
                                              <p:pRg st="7" end="7"/>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 to="" calcmode="lin" valueType="num">
                                      <p:cBhvr>
                                        <p:cTn id="32" dur="1" fill="hold"/>
                                        <p:tgtEl>
                                          <p:spTgt spid="4">
                                            <p:txEl>
                                              <p:pRg st="9" end="9"/>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to="" calcmode="lin" valueType="num">
                                      <p:cBhvr>
                                        <p:cTn id="37" dur="1" fill="hold"/>
                                        <p:tgtEl>
                                          <p:spTgt spid="4">
                                            <p:txEl>
                                              <p:pRg st="11" end="1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 to="" calcmode="lin" valueType="num">
                                      <p:cBhvr>
                                        <p:cTn id="42" dur="1" fill="hold"/>
                                        <p:tgtEl>
                                          <p:spTgt spid="4">
                                            <p:txEl>
                                              <p:pRg st="13" end="13"/>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anim to="" calcmode="lin" valueType="num">
                                      <p:cBhvr>
                                        <p:cTn id="47" dur="1" fill="hold"/>
                                        <p:tgtEl>
                                          <p:spTgt spid="4">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2" descr="http://images1.wikia.nocookie.net/maoist/images/a/af/600px-Flag_of_the_Soviet_Union.svg.png"/>
          <p:cNvPicPr>
            <a:picLocks noChangeAspect="1" noChangeArrowheads="1"/>
          </p:cNvPicPr>
          <p:nvPr/>
        </p:nvPicPr>
        <p:blipFill>
          <a:blip r:embed="rId2" cstate="print">
            <a:lum bright="70000" contrast="-70000"/>
          </a:blip>
          <a:srcRect/>
          <a:stretch>
            <a:fillRect/>
          </a:stretch>
        </p:blipFill>
        <p:spPr bwMode="auto">
          <a:xfrm>
            <a:off x="7938" y="1219200"/>
            <a:ext cx="9136062" cy="4568031"/>
          </a:xfrm>
          <a:prstGeom prst="rect">
            <a:avLst/>
          </a:prstGeom>
          <a:noFill/>
        </p:spPr>
      </p:pic>
      <p:sp>
        <p:nvSpPr>
          <p:cNvPr id="18435" name="Rectangle 3"/>
          <p:cNvSpPr>
            <a:spLocks noGrp="1" noChangeArrowheads="1"/>
          </p:cNvSpPr>
          <p:nvPr>
            <p:ph type="body" idx="1"/>
          </p:nvPr>
        </p:nvSpPr>
        <p:spPr>
          <a:xfrm>
            <a:off x="0" y="1219200"/>
            <a:ext cx="9144000" cy="4876800"/>
          </a:xfrm>
        </p:spPr>
        <p:txBody>
          <a:bodyPr>
            <a:normAutofit fontScale="92500"/>
          </a:bodyPr>
          <a:lstStyle/>
          <a:p>
            <a:pPr algn="ctr">
              <a:lnSpc>
                <a:spcPct val="80000"/>
              </a:lnSpc>
              <a:buNone/>
            </a:pPr>
            <a:r>
              <a:rPr lang="en-US" sz="2200" b="1" dirty="0">
                <a:latin typeface="Times New Roman" pitchFamily="18" charset="0"/>
                <a:cs typeface="Times New Roman" pitchFamily="18" charset="0"/>
              </a:rPr>
              <a:t>An attempt to rapidly transform Russia into a communist </a:t>
            </a:r>
            <a:r>
              <a:rPr lang="en-US" sz="2200" b="1" dirty="0" smtClean="0">
                <a:latin typeface="Times New Roman" pitchFamily="18" charset="0"/>
                <a:cs typeface="Times New Roman" pitchFamily="18" charset="0"/>
              </a:rPr>
              <a:t>society occurred </a:t>
            </a:r>
            <a:r>
              <a:rPr lang="en-US" sz="2200" b="1" dirty="0">
                <a:latin typeface="Times New Roman" pitchFamily="18" charset="0"/>
                <a:cs typeface="Times New Roman" pitchFamily="18" charset="0"/>
              </a:rPr>
              <a:t>during the Russian Civil </a:t>
            </a:r>
            <a:r>
              <a:rPr lang="en-US" sz="2200" b="1" dirty="0" smtClean="0">
                <a:latin typeface="Times New Roman" pitchFamily="18" charset="0"/>
                <a:cs typeface="Times New Roman" pitchFamily="18" charset="0"/>
              </a:rPr>
              <a:t>War</a:t>
            </a:r>
          </a:p>
          <a:p>
            <a:pPr algn="ctr">
              <a:lnSpc>
                <a:spcPct val="80000"/>
              </a:lnSpc>
              <a:buNone/>
            </a:pPr>
            <a:r>
              <a:rPr lang="en-US" sz="2200" b="1" dirty="0" smtClean="0">
                <a:latin typeface="Times New Roman" pitchFamily="18" charset="0"/>
                <a:cs typeface="Times New Roman" pitchFamily="18" charset="0"/>
              </a:rPr>
              <a:t>(The </a:t>
            </a:r>
            <a:r>
              <a:rPr lang="en-US" sz="2200" b="1" i="1" dirty="0" smtClean="0">
                <a:latin typeface="Times New Roman" pitchFamily="18" charset="0"/>
                <a:cs typeface="Times New Roman" pitchFamily="18" charset="0"/>
              </a:rPr>
              <a:t>Red Army </a:t>
            </a:r>
            <a:r>
              <a:rPr lang="en-US" sz="2200" b="1" dirty="0" smtClean="0">
                <a:latin typeface="Times New Roman" pitchFamily="18" charset="0"/>
                <a:cs typeface="Times New Roman" pitchFamily="18" charset="0"/>
              </a:rPr>
              <a:t>versus the </a:t>
            </a:r>
            <a:r>
              <a:rPr lang="en-US" sz="2200" b="1" i="1" dirty="0" smtClean="0">
                <a:latin typeface="Times New Roman" pitchFamily="18" charset="0"/>
                <a:cs typeface="Times New Roman" pitchFamily="18" charset="0"/>
              </a:rPr>
              <a:t>White Army</a:t>
            </a:r>
            <a:r>
              <a:rPr lang="en-US" sz="2200" b="1" dirty="0" smtClean="0">
                <a:latin typeface="Times New Roman" pitchFamily="18" charset="0"/>
                <a:cs typeface="Times New Roman" pitchFamily="18" charset="0"/>
              </a:rPr>
              <a:t>)</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All industry was nationalized and strict centralized management was </a:t>
            </a:r>
            <a:r>
              <a:rPr lang="en-US" sz="2200" b="1" dirty="0" smtClean="0">
                <a:latin typeface="Times New Roman" pitchFamily="18" charset="0"/>
                <a:cs typeface="Times New Roman" pitchFamily="18" charset="0"/>
              </a:rPr>
              <a:t>introduced</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State monopoly on foreign trade was </a:t>
            </a:r>
            <a:r>
              <a:rPr lang="en-US" sz="2200" b="1" dirty="0" smtClean="0">
                <a:latin typeface="Times New Roman" pitchFamily="18" charset="0"/>
                <a:cs typeface="Times New Roman" pitchFamily="18" charset="0"/>
              </a:rPr>
              <a:t>introduced</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Discipline for workers was strict, and strikers could be shot. </a:t>
            </a:r>
            <a:endParaRPr lang="en-US" sz="2200" b="1" dirty="0" smtClean="0">
              <a:latin typeface="Times New Roman" pitchFamily="18" charset="0"/>
              <a:cs typeface="Times New Roman" pitchFamily="18" charset="0"/>
            </a:endParaRP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Food and most commodities were rationed and distributed in </a:t>
            </a:r>
            <a:r>
              <a:rPr lang="en-US" sz="2200" b="1" dirty="0" smtClean="0">
                <a:latin typeface="Times New Roman" pitchFamily="18" charset="0"/>
                <a:cs typeface="Times New Roman" pitchFamily="18" charset="0"/>
              </a:rPr>
              <a:t>a centralized way.</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Private enterprise (business) became </a:t>
            </a:r>
            <a:r>
              <a:rPr lang="en-US" sz="2200" b="1" dirty="0" smtClean="0">
                <a:latin typeface="Times New Roman" pitchFamily="18" charset="0"/>
                <a:cs typeface="Times New Roman" pitchFamily="18" charset="0"/>
              </a:rPr>
              <a:t>illegal</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Military-like control of railroads was introduced</a:t>
            </a:r>
          </a:p>
        </p:txBody>
      </p:sp>
      <p:sp>
        <p:nvSpPr>
          <p:cNvPr id="5" name="TextBox 4"/>
          <p:cNvSpPr txBox="1"/>
          <p:nvPr/>
        </p:nvSpPr>
        <p:spPr>
          <a:xfrm>
            <a:off x="0" y="304800"/>
            <a:ext cx="9144000"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War Communism (1918)</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 to="" calcmode="lin" valueType="num">
                                      <p:cBhvr>
                                        <p:cTn id="12" dur="1" fill="hold"/>
                                        <p:tgtEl>
                                          <p:spTgt spid="18435">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 to="" calcmode="lin" valueType="num">
                                      <p:cBhvr>
                                        <p:cTn id="15" dur="1" fill="hold"/>
                                        <p:tgtEl>
                                          <p:spTgt spid="18435">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8435">
                                            <p:txEl>
                                              <p:pRg st="3" end="3"/>
                                            </p:txEl>
                                          </p:spTgt>
                                        </p:tgtEl>
                                        <p:attrNameLst>
                                          <p:attrName>style.visibility</p:attrName>
                                        </p:attrNameLst>
                                      </p:cBhvr>
                                      <p:to>
                                        <p:strVal val="visible"/>
                                      </p:to>
                                    </p:set>
                                    <p:anim to="" calcmode="lin" valueType="num">
                                      <p:cBhvr>
                                        <p:cTn id="20" dur="1" fill="hold"/>
                                        <p:tgtEl>
                                          <p:spTgt spid="18435">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 to="" calcmode="lin" valueType="num">
                                      <p:cBhvr>
                                        <p:cTn id="25" dur="1" fill="hold"/>
                                        <p:tgtEl>
                                          <p:spTgt spid="18435">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8435">
                                            <p:txEl>
                                              <p:pRg st="7" end="7"/>
                                            </p:txEl>
                                          </p:spTgt>
                                        </p:tgtEl>
                                        <p:attrNameLst>
                                          <p:attrName>style.visibility</p:attrName>
                                        </p:attrNameLst>
                                      </p:cBhvr>
                                      <p:to>
                                        <p:strVal val="visible"/>
                                      </p:to>
                                    </p:set>
                                    <p:anim to="" calcmode="lin" valueType="num">
                                      <p:cBhvr>
                                        <p:cTn id="30" dur="1" fill="hold"/>
                                        <p:tgtEl>
                                          <p:spTgt spid="18435">
                                            <p:txEl>
                                              <p:pRg st="7" end="7"/>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8435">
                                            <p:txEl>
                                              <p:pRg st="9" end="9"/>
                                            </p:txEl>
                                          </p:spTgt>
                                        </p:tgtEl>
                                        <p:attrNameLst>
                                          <p:attrName>style.visibility</p:attrName>
                                        </p:attrNameLst>
                                      </p:cBhvr>
                                      <p:to>
                                        <p:strVal val="visible"/>
                                      </p:to>
                                    </p:set>
                                    <p:anim to="" calcmode="lin" valueType="num">
                                      <p:cBhvr>
                                        <p:cTn id="35" dur="1" fill="hold"/>
                                        <p:tgtEl>
                                          <p:spTgt spid="18435">
                                            <p:txEl>
                                              <p:pRg st="9" end="9"/>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8435">
                                            <p:txEl>
                                              <p:pRg st="11" end="11"/>
                                            </p:txEl>
                                          </p:spTgt>
                                        </p:tgtEl>
                                        <p:attrNameLst>
                                          <p:attrName>style.visibility</p:attrName>
                                        </p:attrNameLst>
                                      </p:cBhvr>
                                      <p:to>
                                        <p:strVal val="visible"/>
                                      </p:to>
                                    </p:set>
                                    <p:anim to="" calcmode="lin" valueType="num">
                                      <p:cBhvr>
                                        <p:cTn id="40" dur="1" fill="hold"/>
                                        <p:tgtEl>
                                          <p:spTgt spid="18435">
                                            <p:txEl>
                                              <p:pRg st="11" end="11"/>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8435">
                                            <p:txEl>
                                              <p:pRg st="13" end="13"/>
                                            </p:txEl>
                                          </p:spTgt>
                                        </p:tgtEl>
                                        <p:attrNameLst>
                                          <p:attrName>style.visibility</p:attrName>
                                        </p:attrNameLst>
                                      </p:cBhvr>
                                      <p:to>
                                        <p:strVal val="visible"/>
                                      </p:to>
                                    </p:set>
                                    <p:anim to="" calcmode="lin" valueType="num">
                                      <p:cBhvr>
                                        <p:cTn id="45" dur="1" fill="hold"/>
                                        <p:tgtEl>
                                          <p:spTgt spid="18435">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5" name="Picture 2" descr="http://images1.wikia.nocookie.net/maoist/images/a/af/600px-Flag_of_the_Soviet_Union.svg.png"/>
          <p:cNvPicPr>
            <a:picLocks noChangeAspect="1" noChangeArrowheads="1"/>
          </p:cNvPicPr>
          <p:nvPr/>
        </p:nvPicPr>
        <p:blipFill>
          <a:blip r:embed="rId2" cstate="print">
            <a:lum bright="70000" contrast="-70000"/>
          </a:blip>
          <a:srcRect/>
          <a:stretch>
            <a:fillRect/>
          </a:stretch>
        </p:blipFill>
        <p:spPr bwMode="auto">
          <a:xfrm>
            <a:off x="7938" y="1219200"/>
            <a:ext cx="9136062" cy="4568031"/>
          </a:xfrm>
          <a:prstGeom prst="rect">
            <a:avLst/>
          </a:prstGeom>
          <a:noFill/>
        </p:spPr>
      </p:pic>
      <p:sp>
        <p:nvSpPr>
          <p:cNvPr id="20483" name="Rectangle 3"/>
          <p:cNvSpPr>
            <a:spLocks noGrp="1" noChangeArrowheads="1"/>
          </p:cNvSpPr>
          <p:nvPr>
            <p:ph type="body" idx="1"/>
          </p:nvPr>
        </p:nvSpPr>
        <p:spPr>
          <a:xfrm>
            <a:off x="0" y="1600200"/>
            <a:ext cx="9144000" cy="3886200"/>
          </a:xfrm>
        </p:spPr>
        <p:txBody>
          <a:bodyPr>
            <a:normAutofit/>
          </a:bodyPr>
          <a:lstStyle/>
          <a:p>
            <a:pPr algn="ctr">
              <a:lnSpc>
                <a:spcPct val="80000"/>
              </a:lnSpc>
              <a:buNone/>
            </a:pPr>
            <a:r>
              <a:rPr lang="en-US" sz="2200" b="1" dirty="0">
                <a:latin typeface="Times New Roman" pitchFamily="18" charset="0"/>
                <a:cs typeface="Times New Roman" pitchFamily="18" charset="0"/>
              </a:rPr>
              <a:t>Because all of these measures were implemented in a time of civil </a:t>
            </a:r>
            <a:r>
              <a:rPr lang="en-US" sz="2200" b="1" dirty="0" smtClean="0">
                <a:latin typeface="Times New Roman" pitchFamily="18" charset="0"/>
                <a:cs typeface="Times New Roman" pitchFamily="18" charset="0"/>
              </a:rPr>
              <a:t>war</a:t>
            </a:r>
            <a:r>
              <a:rPr lang="en-US" sz="2200" b="1" dirty="0">
                <a:latin typeface="Times New Roman" pitchFamily="18" charset="0"/>
                <a:cs typeface="Times New Roman" pitchFamily="18" charset="0"/>
              </a:rPr>
              <a:t>, they were far less coordinated in practice than they </a:t>
            </a:r>
            <a:r>
              <a:rPr lang="en-US" sz="2200" b="1" dirty="0" smtClean="0">
                <a:latin typeface="Times New Roman" pitchFamily="18" charset="0"/>
                <a:cs typeface="Times New Roman" pitchFamily="18" charset="0"/>
              </a:rPr>
              <a:t>might appear. </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Large areas of Russia were outside the Bolsheviks' control, and </a:t>
            </a:r>
            <a:r>
              <a:rPr lang="en-US" sz="2200" b="1" dirty="0" smtClean="0">
                <a:latin typeface="Times New Roman" pitchFamily="18" charset="0"/>
                <a:cs typeface="Times New Roman" pitchFamily="18" charset="0"/>
              </a:rPr>
              <a:t>poor </a:t>
            </a:r>
            <a:r>
              <a:rPr lang="en-US" sz="2200" b="1" dirty="0">
                <a:latin typeface="Times New Roman" pitchFamily="18" charset="0"/>
                <a:cs typeface="Times New Roman" pitchFamily="18" charset="0"/>
              </a:rPr>
              <a:t>communications meant that even those regions loyal to the </a:t>
            </a:r>
            <a:r>
              <a:rPr lang="en-US" sz="2200" b="1" dirty="0" smtClean="0">
                <a:latin typeface="Times New Roman" pitchFamily="18" charset="0"/>
                <a:cs typeface="Times New Roman" pitchFamily="18" charset="0"/>
              </a:rPr>
              <a:t>Bolshevik </a:t>
            </a:r>
            <a:r>
              <a:rPr lang="en-US" sz="2200" b="1" dirty="0">
                <a:latin typeface="Times New Roman" pitchFamily="18" charset="0"/>
                <a:cs typeface="Times New Roman" pitchFamily="18" charset="0"/>
              </a:rPr>
              <a:t>government often had to act on their own, lacking any </a:t>
            </a:r>
            <a:r>
              <a:rPr lang="en-US" sz="2200" b="1" dirty="0" smtClean="0">
                <a:latin typeface="Times New Roman" pitchFamily="18" charset="0"/>
                <a:cs typeface="Times New Roman" pitchFamily="18" charset="0"/>
              </a:rPr>
              <a:t>orders </a:t>
            </a:r>
            <a:r>
              <a:rPr lang="en-US" sz="2200" b="1" dirty="0">
                <a:latin typeface="Times New Roman" pitchFamily="18" charset="0"/>
                <a:cs typeface="Times New Roman" pitchFamily="18" charset="0"/>
              </a:rPr>
              <a:t>or central coordination from </a:t>
            </a:r>
            <a:r>
              <a:rPr lang="en-US" sz="2200" b="1" dirty="0" smtClean="0">
                <a:latin typeface="Times New Roman" pitchFamily="18" charset="0"/>
                <a:cs typeface="Times New Roman" pitchFamily="18" charset="0"/>
              </a:rPr>
              <a:t>Moscow.</a:t>
            </a:r>
          </a:p>
          <a:p>
            <a:pPr algn="ctr">
              <a:lnSpc>
                <a:spcPct val="80000"/>
              </a:lnSpc>
              <a:buNone/>
            </a:pPr>
            <a:endParaRPr lang="en-US" sz="2200" b="1" dirty="0">
              <a:latin typeface="Times New Roman" pitchFamily="18" charset="0"/>
              <a:cs typeface="Times New Roman" pitchFamily="18" charset="0"/>
            </a:endParaRPr>
          </a:p>
          <a:p>
            <a:pPr algn="ctr">
              <a:lnSpc>
                <a:spcPct val="80000"/>
              </a:lnSpc>
              <a:buNone/>
            </a:pPr>
            <a:r>
              <a:rPr lang="en-US" sz="2200" b="1" dirty="0">
                <a:latin typeface="Times New Roman" pitchFamily="18" charset="0"/>
                <a:cs typeface="Times New Roman" pitchFamily="18" charset="0"/>
              </a:rPr>
              <a:t>By 1921, it was clear that war communism was not working as </a:t>
            </a:r>
            <a:r>
              <a:rPr lang="en-US" sz="2200" b="1" dirty="0" smtClean="0">
                <a:latin typeface="Times New Roman" pitchFamily="18" charset="0"/>
                <a:cs typeface="Times New Roman" pitchFamily="18" charset="0"/>
              </a:rPr>
              <a:t>agricultural </a:t>
            </a:r>
            <a:r>
              <a:rPr lang="en-US" sz="2200" b="1" dirty="0">
                <a:latin typeface="Times New Roman" pitchFamily="18" charset="0"/>
                <a:cs typeface="Times New Roman" pitchFamily="18" charset="0"/>
              </a:rPr>
              <a:t>and industrial production had dropped</a:t>
            </a:r>
          </a:p>
        </p:txBody>
      </p:sp>
      <p:sp>
        <p:nvSpPr>
          <p:cNvPr id="4" name="TextBox 3"/>
          <p:cNvSpPr txBox="1"/>
          <p:nvPr/>
        </p:nvSpPr>
        <p:spPr>
          <a:xfrm>
            <a:off x="0" y="304800"/>
            <a:ext cx="9144000"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War Communism (1918)</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 to="" calcmode="lin" valueType="num">
                                      <p:cBhvr>
                                        <p:cTn id="12" dur="1" fill="hold"/>
                                        <p:tgtEl>
                                          <p:spTgt spid="2048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 to="" calcmode="lin" valueType="num">
                                      <p:cBhvr>
                                        <p:cTn id="17" dur="1" fill="hold"/>
                                        <p:tgtEl>
                                          <p:spTgt spid="2048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 to="" calcmode="lin" valueType="num">
                                      <p:cBhvr>
                                        <p:cTn id="22" dur="1" fill="hold"/>
                                        <p:tgtEl>
                                          <p:spTgt spid="2048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2" descr="http://images1.wikia.nocookie.net/maoist/images/a/af/600px-Flag_of_the_Soviet_Union.svg.png"/>
          <p:cNvPicPr>
            <a:picLocks noChangeAspect="1" noChangeArrowheads="1"/>
          </p:cNvPicPr>
          <p:nvPr/>
        </p:nvPicPr>
        <p:blipFill>
          <a:blip r:embed="rId3" cstate="print">
            <a:lum bright="70000" contrast="-70000"/>
          </a:blip>
          <a:srcRect/>
          <a:stretch>
            <a:fillRect/>
          </a:stretch>
        </p:blipFill>
        <p:spPr bwMode="auto">
          <a:xfrm>
            <a:off x="7938" y="1219200"/>
            <a:ext cx="9136062" cy="4568031"/>
          </a:xfrm>
          <a:prstGeom prst="rect">
            <a:avLst/>
          </a:prstGeom>
          <a:noFill/>
        </p:spPr>
      </p:pic>
      <p:sp>
        <p:nvSpPr>
          <p:cNvPr id="19458" name="Rectangle 2"/>
          <p:cNvSpPr>
            <a:spLocks noGrp="1" noChangeArrowheads="1"/>
          </p:cNvSpPr>
          <p:nvPr>
            <p:ph type="title"/>
          </p:nvPr>
        </p:nvSpPr>
        <p:spPr>
          <a:xfrm>
            <a:off x="0" y="274638"/>
            <a:ext cx="9144000" cy="487362"/>
          </a:xfrm>
        </p:spPr>
        <p:txBody>
          <a:bodyPr>
            <a:normAutofit/>
          </a:bodyPr>
          <a:lstStyle/>
          <a:p>
            <a:r>
              <a:rPr lang="en-US" sz="2400" b="1" dirty="0">
                <a:solidFill>
                  <a:srgbClr val="FF0000"/>
                </a:solidFill>
                <a:latin typeface="Times New Roman" pitchFamily="18" charset="0"/>
                <a:cs typeface="Times New Roman" pitchFamily="18" charset="0"/>
              </a:rPr>
              <a:t>New Economic Policy (1921)</a:t>
            </a:r>
          </a:p>
        </p:txBody>
      </p:sp>
      <p:sp>
        <p:nvSpPr>
          <p:cNvPr id="19459" name="Rectangle 3"/>
          <p:cNvSpPr>
            <a:spLocks noGrp="1" noChangeArrowheads="1"/>
          </p:cNvSpPr>
          <p:nvPr>
            <p:ph type="body" idx="1"/>
          </p:nvPr>
        </p:nvSpPr>
        <p:spPr>
          <a:xfrm>
            <a:off x="0" y="1600201"/>
            <a:ext cx="9144000" cy="3810000"/>
          </a:xfrm>
        </p:spPr>
        <p:txBody>
          <a:bodyPr>
            <a:normAutofit/>
          </a:bodyPr>
          <a:lstStyle/>
          <a:p>
            <a:pPr algn="ctr">
              <a:lnSpc>
                <a:spcPct val="90000"/>
              </a:lnSpc>
              <a:buNone/>
            </a:pPr>
            <a:r>
              <a:rPr lang="en-US" sz="2200" b="1" dirty="0">
                <a:latin typeface="Times New Roman" pitchFamily="18" charset="0"/>
                <a:cs typeface="Times New Roman" pitchFamily="18" charset="0"/>
              </a:rPr>
              <a:t>Brought back some aspects of capitalism, on a </a:t>
            </a:r>
            <a:r>
              <a:rPr lang="en-US" sz="2200" b="1" dirty="0" smtClean="0">
                <a:latin typeface="Times New Roman" pitchFamily="18" charset="0"/>
                <a:cs typeface="Times New Roman" pitchFamily="18" charset="0"/>
              </a:rPr>
              <a:t>temporary </a:t>
            </a:r>
            <a:r>
              <a:rPr lang="en-US" sz="2200" b="1" dirty="0">
                <a:latin typeface="Times New Roman" pitchFamily="18" charset="0"/>
                <a:cs typeface="Times New Roman" pitchFamily="18" charset="0"/>
              </a:rPr>
              <a:t>basis, to stimulate the economy </a:t>
            </a:r>
            <a:r>
              <a:rPr lang="en-US" sz="2200" b="1" dirty="0" smtClean="0">
                <a:latin typeface="Times New Roman" pitchFamily="18" charset="0"/>
                <a:cs typeface="Times New Roman" pitchFamily="18" charset="0"/>
              </a:rPr>
              <a:t>(</a:t>
            </a:r>
            <a:r>
              <a:rPr lang="en-US" sz="2200" b="1" dirty="0">
                <a:latin typeface="Times New Roman" pitchFamily="18" charset="0"/>
                <a:cs typeface="Times New Roman" pitchFamily="18" charset="0"/>
              </a:rPr>
              <a:t>to prevent it </a:t>
            </a:r>
            <a:r>
              <a:rPr lang="en-US" sz="2200" b="1" dirty="0" smtClean="0">
                <a:latin typeface="Times New Roman" pitchFamily="18" charset="0"/>
                <a:cs typeface="Times New Roman" pitchFamily="18" charset="0"/>
              </a:rPr>
              <a:t>from </a:t>
            </a:r>
            <a:r>
              <a:rPr lang="en-US" sz="2200" b="1" dirty="0">
                <a:latin typeface="Times New Roman" pitchFamily="18" charset="0"/>
                <a:cs typeface="Times New Roman" pitchFamily="18" charset="0"/>
              </a:rPr>
              <a:t>collapsing</a:t>
            </a:r>
            <a:r>
              <a:rPr lang="en-US" sz="2200" b="1" dirty="0" smtClean="0">
                <a:latin typeface="Times New Roman" pitchFamily="18" charset="0"/>
                <a:cs typeface="Times New Roman" pitchFamily="18" charset="0"/>
              </a:rPr>
              <a:t>).</a:t>
            </a:r>
          </a:p>
          <a:p>
            <a:pPr algn="ctr">
              <a:lnSpc>
                <a:spcPct val="90000"/>
              </a:lnSpc>
              <a:buNone/>
            </a:pPr>
            <a:endParaRPr lang="en-US" sz="2200" b="1" dirty="0">
              <a:latin typeface="Times New Roman" pitchFamily="18" charset="0"/>
              <a:cs typeface="Times New Roman" pitchFamily="18" charset="0"/>
            </a:endParaRPr>
          </a:p>
          <a:p>
            <a:pPr algn="ctr">
              <a:lnSpc>
                <a:spcPct val="90000"/>
              </a:lnSpc>
              <a:buNone/>
            </a:pPr>
            <a:r>
              <a:rPr lang="en-US" sz="2200" b="1" dirty="0">
                <a:latin typeface="Times New Roman" pitchFamily="18" charset="0"/>
                <a:cs typeface="Times New Roman" pitchFamily="18" charset="0"/>
              </a:rPr>
              <a:t>Peasants were allowed to own their own land and decide </a:t>
            </a:r>
            <a:r>
              <a:rPr lang="en-US" sz="2200" b="1" dirty="0" smtClean="0">
                <a:latin typeface="Times New Roman" pitchFamily="18" charset="0"/>
                <a:cs typeface="Times New Roman" pitchFamily="18" charset="0"/>
              </a:rPr>
              <a:t>what </a:t>
            </a:r>
            <a:r>
              <a:rPr lang="en-US" sz="2200" b="1" dirty="0">
                <a:latin typeface="Times New Roman" pitchFamily="18" charset="0"/>
                <a:cs typeface="Times New Roman" pitchFamily="18" charset="0"/>
              </a:rPr>
              <a:t>they were going to </a:t>
            </a:r>
            <a:r>
              <a:rPr lang="en-US" sz="2200" b="1" dirty="0" smtClean="0">
                <a:latin typeface="Times New Roman" pitchFamily="18" charset="0"/>
                <a:cs typeface="Times New Roman" pitchFamily="18" charset="0"/>
              </a:rPr>
              <a:t>produce.</a:t>
            </a:r>
          </a:p>
          <a:p>
            <a:pPr algn="ctr">
              <a:lnSpc>
                <a:spcPct val="90000"/>
              </a:lnSpc>
              <a:buNone/>
            </a:pPr>
            <a:endParaRPr lang="en-US" sz="2200" b="1" dirty="0">
              <a:latin typeface="Times New Roman" pitchFamily="18" charset="0"/>
              <a:cs typeface="Times New Roman" pitchFamily="18" charset="0"/>
            </a:endParaRPr>
          </a:p>
          <a:p>
            <a:pPr algn="ctr">
              <a:lnSpc>
                <a:spcPct val="90000"/>
              </a:lnSpc>
              <a:buNone/>
            </a:pPr>
            <a:r>
              <a:rPr lang="en-US" sz="2200" b="1" dirty="0">
                <a:latin typeface="Times New Roman" pitchFamily="18" charset="0"/>
                <a:cs typeface="Times New Roman" pitchFamily="18" charset="0"/>
              </a:rPr>
              <a:t>Small companies allowed to sell consumer </a:t>
            </a:r>
            <a:r>
              <a:rPr lang="en-US" sz="2200" b="1" dirty="0" smtClean="0">
                <a:latin typeface="Times New Roman" pitchFamily="18" charset="0"/>
                <a:cs typeface="Times New Roman" pitchFamily="18" charset="0"/>
              </a:rPr>
              <a:t>goods.</a:t>
            </a:r>
          </a:p>
          <a:p>
            <a:pPr algn="ctr">
              <a:lnSpc>
                <a:spcPct val="90000"/>
              </a:lnSpc>
              <a:buNone/>
            </a:pPr>
            <a:endParaRPr lang="en-US" sz="2200" b="1" dirty="0">
              <a:latin typeface="Times New Roman" pitchFamily="18" charset="0"/>
              <a:cs typeface="Times New Roman" pitchFamily="18" charset="0"/>
            </a:endParaRPr>
          </a:p>
          <a:p>
            <a:pPr algn="ctr">
              <a:lnSpc>
                <a:spcPct val="90000"/>
              </a:lnSpc>
              <a:buNone/>
            </a:pPr>
            <a:r>
              <a:rPr lang="en-US" sz="2200" b="1" dirty="0">
                <a:latin typeface="Times New Roman" pitchFamily="18" charset="0"/>
                <a:cs typeface="Times New Roman" pitchFamily="18" charset="0"/>
              </a:rPr>
              <a:t>State retained control of banking, large industry, </a:t>
            </a:r>
            <a:r>
              <a:rPr lang="en-US" sz="2200" b="1" dirty="0" smtClean="0">
                <a:latin typeface="Times New Roman" pitchFamily="18" charset="0"/>
                <a:cs typeface="Times New Roman" pitchFamily="18" charset="0"/>
              </a:rPr>
              <a:t>transportation</a:t>
            </a:r>
            <a:r>
              <a:rPr lang="en-US" sz="2200" b="1" dirty="0">
                <a:latin typeface="Times New Roman" pitchFamily="18" charset="0"/>
                <a:cs typeface="Times New Roman" pitchFamily="18" charset="0"/>
              </a:rPr>
              <a:t>, and foreign </a:t>
            </a:r>
            <a:r>
              <a:rPr lang="en-US" sz="2200" b="1" dirty="0" smtClean="0">
                <a:latin typeface="Times New Roman" pitchFamily="18" charset="0"/>
                <a:cs typeface="Times New Roman" pitchFamily="18" charset="0"/>
              </a:rPr>
              <a:t>trade.</a:t>
            </a:r>
            <a:endParaRPr lang="en-US" sz="2200" b="1" dirty="0">
              <a:latin typeface="Times New Roman" pitchFamily="18" charset="0"/>
              <a:cs typeface="Times New Roman" pitchFamily="18" charset="0"/>
            </a:endParaRPr>
          </a:p>
        </p:txBody>
      </p:sp>
      <p:pic>
        <p:nvPicPr>
          <p:cNvPr id="6" name="Lenin_4.flv.WMV">
            <a:hlinkClick r:id="" action="ppaction://media"/>
          </p:cNvPr>
          <p:cNvPicPr>
            <a:picLocks noRot="1" noChangeAspect="1"/>
          </p:cNvPicPr>
          <p:nvPr>
            <a:videoFile r:link="rId1"/>
          </p:nvPr>
        </p:nvPicPr>
        <p:blipFill>
          <a:blip r:embed="rId4" cstate="print"/>
          <a:stretch>
            <a:fillRect/>
          </a:stretch>
        </p:blipFill>
        <p:spPr>
          <a:xfrm>
            <a:off x="3810000" y="5105400"/>
            <a:ext cx="1524000" cy="1143000"/>
          </a:xfrm>
          <a:prstGeom prst="rect">
            <a:avLst/>
          </a:prstGeom>
        </p:spPr>
      </p:pic>
      <p:sp>
        <p:nvSpPr>
          <p:cNvPr id="7" name="TextBox 6"/>
          <p:cNvSpPr txBox="1"/>
          <p:nvPr/>
        </p:nvSpPr>
        <p:spPr>
          <a:xfrm>
            <a:off x="3733800" y="6243935"/>
            <a:ext cx="16764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Lenin (4)</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to="" calcmode="lin" valueType="num">
                                      <p:cBhvr>
                                        <p:cTn id="7" dur="1" fill="hold"/>
                                        <p:tgtEl>
                                          <p:spTgt spid="1945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 to="" calcmode="lin" valueType="num">
                                      <p:cBhvr>
                                        <p:cTn id="12" dur="1" fill="hold"/>
                                        <p:tgtEl>
                                          <p:spTgt spid="1945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to="" calcmode="lin" valueType="num">
                                      <p:cBhvr>
                                        <p:cTn id="17" dur="1" fill="hold"/>
                                        <p:tgtEl>
                                          <p:spTgt spid="1945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 to="" calcmode="lin" valueType="num">
                                      <p:cBhvr>
                                        <p:cTn id="22" dur="1" fill="hold"/>
                                        <p:tgtEl>
                                          <p:spTgt spid="19459">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anim to="" calcmode="lin" valueType="num">
                                      <p:cBhvr>
                                        <p:cTn id="27" dur="1" fill="hold"/>
                                        <p:tgtEl>
                                          <p:spTgt spid="19459">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to="" calcmode="lin" valueType="num">
                                      <p:cBhvr>
                                        <p:cTn id="32" dur="1" fill="hold"/>
                                        <p:tgtEl>
                                          <p:spTgt spid="6"/>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to="" calcmode="lin" valueType="num">
                                      <p:cBhvr>
                                        <p:cTn id="35" dur="1" fill="hold"/>
                                        <p:tgtEl>
                                          <p:spTgt spid="7">
                                            <p:txEl>
                                              <p:pRg st="0" end="0"/>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 to="" calcmode="lin" valueType="num">
                                      <p:cBhvr>
                                        <p:cTn id="38" dur="1" fill="hold"/>
                                        <p:tgtEl>
                                          <p:spTgt spid="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9"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194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2" descr="http://images1.wikia.nocookie.net/maoist/images/a/af/600px-Flag_of_the_Soviet_Union.svg.png"/>
          <p:cNvPicPr>
            <a:picLocks noChangeAspect="1" noChangeArrowheads="1"/>
          </p:cNvPicPr>
          <p:nvPr/>
        </p:nvPicPr>
        <p:blipFill>
          <a:blip r:embed="rId2" cstate="print">
            <a:lum bright="70000" contrast="-70000"/>
          </a:blip>
          <a:srcRect/>
          <a:stretch>
            <a:fillRect/>
          </a:stretch>
        </p:blipFill>
        <p:spPr bwMode="auto">
          <a:xfrm>
            <a:off x="7938" y="1219200"/>
            <a:ext cx="9136062" cy="4568031"/>
          </a:xfrm>
          <a:prstGeom prst="rect">
            <a:avLst/>
          </a:prstGeom>
          <a:noFill/>
        </p:spPr>
      </p:pic>
      <p:sp>
        <p:nvSpPr>
          <p:cNvPr id="19458" name="Rectangle 2"/>
          <p:cNvSpPr>
            <a:spLocks noGrp="1" noChangeArrowheads="1"/>
          </p:cNvSpPr>
          <p:nvPr>
            <p:ph type="title"/>
          </p:nvPr>
        </p:nvSpPr>
        <p:spPr>
          <a:xfrm>
            <a:off x="0" y="152400"/>
            <a:ext cx="9144000" cy="487362"/>
          </a:xfrm>
        </p:spPr>
        <p:txBody>
          <a:bodyPr>
            <a:normAutofit/>
          </a:bodyPr>
          <a:lstStyle/>
          <a:p>
            <a:r>
              <a:rPr lang="en-US" sz="2400" b="1" dirty="0" smtClean="0">
                <a:solidFill>
                  <a:srgbClr val="FF0000"/>
                </a:solidFill>
                <a:latin typeface="Times New Roman" pitchFamily="18" charset="0"/>
                <a:cs typeface="Times New Roman" pitchFamily="18" charset="0"/>
              </a:rPr>
              <a:t>Stalin</a:t>
            </a:r>
            <a:endParaRPr lang="en-US" sz="2400" b="1" dirty="0">
              <a:solidFill>
                <a:srgbClr val="FF0000"/>
              </a:solidFill>
              <a:latin typeface="Times New Roman" pitchFamily="18" charset="0"/>
              <a:cs typeface="Times New Roman" pitchFamily="18" charset="0"/>
            </a:endParaRPr>
          </a:p>
        </p:txBody>
      </p:sp>
      <p:sp>
        <p:nvSpPr>
          <p:cNvPr id="19459" name="Rectangle 3"/>
          <p:cNvSpPr>
            <a:spLocks noGrp="1" noChangeArrowheads="1"/>
          </p:cNvSpPr>
          <p:nvPr>
            <p:ph type="body" idx="1"/>
          </p:nvPr>
        </p:nvSpPr>
        <p:spPr>
          <a:xfrm>
            <a:off x="0" y="762000"/>
            <a:ext cx="9144000" cy="6096000"/>
          </a:xfrm>
        </p:spPr>
        <p:txBody>
          <a:bodyPr>
            <a:normAutofit lnSpcReduction="10000"/>
          </a:bodyPr>
          <a:lstStyle/>
          <a:p>
            <a:pPr algn="ctr">
              <a:lnSpc>
                <a:spcPct val="90000"/>
              </a:lnSpc>
              <a:buNone/>
            </a:pPr>
            <a:r>
              <a:rPr lang="en-US" sz="1800" b="1" dirty="0" smtClean="0">
                <a:latin typeface="Times New Roman" pitchFamily="18" charset="0"/>
                <a:cs typeface="Times New Roman" pitchFamily="18" charset="0"/>
              </a:rPr>
              <a:t>Read pages 181 – 183</a:t>
            </a:r>
          </a:p>
          <a:p>
            <a:pPr algn="ctr">
              <a:lnSpc>
                <a:spcPct val="90000"/>
              </a:lnSpc>
              <a:buNone/>
            </a:pPr>
            <a:endParaRPr lang="en-US" sz="800" b="1" dirty="0" smtClean="0">
              <a:latin typeface="Times New Roman" pitchFamily="18" charset="0"/>
              <a:cs typeface="Times New Roman" pitchFamily="18" charset="0"/>
            </a:endParaRPr>
          </a:p>
          <a:p>
            <a:pPr algn="ctr">
              <a:lnSpc>
                <a:spcPct val="90000"/>
              </a:lnSpc>
              <a:buNone/>
            </a:pPr>
            <a:r>
              <a:rPr lang="en-US" sz="2000" b="1" dirty="0" smtClean="0">
                <a:latin typeface="Times New Roman" pitchFamily="18" charset="0"/>
                <a:cs typeface="Times New Roman" pitchFamily="18" charset="0"/>
              </a:rPr>
              <a:t>Write out the following notes…</a:t>
            </a:r>
          </a:p>
          <a:p>
            <a:pPr algn="ctr">
              <a:lnSpc>
                <a:spcPct val="90000"/>
              </a:lnSpc>
              <a:buNone/>
            </a:pPr>
            <a:endParaRPr lang="en-US" sz="2000" b="1" dirty="0" smtClean="0">
              <a:latin typeface="Times New Roman" pitchFamily="18" charset="0"/>
              <a:cs typeface="Times New Roman" pitchFamily="18" charset="0"/>
            </a:endParaRPr>
          </a:p>
          <a:p>
            <a:pPr algn="ctr">
              <a:lnSpc>
                <a:spcPct val="90000"/>
              </a:lnSpc>
              <a:buNone/>
            </a:pPr>
            <a:r>
              <a:rPr lang="en-US" sz="2000" b="1" dirty="0" smtClean="0">
                <a:solidFill>
                  <a:srgbClr val="FF0000"/>
                </a:solidFill>
                <a:latin typeface="Times New Roman" pitchFamily="18" charset="0"/>
                <a:cs typeface="Times New Roman" pitchFamily="18" charset="0"/>
              </a:rPr>
              <a:t>The Five-Year Plans and Collectivism</a:t>
            </a:r>
            <a:endParaRPr lang="en-US" sz="2000" b="1" dirty="0" smtClean="0">
              <a:latin typeface="Times New Roman" pitchFamily="18" charset="0"/>
              <a:cs typeface="Times New Roman" pitchFamily="18" charset="0"/>
            </a:endParaRPr>
          </a:p>
          <a:p>
            <a:pPr>
              <a:lnSpc>
                <a:spcPct val="90000"/>
              </a:lnSpc>
              <a:buNone/>
            </a:pPr>
            <a:endParaRPr lang="en-US" sz="2000" b="1" dirty="0" smtClean="0">
              <a:latin typeface="Times New Roman" pitchFamily="18" charset="0"/>
              <a:cs typeface="Times New Roman" pitchFamily="18" charset="0"/>
            </a:endParaRPr>
          </a:p>
          <a:p>
            <a:pPr algn="ctr">
              <a:lnSpc>
                <a:spcPct val="90000"/>
              </a:lnSpc>
              <a:buNone/>
            </a:pPr>
            <a:r>
              <a:rPr lang="en-CA" sz="2000" b="1" dirty="0" smtClean="0">
                <a:latin typeface="Times New Roman" pitchFamily="18" charset="0"/>
                <a:cs typeface="Times New Roman" pitchFamily="18" charset="0"/>
              </a:rPr>
              <a:t>Collectivism is the </a:t>
            </a:r>
            <a:r>
              <a:rPr lang="en-CA" sz="2200" b="1" dirty="0" smtClean="0">
                <a:latin typeface="Times New Roman" pitchFamily="18" charset="0"/>
                <a:cs typeface="Times New Roman" pitchFamily="18" charset="0"/>
              </a:rPr>
              <a:t>changing of agriculture from small, individual farms into one big system of large collective farms.  The collective farms in Russia were established by Joseph Stalin in his First Five-Year Plan.  This plan, approved in April-May 1929, formed five million peasant farms into one big farm, a kolkhoz, in order to yield enough grain to feed the workers involved in Stalin’s massive industrialization projects. </a:t>
            </a:r>
          </a:p>
          <a:p>
            <a:pPr algn="ctr">
              <a:lnSpc>
                <a:spcPct val="90000"/>
              </a:lnSpc>
              <a:buNone/>
            </a:pPr>
            <a:endParaRPr lang="en-CA" sz="2000" b="1" dirty="0" smtClean="0">
              <a:latin typeface="Times New Roman" pitchFamily="18" charset="0"/>
              <a:cs typeface="Times New Roman" pitchFamily="18" charset="0"/>
            </a:endParaRPr>
          </a:p>
          <a:p>
            <a:pPr algn="ctr">
              <a:lnSpc>
                <a:spcPct val="90000"/>
              </a:lnSpc>
              <a:buNone/>
            </a:pPr>
            <a:r>
              <a:rPr lang="en-CA" sz="2200" b="1" dirty="0" smtClean="0">
                <a:latin typeface="Times New Roman" pitchFamily="18" charset="0"/>
                <a:cs typeface="Times New Roman" pitchFamily="18" charset="0"/>
              </a:rPr>
              <a:t>Stalin was unfriendly toward the kulaks, the wealthier peasants who opposed collectivization.  As a result, five million kulaks that left were never seen again. These people were sent to Siberia to live in worse conditions than they already were living in.  The rest of the peasants were re-collectivized with force. </a:t>
            </a:r>
          </a:p>
          <a:p>
            <a:pPr algn="ctr">
              <a:lnSpc>
                <a:spcPct val="90000"/>
              </a:lnSpc>
              <a:buNone/>
            </a:pPr>
            <a:endParaRPr lang="en-CA" sz="2000" b="1" dirty="0" smtClean="0">
              <a:latin typeface="Times New Roman" pitchFamily="18" charset="0"/>
              <a:cs typeface="Times New Roman" pitchFamily="18" charset="0"/>
            </a:endParaRPr>
          </a:p>
          <a:p>
            <a:pPr algn="ctr">
              <a:lnSpc>
                <a:spcPct val="90000"/>
              </a:lnSpc>
              <a:buNone/>
            </a:pPr>
            <a:r>
              <a:rPr lang="en-CA" sz="2000" b="1" dirty="0" smtClean="0">
                <a:latin typeface="Times New Roman" pitchFamily="18" charset="0"/>
                <a:cs typeface="Times New Roman" pitchFamily="18" charset="0"/>
              </a:rPr>
              <a:t>From 1929 to 1930, the number of peasants working on collective farms increased from 5 million to 30 million</a:t>
            </a:r>
          </a:p>
          <a:p>
            <a:pPr algn="ctr">
              <a:lnSpc>
                <a:spcPct val="90000"/>
              </a:lnSpc>
              <a:buNone/>
            </a:pPr>
            <a:endParaRPr lang="en-CA" sz="2000" b="1" dirty="0" smtClean="0">
              <a:latin typeface="Times New Roman" pitchFamily="18" charset="0"/>
              <a:cs typeface="Times New Roman" pitchFamily="18" charset="0"/>
            </a:endParaRPr>
          </a:p>
          <a:p>
            <a:pPr algn="ctr">
              <a:lnSpc>
                <a:spcPct val="90000"/>
              </a:lnSpc>
              <a:buNone/>
            </a:pPr>
            <a:endParaRPr lang="en-US" sz="2000" b="1" dirty="0" smtClean="0">
              <a:latin typeface="Times New Roman" pitchFamily="18" charset="0"/>
              <a:cs typeface="Times New Roman" pitchFamily="18" charset="0"/>
            </a:endParaRPr>
          </a:p>
          <a:p>
            <a:pPr>
              <a:lnSpc>
                <a:spcPct val="90000"/>
              </a:lnSpc>
              <a:buNone/>
            </a:pPr>
            <a:endParaRPr lang="en-US"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to="" calcmode="lin" valueType="num">
                                      <p:cBhvr>
                                        <p:cTn id="7" dur="1" fill="hold"/>
                                        <p:tgtEl>
                                          <p:spTgt spid="1945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59">
                                            <p:txEl>
                                              <p:pRg st="0" end="0"/>
                                            </p:txEl>
                                          </p:spTgt>
                                        </p:tgtEl>
                                        <p:attrNameLst>
                                          <p:attrName>style.visibility</p:attrName>
                                        </p:attrNameLst>
                                      </p:cBhvr>
                                      <p:to>
                                        <p:strVal val="visible"/>
                                      </p:to>
                                    </p:set>
                                    <p:anim to="" calcmode="lin" valueType="num">
                                      <p:cBhvr>
                                        <p:cTn id="10" dur="1" fill="hold"/>
                                        <p:tgtEl>
                                          <p:spTgt spid="1945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 to="" calcmode="lin" valueType="num">
                                      <p:cBhvr>
                                        <p:cTn id="15" dur="1" fill="hold"/>
                                        <p:tgtEl>
                                          <p:spTgt spid="19459">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9459">
                                            <p:txEl>
                                              <p:pRg st="4" end="4"/>
                                            </p:txEl>
                                          </p:spTgt>
                                        </p:tgtEl>
                                        <p:attrNameLst>
                                          <p:attrName>style.visibility</p:attrName>
                                        </p:attrNameLst>
                                      </p:cBhvr>
                                      <p:to>
                                        <p:strVal val="visible"/>
                                      </p:to>
                                    </p:set>
                                    <p:anim to="" calcmode="lin" valueType="num">
                                      <p:cBhvr>
                                        <p:cTn id="20" dur="1" fill="hold"/>
                                        <p:tgtEl>
                                          <p:spTgt spid="19459">
                                            <p:txEl>
                                              <p:pRg st="4" end="4"/>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9459">
                                            <p:txEl>
                                              <p:pRg st="6" end="6"/>
                                            </p:txEl>
                                          </p:spTgt>
                                        </p:tgtEl>
                                        <p:attrNameLst>
                                          <p:attrName>style.visibility</p:attrName>
                                        </p:attrNameLst>
                                      </p:cBhvr>
                                      <p:to>
                                        <p:strVal val="visible"/>
                                      </p:to>
                                    </p:set>
                                    <p:anim to="" calcmode="lin" valueType="num">
                                      <p:cBhvr>
                                        <p:cTn id="23" dur="1" fill="hold"/>
                                        <p:tgtEl>
                                          <p:spTgt spid="19459">
                                            <p:txEl>
                                              <p:pRg st="6" end="6"/>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9459">
                                            <p:txEl>
                                              <p:pRg st="8" end="8"/>
                                            </p:txEl>
                                          </p:spTgt>
                                        </p:tgtEl>
                                        <p:attrNameLst>
                                          <p:attrName>style.visibility</p:attrName>
                                        </p:attrNameLst>
                                      </p:cBhvr>
                                      <p:to>
                                        <p:strVal val="visible"/>
                                      </p:to>
                                    </p:set>
                                    <p:anim to="" calcmode="lin" valueType="num">
                                      <p:cBhvr>
                                        <p:cTn id="28" dur="1" fill="hold"/>
                                        <p:tgtEl>
                                          <p:spTgt spid="19459">
                                            <p:txEl>
                                              <p:pRg st="8" end="8"/>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9459">
                                            <p:txEl>
                                              <p:pRg st="10" end="10"/>
                                            </p:txEl>
                                          </p:spTgt>
                                        </p:tgtEl>
                                        <p:attrNameLst>
                                          <p:attrName>style.visibility</p:attrName>
                                        </p:attrNameLst>
                                      </p:cBhvr>
                                      <p:to>
                                        <p:strVal val="visible"/>
                                      </p:to>
                                    </p:set>
                                    <p:anim to="" calcmode="lin" valueType="num">
                                      <p:cBhvr>
                                        <p:cTn id="33" dur="1" fill="hold"/>
                                        <p:tgtEl>
                                          <p:spTgt spid="19459">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2" descr="http://images1.wikia.nocookie.net/maoist/images/a/af/600px-Flag_of_the_Soviet_Union.svg.png"/>
          <p:cNvPicPr>
            <a:picLocks noChangeAspect="1" noChangeArrowheads="1"/>
          </p:cNvPicPr>
          <p:nvPr/>
        </p:nvPicPr>
        <p:blipFill>
          <a:blip r:embed="rId5" cstate="print">
            <a:lum bright="70000" contrast="-70000"/>
          </a:blip>
          <a:srcRect/>
          <a:stretch>
            <a:fillRect/>
          </a:stretch>
        </p:blipFill>
        <p:spPr bwMode="auto">
          <a:xfrm>
            <a:off x="7938" y="1219200"/>
            <a:ext cx="9136062" cy="4568031"/>
          </a:xfrm>
          <a:prstGeom prst="rect">
            <a:avLst/>
          </a:prstGeom>
          <a:noFill/>
        </p:spPr>
      </p:pic>
      <p:sp>
        <p:nvSpPr>
          <p:cNvPr id="19458" name="Rectangle 2"/>
          <p:cNvSpPr>
            <a:spLocks noGrp="1" noChangeArrowheads="1"/>
          </p:cNvSpPr>
          <p:nvPr>
            <p:ph type="title"/>
          </p:nvPr>
        </p:nvSpPr>
        <p:spPr>
          <a:xfrm>
            <a:off x="0" y="152400"/>
            <a:ext cx="9144000" cy="487362"/>
          </a:xfrm>
        </p:spPr>
        <p:txBody>
          <a:bodyPr>
            <a:normAutofit/>
          </a:bodyPr>
          <a:lstStyle/>
          <a:p>
            <a:r>
              <a:rPr lang="en-US" sz="2400" b="1" dirty="0" smtClean="0">
                <a:solidFill>
                  <a:srgbClr val="FF0000"/>
                </a:solidFill>
                <a:latin typeface="Times New Roman" pitchFamily="18" charset="0"/>
                <a:cs typeface="Times New Roman" pitchFamily="18" charset="0"/>
              </a:rPr>
              <a:t>Stalin</a:t>
            </a:r>
            <a:endParaRPr lang="en-US" sz="2400" b="1" dirty="0">
              <a:solidFill>
                <a:srgbClr val="FF0000"/>
              </a:solidFill>
              <a:latin typeface="Times New Roman" pitchFamily="18" charset="0"/>
              <a:cs typeface="Times New Roman" pitchFamily="18" charset="0"/>
            </a:endParaRPr>
          </a:p>
        </p:txBody>
      </p:sp>
      <p:sp>
        <p:nvSpPr>
          <p:cNvPr id="19459" name="Rectangle 3"/>
          <p:cNvSpPr>
            <a:spLocks noGrp="1" noChangeArrowheads="1"/>
          </p:cNvSpPr>
          <p:nvPr>
            <p:ph type="body" idx="1"/>
          </p:nvPr>
        </p:nvSpPr>
        <p:spPr>
          <a:xfrm>
            <a:off x="0" y="762000"/>
            <a:ext cx="9144000" cy="6096000"/>
          </a:xfrm>
        </p:spPr>
        <p:txBody>
          <a:bodyPr>
            <a:normAutofit/>
          </a:bodyPr>
          <a:lstStyle/>
          <a:p>
            <a:pPr algn="ctr">
              <a:lnSpc>
                <a:spcPct val="90000"/>
              </a:lnSpc>
              <a:buNone/>
            </a:pPr>
            <a:r>
              <a:rPr lang="en-US" sz="2000" b="1" dirty="0" smtClean="0">
                <a:latin typeface="Times New Roman" pitchFamily="18" charset="0"/>
                <a:cs typeface="Times New Roman" pitchFamily="18" charset="0"/>
              </a:rPr>
              <a:t>Continue with the following notes…</a:t>
            </a:r>
          </a:p>
          <a:p>
            <a:pPr algn="ctr">
              <a:lnSpc>
                <a:spcPct val="90000"/>
              </a:lnSpc>
              <a:buNone/>
            </a:pPr>
            <a:endParaRPr lang="en-US" sz="2000" b="1" dirty="0" smtClean="0">
              <a:latin typeface="Times New Roman" pitchFamily="18" charset="0"/>
              <a:cs typeface="Times New Roman" pitchFamily="18" charset="0"/>
            </a:endParaRPr>
          </a:p>
          <a:p>
            <a:pPr algn="ctr">
              <a:lnSpc>
                <a:spcPct val="90000"/>
              </a:lnSpc>
              <a:buNone/>
            </a:pPr>
            <a:r>
              <a:rPr lang="en-US" sz="2000" b="1" dirty="0" smtClean="0">
                <a:solidFill>
                  <a:srgbClr val="FF0000"/>
                </a:solidFill>
                <a:latin typeface="Times New Roman" pitchFamily="18" charset="0"/>
                <a:cs typeface="Times New Roman" pitchFamily="18" charset="0"/>
              </a:rPr>
              <a:t>The Five-Year Plans and Collectivism </a:t>
            </a:r>
          </a:p>
          <a:p>
            <a:pPr algn="ctr">
              <a:lnSpc>
                <a:spcPct val="90000"/>
              </a:lnSpc>
              <a:buNone/>
            </a:pPr>
            <a:endParaRPr lang="en-US" sz="2000" b="1" dirty="0" smtClean="0">
              <a:solidFill>
                <a:srgbClr val="FF0000"/>
              </a:solidFill>
              <a:latin typeface="Times New Roman" pitchFamily="18" charset="0"/>
              <a:cs typeface="Times New Roman" pitchFamily="18" charset="0"/>
            </a:endParaRPr>
          </a:p>
          <a:p>
            <a:pPr algn="ctr">
              <a:lnSpc>
                <a:spcPct val="90000"/>
              </a:lnSpc>
              <a:buNone/>
            </a:pPr>
            <a:r>
              <a:rPr lang="en-CA" sz="2000" b="1" dirty="0" smtClean="0">
                <a:latin typeface="Times New Roman" pitchFamily="18" charset="0"/>
                <a:cs typeface="Times New Roman" pitchFamily="18" charset="0"/>
              </a:rPr>
              <a:t>The re-collectivization led to the famine.</a:t>
            </a:r>
          </a:p>
          <a:p>
            <a:pPr algn="ctr">
              <a:lnSpc>
                <a:spcPct val="90000"/>
              </a:lnSpc>
              <a:buNone/>
            </a:pPr>
            <a:endParaRPr lang="en-CA" sz="2000" b="1" dirty="0" smtClean="0">
              <a:latin typeface="Times New Roman" pitchFamily="18" charset="0"/>
              <a:cs typeface="Times New Roman" pitchFamily="18" charset="0"/>
            </a:endParaRPr>
          </a:p>
          <a:p>
            <a:pPr algn="ctr">
              <a:lnSpc>
                <a:spcPct val="90000"/>
              </a:lnSpc>
              <a:buNone/>
            </a:pPr>
            <a:r>
              <a:rPr lang="en-CA" sz="2000" b="1" dirty="0" smtClean="0">
                <a:latin typeface="Times New Roman" pitchFamily="18" charset="0"/>
                <a:cs typeface="Times New Roman" pitchFamily="18" charset="0"/>
              </a:rPr>
              <a:t>As a weapon to try to eliminate Ukrainian nationalism and identity, Stalin used famine against the Ukraine</a:t>
            </a:r>
          </a:p>
          <a:p>
            <a:pPr algn="ctr">
              <a:lnSpc>
                <a:spcPct val="90000"/>
              </a:lnSpc>
              <a:buNone/>
            </a:pPr>
            <a:endParaRPr lang="en-CA" sz="2000" b="1" dirty="0" smtClean="0">
              <a:latin typeface="Times New Roman" pitchFamily="18" charset="0"/>
              <a:cs typeface="Times New Roman" pitchFamily="18" charset="0"/>
            </a:endParaRPr>
          </a:p>
          <a:p>
            <a:pPr algn="ctr">
              <a:lnSpc>
                <a:spcPct val="90000"/>
              </a:lnSpc>
              <a:buNone/>
            </a:pPr>
            <a:r>
              <a:rPr lang="en-CA" sz="2000" b="1" dirty="0" smtClean="0">
                <a:latin typeface="Times New Roman" pitchFamily="18" charset="0"/>
                <a:cs typeface="Times New Roman" pitchFamily="18" charset="0"/>
              </a:rPr>
              <a:t>More than 7 million people died in this genocide, known today as the </a:t>
            </a:r>
            <a:r>
              <a:rPr lang="en-CA" sz="2000" b="1" i="1" dirty="0" err="1" smtClean="0">
                <a:latin typeface="Times New Roman" pitchFamily="18" charset="0"/>
                <a:cs typeface="Times New Roman" pitchFamily="18" charset="0"/>
              </a:rPr>
              <a:t>Holodomor</a:t>
            </a:r>
            <a:endParaRPr lang="en-US" sz="2000" b="1" i="1" dirty="0" smtClean="0">
              <a:latin typeface="Times New Roman" pitchFamily="18" charset="0"/>
              <a:cs typeface="Times New Roman" pitchFamily="18" charset="0"/>
            </a:endParaRPr>
          </a:p>
          <a:p>
            <a:pPr>
              <a:lnSpc>
                <a:spcPct val="90000"/>
              </a:lnSpc>
              <a:buNone/>
            </a:pPr>
            <a:endParaRPr lang="en-US" sz="2000" b="1" dirty="0" smtClean="0">
              <a:latin typeface="Times New Roman" pitchFamily="18" charset="0"/>
              <a:cs typeface="Times New Roman" pitchFamily="18" charset="0"/>
            </a:endParaRPr>
          </a:p>
          <a:p>
            <a:pPr algn="ctr">
              <a:lnSpc>
                <a:spcPct val="90000"/>
              </a:lnSpc>
              <a:buNone/>
            </a:pPr>
            <a:r>
              <a:rPr lang="en-US" sz="2000" b="1" dirty="0" smtClean="0">
                <a:solidFill>
                  <a:srgbClr val="FF0000"/>
                </a:solidFill>
                <a:latin typeface="Times New Roman" pitchFamily="18" charset="0"/>
                <a:cs typeface="Times New Roman" pitchFamily="18" charset="0"/>
              </a:rPr>
              <a:t>Stalin Eliminates Political Opposition</a:t>
            </a:r>
          </a:p>
          <a:p>
            <a:pPr algn="ctr">
              <a:lnSpc>
                <a:spcPct val="90000"/>
              </a:lnSpc>
              <a:buNone/>
            </a:pPr>
            <a:endParaRPr lang="en-US" sz="2000" b="1" dirty="0" smtClean="0">
              <a:solidFill>
                <a:srgbClr val="FF0000"/>
              </a:solidFill>
              <a:latin typeface="Times New Roman" pitchFamily="18" charset="0"/>
              <a:cs typeface="Times New Roman" pitchFamily="18" charset="0"/>
            </a:endParaRPr>
          </a:p>
          <a:p>
            <a:pPr algn="ctr">
              <a:lnSpc>
                <a:spcPct val="90000"/>
              </a:lnSpc>
              <a:buNone/>
            </a:pPr>
            <a:r>
              <a:rPr lang="en-US" sz="2000" b="1" dirty="0" smtClean="0">
                <a:latin typeface="Times New Roman" pitchFamily="18" charset="0"/>
                <a:cs typeface="Times New Roman" pitchFamily="18" charset="0"/>
              </a:rPr>
              <a:t>Make your own summary of this section</a:t>
            </a:r>
          </a:p>
          <a:p>
            <a:pPr algn="ctr">
              <a:lnSpc>
                <a:spcPct val="90000"/>
              </a:lnSpc>
              <a:buNone/>
            </a:pPr>
            <a:endParaRPr lang="en-US" sz="2000" b="1" dirty="0" smtClean="0">
              <a:latin typeface="Times New Roman" pitchFamily="18" charset="0"/>
              <a:cs typeface="Times New Roman" pitchFamily="18" charset="0"/>
            </a:endParaRPr>
          </a:p>
          <a:p>
            <a:pPr algn="ctr">
              <a:lnSpc>
                <a:spcPct val="90000"/>
              </a:lnSpc>
              <a:buNone/>
            </a:pPr>
            <a:r>
              <a:rPr lang="en-US" sz="2000" b="1" dirty="0" smtClean="0">
                <a:latin typeface="Times New Roman" pitchFamily="18" charset="0"/>
                <a:cs typeface="Times New Roman" pitchFamily="18" charset="0"/>
              </a:rPr>
              <a:t>Refer to the handout – </a:t>
            </a:r>
            <a:r>
              <a:rPr lang="en-US" sz="2000" b="1" i="1" dirty="0" smtClean="0">
                <a:latin typeface="Times New Roman" pitchFamily="18" charset="0"/>
                <a:cs typeface="Times New Roman" pitchFamily="18" charset="0"/>
              </a:rPr>
              <a:t>Stalin Politics of Terror </a:t>
            </a:r>
            <a:r>
              <a:rPr lang="en-US" sz="2000" b="1" dirty="0" smtClean="0">
                <a:latin typeface="Times New Roman" pitchFamily="18" charset="0"/>
                <a:cs typeface="Times New Roman" pitchFamily="18" charset="0"/>
              </a:rPr>
              <a:t>– if necessary</a:t>
            </a:r>
          </a:p>
          <a:p>
            <a:pPr algn="ctr">
              <a:lnSpc>
                <a:spcPct val="90000"/>
              </a:lnSpc>
              <a:buNone/>
            </a:pPr>
            <a:endParaRPr lang="en-US" sz="2000" b="1" dirty="0" smtClean="0">
              <a:latin typeface="Times New Roman" pitchFamily="18" charset="0"/>
              <a:cs typeface="Times New Roman" pitchFamily="18" charset="0"/>
            </a:endParaRPr>
          </a:p>
          <a:p>
            <a:pPr algn="ctr">
              <a:lnSpc>
                <a:spcPct val="90000"/>
              </a:lnSpc>
              <a:buNone/>
            </a:pPr>
            <a:r>
              <a:rPr lang="en-US" sz="2000" b="1" dirty="0" smtClean="0">
                <a:latin typeface="Times New Roman" pitchFamily="18" charset="0"/>
                <a:cs typeface="Times New Roman" pitchFamily="18" charset="0"/>
              </a:rPr>
              <a:t>When finished, read page 184 and complete the </a:t>
            </a:r>
            <a:r>
              <a:rPr lang="en-US" sz="2000" b="1" i="1" dirty="0" smtClean="0">
                <a:latin typeface="Times New Roman" pitchFamily="18" charset="0"/>
                <a:cs typeface="Times New Roman" pitchFamily="18" charset="0"/>
              </a:rPr>
              <a:t>Questions For Reflection</a:t>
            </a:r>
          </a:p>
          <a:p>
            <a:pPr algn="ctr">
              <a:lnSpc>
                <a:spcPct val="90000"/>
              </a:lnSpc>
              <a:buNone/>
            </a:pPr>
            <a:endParaRPr lang="en-US" sz="2000" b="1" dirty="0" smtClean="0">
              <a:latin typeface="Times New Roman" pitchFamily="18" charset="0"/>
              <a:cs typeface="Times New Roman" pitchFamily="18" charset="0"/>
            </a:endParaRPr>
          </a:p>
          <a:p>
            <a:pPr>
              <a:lnSpc>
                <a:spcPct val="90000"/>
              </a:lnSpc>
              <a:buNone/>
            </a:pPr>
            <a:endParaRPr lang="en-US" sz="2200" b="1" dirty="0">
              <a:latin typeface="Times New Roman" pitchFamily="18" charset="0"/>
              <a:cs typeface="Times New Roman" pitchFamily="18" charset="0"/>
            </a:endParaRPr>
          </a:p>
        </p:txBody>
      </p:sp>
      <p:pic>
        <p:nvPicPr>
          <p:cNvPr id="5" name="Stalin1.WMV">
            <a:hlinkClick r:id="" action="ppaction://media"/>
          </p:cNvPr>
          <p:cNvPicPr>
            <a:picLocks noRot="1" noChangeAspect="1"/>
          </p:cNvPicPr>
          <p:nvPr>
            <a:videoFile r:link="rId1"/>
          </p:nvPr>
        </p:nvPicPr>
        <p:blipFill>
          <a:blip r:embed="rId6" cstate="print"/>
          <a:stretch>
            <a:fillRect/>
          </a:stretch>
        </p:blipFill>
        <p:spPr>
          <a:xfrm>
            <a:off x="609600" y="609600"/>
            <a:ext cx="1447800" cy="1085850"/>
          </a:xfrm>
          <a:prstGeom prst="rect">
            <a:avLst/>
          </a:prstGeom>
        </p:spPr>
      </p:pic>
      <p:pic>
        <p:nvPicPr>
          <p:cNvPr id="6" name="Stalin2.WMV">
            <a:hlinkClick r:id="" action="ppaction://media"/>
          </p:cNvPr>
          <p:cNvPicPr>
            <a:picLocks noRot="1" noChangeAspect="1"/>
          </p:cNvPicPr>
          <p:nvPr>
            <a:videoFile r:link="rId2"/>
          </p:nvPr>
        </p:nvPicPr>
        <p:blipFill>
          <a:blip r:embed="rId7" cstate="print"/>
          <a:stretch>
            <a:fillRect/>
          </a:stretch>
        </p:blipFill>
        <p:spPr>
          <a:xfrm>
            <a:off x="7010400" y="514350"/>
            <a:ext cx="1651000" cy="1238250"/>
          </a:xfrm>
          <a:prstGeom prst="rect">
            <a:avLst/>
          </a:prstGeom>
        </p:spPr>
      </p:pic>
      <p:pic>
        <p:nvPicPr>
          <p:cNvPr id="7" name="Stalin3.WMV">
            <a:hlinkClick r:id="" action="ppaction://media"/>
          </p:cNvPr>
          <p:cNvPicPr>
            <a:picLocks noRot="1" noChangeAspect="1"/>
          </p:cNvPicPr>
          <p:nvPr>
            <a:videoFile r:link="rId3"/>
          </p:nvPr>
        </p:nvPicPr>
        <p:blipFill>
          <a:blip r:embed="rId8" cstate="print"/>
          <a:stretch>
            <a:fillRect/>
          </a:stretch>
        </p:blipFill>
        <p:spPr>
          <a:xfrm>
            <a:off x="381000" y="4343400"/>
            <a:ext cx="1447800" cy="1085850"/>
          </a:xfrm>
          <a:prstGeom prst="rect">
            <a:avLst/>
          </a:prstGeom>
        </p:spPr>
      </p:pic>
      <p:sp>
        <p:nvSpPr>
          <p:cNvPr id="9" name="TextBox 8"/>
          <p:cNvSpPr txBox="1"/>
          <p:nvPr/>
        </p:nvSpPr>
        <p:spPr>
          <a:xfrm>
            <a:off x="609600" y="1752600"/>
            <a:ext cx="13716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Stalin(1)</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sp>
        <p:nvSpPr>
          <p:cNvPr id="10" name="TextBox 9"/>
          <p:cNvSpPr txBox="1"/>
          <p:nvPr/>
        </p:nvSpPr>
        <p:spPr>
          <a:xfrm>
            <a:off x="7162800" y="1828800"/>
            <a:ext cx="13716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Stalin(2)</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sp>
        <p:nvSpPr>
          <p:cNvPr id="11" name="TextBox 10"/>
          <p:cNvSpPr txBox="1"/>
          <p:nvPr/>
        </p:nvSpPr>
        <p:spPr>
          <a:xfrm>
            <a:off x="457200" y="5410200"/>
            <a:ext cx="1371600" cy="461665"/>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Stalin(3)</a:t>
            </a:r>
          </a:p>
          <a:p>
            <a:pPr algn="ctr"/>
            <a:r>
              <a:rPr lang="en-US" sz="1000" b="1" dirty="0" smtClean="0">
                <a:latin typeface="Times New Roman" pitchFamily="18" charset="0"/>
                <a:cs typeface="Times New Roman" pitchFamily="18" charset="0"/>
              </a:rPr>
              <a:t>(9:00)</a:t>
            </a:r>
            <a:endParaRPr lang="en-US" sz="1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to="" calcmode="lin" valueType="num">
                                      <p:cBhvr>
                                        <p:cTn id="7" dur="1" fill="hold"/>
                                        <p:tgtEl>
                                          <p:spTgt spid="1945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9459">
                                            <p:txEl>
                                              <p:pRg st="0" end="0"/>
                                            </p:txEl>
                                          </p:spTgt>
                                        </p:tgtEl>
                                        <p:attrNameLst>
                                          <p:attrName>style.visibility</p:attrName>
                                        </p:attrNameLst>
                                      </p:cBhvr>
                                      <p:to>
                                        <p:strVal val="visible"/>
                                      </p:to>
                                    </p:set>
                                    <p:anim to="" calcmode="lin" valueType="num">
                                      <p:cBhvr>
                                        <p:cTn id="10" dur="1" fill="hold"/>
                                        <p:tgtEl>
                                          <p:spTgt spid="19459">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to="" calcmode="lin" valueType="num">
                                      <p:cBhvr>
                                        <p:cTn id="13" dur="1" fill="hold"/>
                                        <p:tgtEl>
                                          <p:spTgt spid="19459">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9459">
                                            <p:txEl>
                                              <p:pRg st="4" end="4"/>
                                            </p:txEl>
                                          </p:spTgt>
                                        </p:tgtEl>
                                        <p:attrNameLst>
                                          <p:attrName>style.visibility</p:attrName>
                                        </p:attrNameLst>
                                      </p:cBhvr>
                                      <p:to>
                                        <p:strVal val="visible"/>
                                      </p:to>
                                    </p:set>
                                    <p:anim to="" calcmode="lin" valueType="num">
                                      <p:cBhvr>
                                        <p:cTn id="16" dur="1" fill="hold"/>
                                        <p:tgtEl>
                                          <p:spTgt spid="19459">
                                            <p:txEl>
                                              <p:pRg st="4" end="4"/>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anim to="" calcmode="lin" valueType="num">
                                      <p:cBhvr>
                                        <p:cTn id="21" dur="1" fill="hold"/>
                                        <p:tgtEl>
                                          <p:spTgt spid="19459">
                                            <p:txEl>
                                              <p:pRg st="6" end="6"/>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9459">
                                            <p:txEl>
                                              <p:pRg st="8" end="8"/>
                                            </p:txEl>
                                          </p:spTgt>
                                        </p:tgtEl>
                                        <p:attrNameLst>
                                          <p:attrName>style.visibility</p:attrName>
                                        </p:attrNameLst>
                                      </p:cBhvr>
                                      <p:to>
                                        <p:strVal val="visible"/>
                                      </p:to>
                                    </p:set>
                                    <p:anim to="" calcmode="lin" valueType="num">
                                      <p:cBhvr>
                                        <p:cTn id="26" dur="1" fill="hold"/>
                                        <p:tgtEl>
                                          <p:spTgt spid="19459">
                                            <p:txEl>
                                              <p:pRg st="8" end="8"/>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9459">
                                            <p:txEl>
                                              <p:pRg st="10" end="10"/>
                                            </p:txEl>
                                          </p:spTgt>
                                        </p:tgtEl>
                                        <p:attrNameLst>
                                          <p:attrName>style.visibility</p:attrName>
                                        </p:attrNameLst>
                                      </p:cBhvr>
                                      <p:to>
                                        <p:strVal val="visible"/>
                                      </p:to>
                                    </p:set>
                                    <p:anim to="" calcmode="lin" valueType="num">
                                      <p:cBhvr>
                                        <p:cTn id="31" dur="1" fill="hold"/>
                                        <p:tgtEl>
                                          <p:spTgt spid="19459">
                                            <p:txEl>
                                              <p:pRg st="10" end="1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9459">
                                            <p:txEl>
                                              <p:pRg st="12" end="12"/>
                                            </p:txEl>
                                          </p:spTgt>
                                        </p:tgtEl>
                                        <p:attrNameLst>
                                          <p:attrName>style.visibility</p:attrName>
                                        </p:attrNameLst>
                                      </p:cBhvr>
                                      <p:to>
                                        <p:strVal val="visible"/>
                                      </p:to>
                                    </p:set>
                                    <p:anim to="" calcmode="lin" valueType="num">
                                      <p:cBhvr>
                                        <p:cTn id="34" dur="1" fill="hold"/>
                                        <p:tgtEl>
                                          <p:spTgt spid="19459">
                                            <p:txEl>
                                              <p:pRg st="12" end="12"/>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9459">
                                            <p:txEl>
                                              <p:pRg st="14" end="14"/>
                                            </p:txEl>
                                          </p:spTgt>
                                        </p:tgtEl>
                                        <p:attrNameLst>
                                          <p:attrName>style.visibility</p:attrName>
                                        </p:attrNameLst>
                                      </p:cBhvr>
                                      <p:to>
                                        <p:strVal val="visible"/>
                                      </p:to>
                                    </p:set>
                                    <p:anim to="" calcmode="lin" valueType="num">
                                      <p:cBhvr>
                                        <p:cTn id="37" dur="1" fill="hold"/>
                                        <p:tgtEl>
                                          <p:spTgt spid="19459">
                                            <p:txEl>
                                              <p:pRg st="14" end="14"/>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19459">
                                            <p:txEl>
                                              <p:pRg st="16" end="16"/>
                                            </p:txEl>
                                          </p:spTgt>
                                        </p:tgtEl>
                                        <p:attrNameLst>
                                          <p:attrName>style.visibility</p:attrName>
                                        </p:attrNameLst>
                                      </p:cBhvr>
                                      <p:to>
                                        <p:strVal val="visible"/>
                                      </p:to>
                                    </p:set>
                                    <p:anim to="" calcmode="lin" valueType="num">
                                      <p:cBhvr>
                                        <p:cTn id="40" dur="1" fill="hold"/>
                                        <p:tgtEl>
                                          <p:spTgt spid="19459">
                                            <p:txEl>
                                              <p:pRg st="16" end="16"/>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to="" calcmode="lin" valueType="num">
                                      <p:cBhvr>
                                        <p:cTn id="45" dur="1" fill="hold"/>
                                        <p:tgtEl>
                                          <p:spTgt spid="5"/>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 to="" calcmode="lin" valueType="num">
                                      <p:cBhvr>
                                        <p:cTn id="48" dur="1" fill="hold"/>
                                        <p:tgtEl>
                                          <p:spTgt spid="9">
                                            <p:txEl>
                                              <p:pRg st="0" end="0"/>
                                            </p:txEl>
                                          </p:spTgt>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anim to="" calcmode="lin" valueType="num">
                                      <p:cBhvr>
                                        <p:cTn id="51" dur="1" fill="hold"/>
                                        <p:tgtEl>
                                          <p:spTgt spid="9">
                                            <p:txEl>
                                              <p:pRg st="1" end="1"/>
                                            </p:txEl>
                                          </p:spTgt>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to="" calcmode="lin" valueType="num">
                                      <p:cBhvr>
                                        <p:cTn id="56" dur="1" fill="hold"/>
                                        <p:tgtEl>
                                          <p:spTgt spid="6"/>
                                        </p:tgtEl>
                                        <p:attrNameLst>
                                          <p:attrName/>
                                        </p:attrNameLst>
                                      </p:cBhvr>
                                    </p:anim>
                                  </p:childTnLst>
                                </p:cTn>
                              </p:par>
                              <p:par>
                                <p:cTn id="57" presetID="24" presetClass="entr" presetSubtype="0" fill="hold" nodeType="withEffect">
                                  <p:stCondLst>
                                    <p:cond delay="0"/>
                                  </p:stCondLst>
                                  <p:childTnLst>
                                    <p:set>
                                      <p:cBhvr>
                                        <p:cTn id="58" dur="1" fill="hold">
                                          <p:stCondLst>
                                            <p:cond delay="0"/>
                                          </p:stCondLst>
                                        </p:cTn>
                                        <p:tgtEl>
                                          <p:spTgt spid="10">
                                            <p:txEl>
                                              <p:pRg st="0" end="0"/>
                                            </p:txEl>
                                          </p:spTgt>
                                        </p:tgtEl>
                                        <p:attrNameLst>
                                          <p:attrName>style.visibility</p:attrName>
                                        </p:attrNameLst>
                                      </p:cBhvr>
                                      <p:to>
                                        <p:strVal val="visible"/>
                                      </p:to>
                                    </p:set>
                                    <p:anim to="" calcmode="lin" valueType="num">
                                      <p:cBhvr>
                                        <p:cTn id="59" dur="1" fill="hold"/>
                                        <p:tgtEl>
                                          <p:spTgt spid="10">
                                            <p:txEl>
                                              <p:pRg st="0" end="0"/>
                                            </p:txEl>
                                          </p:spTgt>
                                        </p:tgtEl>
                                        <p:attrNameLst>
                                          <p:attrName/>
                                        </p:attrNameLst>
                                      </p:cBhvr>
                                    </p:anim>
                                  </p:childTnLst>
                                </p:cTn>
                              </p:par>
                              <p:par>
                                <p:cTn id="60" presetID="24" presetClass="entr" presetSubtype="0" fill="hold" nodeType="withEffect">
                                  <p:stCondLst>
                                    <p:cond delay="0"/>
                                  </p:stCondLst>
                                  <p:childTnLst>
                                    <p:set>
                                      <p:cBhvr>
                                        <p:cTn id="61" dur="1" fill="hold">
                                          <p:stCondLst>
                                            <p:cond delay="0"/>
                                          </p:stCondLst>
                                        </p:cTn>
                                        <p:tgtEl>
                                          <p:spTgt spid="10">
                                            <p:txEl>
                                              <p:pRg st="1" end="1"/>
                                            </p:txEl>
                                          </p:spTgt>
                                        </p:tgtEl>
                                        <p:attrNameLst>
                                          <p:attrName>style.visibility</p:attrName>
                                        </p:attrNameLst>
                                      </p:cBhvr>
                                      <p:to>
                                        <p:strVal val="visible"/>
                                      </p:to>
                                    </p:set>
                                    <p:anim to="" calcmode="lin" valueType="num">
                                      <p:cBhvr>
                                        <p:cTn id="62" dur="1" fill="hold"/>
                                        <p:tgtEl>
                                          <p:spTgt spid="10">
                                            <p:txEl>
                                              <p:pRg st="1" end="1"/>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 to="" calcmode="lin" valueType="num">
                                      <p:cBhvr>
                                        <p:cTn id="67" dur="1" fill="hold"/>
                                        <p:tgtEl>
                                          <p:spTgt spid="7"/>
                                        </p:tgtEl>
                                        <p:attrNameLst>
                                          <p:attrName/>
                                        </p:attrNameLst>
                                      </p:cBhvr>
                                    </p:anim>
                                  </p:childTnLst>
                                </p:cTn>
                              </p:par>
                              <p:par>
                                <p:cTn id="68" presetID="24" presetClass="entr" presetSubtype="0" fill="hold" nodeType="withEffect">
                                  <p:stCondLst>
                                    <p:cond delay="0"/>
                                  </p:stCondLst>
                                  <p:childTnLst>
                                    <p:set>
                                      <p:cBhvr>
                                        <p:cTn id="69" dur="1" fill="hold">
                                          <p:stCondLst>
                                            <p:cond delay="0"/>
                                          </p:stCondLst>
                                        </p:cTn>
                                        <p:tgtEl>
                                          <p:spTgt spid="11">
                                            <p:txEl>
                                              <p:pRg st="0" end="0"/>
                                            </p:txEl>
                                          </p:spTgt>
                                        </p:tgtEl>
                                        <p:attrNameLst>
                                          <p:attrName>style.visibility</p:attrName>
                                        </p:attrNameLst>
                                      </p:cBhvr>
                                      <p:to>
                                        <p:strVal val="visible"/>
                                      </p:to>
                                    </p:set>
                                    <p:anim to="" calcmode="lin" valueType="num">
                                      <p:cBhvr>
                                        <p:cTn id="70" dur="1" fill="hold"/>
                                        <p:tgtEl>
                                          <p:spTgt spid="11">
                                            <p:txEl>
                                              <p:pRg st="0" end="0"/>
                                            </p:txEl>
                                          </p:spTgt>
                                        </p:tgtEl>
                                        <p:attrNameLst>
                                          <p:attrName/>
                                        </p:attrNameLst>
                                      </p:cBhvr>
                                    </p:anim>
                                  </p:childTnLst>
                                </p:cTn>
                              </p:par>
                              <p:par>
                                <p:cTn id="71" presetID="24" presetClass="entr" presetSubtype="0" fill="hold" nodeType="withEffect">
                                  <p:stCondLst>
                                    <p:cond delay="0"/>
                                  </p:stCondLst>
                                  <p:childTnLst>
                                    <p:set>
                                      <p:cBhvr>
                                        <p:cTn id="72" dur="1" fill="hold">
                                          <p:stCondLst>
                                            <p:cond delay="0"/>
                                          </p:stCondLst>
                                        </p:cTn>
                                        <p:tgtEl>
                                          <p:spTgt spid="11">
                                            <p:txEl>
                                              <p:pRg st="1" end="1"/>
                                            </p:txEl>
                                          </p:spTgt>
                                        </p:tgtEl>
                                        <p:attrNameLst>
                                          <p:attrName>style.visibility</p:attrName>
                                        </p:attrNameLst>
                                      </p:cBhvr>
                                      <p:to>
                                        <p:strVal val="visible"/>
                                      </p:to>
                                    </p:set>
                                    <p:anim to="" calcmode="lin" valueType="num">
                                      <p:cBhvr>
                                        <p:cTn id="73" dur="1" fill="hold"/>
                                        <p:tgtEl>
                                          <p:spTgt spid="1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4" fill="hold" display="0">
                  <p:stCondLst>
                    <p:cond delay="indefinite"/>
                  </p:stCondLst>
                  <p:endCondLst>
                    <p:cond evt="onNext" delay="0">
                      <p:tgtEl>
                        <p:sldTgt/>
                      </p:tgtEl>
                    </p:cond>
                    <p:cond evt="onPrev" delay="0">
                      <p:tgtEl>
                        <p:sldTgt/>
                      </p:tgtEl>
                    </p:cond>
                  </p:endCondLst>
                </p:cTn>
                <p:tgtEl>
                  <p:spTgt spid="5"/>
                </p:tgtEl>
              </p:cMediaNode>
            </p:video>
            <p:video fullScrn="1">
              <p:cMediaNode vol="80000">
                <p:cTn id="75" fill="hold" display="0">
                  <p:stCondLst>
                    <p:cond delay="indefinite"/>
                  </p:stCondLst>
                  <p:endCondLst>
                    <p:cond evt="onNext" delay="0">
                      <p:tgtEl>
                        <p:sldTgt/>
                      </p:tgtEl>
                    </p:cond>
                    <p:cond evt="onPrev" delay="0">
                      <p:tgtEl>
                        <p:sldTgt/>
                      </p:tgtEl>
                    </p:cond>
                  </p:endCondLst>
                </p:cTn>
                <p:tgtEl>
                  <p:spTgt spid="6"/>
                </p:tgtEl>
              </p:cMediaNode>
            </p:video>
            <p:video fullScrn="1">
              <p:cMediaNode vol="80000">
                <p:cTn id="76"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19458"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3010" name="Picture 2" descr="http://open.salon.com/files/animal_farm1253666553.jpg"/>
          <p:cNvPicPr>
            <a:picLocks noChangeAspect="1" noChangeArrowheads="1"/>
          </p:cNvPicPr>
          <p:nvPr/>
        </p:nvPicPr>
        <p:blipFill>
          <a:blip r:embed="rId2" cstate="print">
            <a:lum bright="70000" contrast="-70000"/>
          </a:blip>
          <a:srcRect/>
          <a:stretch>
            <a:fillRect/>
          </a:stretch>
        </p:blipFill>
        <p:spPr bwMode="auto">
          <a:xfrm>
            <a:off x="0" y="-1"/>
            <a:ext cx="9144000" cy="6858001"/>
          </a:xfrm>
          <a:prstGeom prst="rect">
            <a:avLst/>
          </a:prstGeom>
          <a:noFill/>
        </p:spPr>
      </p:pic>
      <p:sp>
        <p:nvSpPr>
          <p:cNvPr id="5" name="Rectangle 2"/>
          <p:cNvSpPr>
            <a:spLocks noGrp="1" noChangeArrowheads="1"/>
          </p:cNvSpPr>
          <p:nvPr>
            <p:ph type="title"/>
          </p:nvPr>
        </p:nvSpPr>
        <p:spPr>
          <a:xfrm>
            <a:off x="0" y="152400"/>
            <a:ext cx="9144000" cy="487362"/>
          </a:xfrm>
        </p:spPr>
        <p:txBody>
          <a:bodyPr>
            <a:normAutofit/>
          </a:bodyPr>
          <a:lstStyle/>
          <a:p>
            <a:r>
              <a:rPr lang="en-US" sz="2400" b="1" dirty="0" smtClean="0">
                <a:solidFill>
                  <a:srgbClr val="FF0000"/>
                </a:solidFill>
                <a:latin typeface="Times New Roman" pitchFamily="18" charset="0"/>
                <a:cs typeface="Times New Roman" pitchFamily="18" charset="0"/>
              </a:rPr>
              <a:t>Animal Farm</a:t>
            </a:r>
            <a:endParaRPr lang="en-US" sz="2400" b="1" dirty="0">
              <a:solidFill>
                <a:srgbClr val="FF0000"/>
              </a:solidFill>
              <a:latin typeface="Times New Roman" pitchFamily="18" charset="0"/>
              <a:cs typeface="Times New Roman" pitchFamily="18" charset="0"/>
            </a:endParaRPr>
          </a:p>
        </p:txBody>
      </p:sp>
      <p:sp>
        <p:nvSpPr>
          <p:cNvPr id="6" name="TextBox 5"/>
          <p:cNvSpPr txBox="1"/>
          <p:nvPr/>
        </p:nvSpPr>
        <p:spPr>
          <a:xfrm>
            <a:off x="0" y="9906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Review the handout:  </a:t>
            </a:r>
            <a:r>
              <a:rPr lang="en-US" b="1" i="1" dirty="0" smtClean="0">
                <a:latin typeface="Times New Roman" pitchFamily="18" charset="0"/>
                <a:cs typeface="Times New Roman" pitchFamily="18" charset="0"/>
              </a:rPr>
              <a:t>Film Study: Animal Farm</a:t>
            </a:r>
            <a:endParaRPr lang="en-US" b="1" i="1" dirty="0">
              <a:latin typeface="Times New Roman" pitchFamily="18" charset="0"/>
              <a:cs typeface="Times New Roman" pitchFamily="18" charset="0"/>
            </a:endParaRPr>
          </a:p>
        </p:txBody>
      </p:sp>
      <p:pic>
        <p:nvPicPr>
          <p:cNvPr id="43012" name="Picture 4" descr="http://www.teachwithmovies.org/guides/animal-farm-DVDcover.jpg"/>
          <p:cNvPicPr>
            <a:picLocks noChangeAspect="1" noChangeArrowheads="1"/>
          </p:cNvPicPr>
          <p:nvPr/>
        </p:nvPicPr>
        <p:blipFill>
          <a:blip r:embed="rId3" cstate="print"/>
          <a:srcRect/>
          <a:stretch>
            <a:fillRect/>
          </a:stretch>
        </p:blipFill>
        <p:spPr bwMode="auto">
          <a:xfrm>
            <a:off x="2819400" y="1676400"/>
            <a:ext cx="3352800" cy="4514850"/>
          </a:xfrm>
          <a:prstGeom prst="rect">
            <a:avLst/>
          </a:prstGeom>
          <a:noFill/>
        </p:spPr>
      </p:pic>
      <p:sp>
        <p:nvSpPr>
          <p:cNvPr id="8" name="TextBox 7"/>
          <p:cNvSpPr txBox="1"/>
          <p:nvPr/>
        </p:nvSpPr>
        <p:spPr>
          <a:xfrm>
            <a:off x="3581400" y="6352401"/>
            <a:ext cx="17526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91 Minutes</a:t>
            </a:r>
            <a:endParaRPr lang="en-US" sz="12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3012"/>
                                        </p:tgtEl>
                                        <p:attrNameLst>
                                          <p:attrName>style.visibility</p:attrName>
                                        </p:attrNameLst>
                                      </p:cBhvr>
                                      <p:to>
                                        <p:strVal val="visible"/>
                                      </p:to>
                                    </p:set>
                                    <p:anim to="" calcmode="lin" valueType="num">
                                      <p:cBhvr>
                                        <p:cTn id="15" dur="1" fill="hold"/>
                                        <p:tgtEl>
                                          <p:spTgt spid="43012"/>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http://sheg.stanford.edu/upload/pullman2.png"/>
          <p:cNvPicPr>
            <a:picLocks noChangeAspect="1" noChangeArrowheads="1"/>
          </p:cNvPicPr>
          <p:nvPr/>
        </p:nvPicPr>
        <p:blipFill>
          <a:blip r:embed="rId2" cstate="print">
            <a:lum bright="70000" contrast="-70000"/>
          </a:blip>
          <a:srcRect/>
          <a:stretch>
            <a:fillRect/>
          </a:stretch>
        </p:blipFill>
        <p:spPr bwMode="auto">
          <a:xfrm>
            <a:off x="-1" y="0"/>
            <a:ext cx="9114215" cy="6858000"/>
          </a:xfrm>
          <a:prstGeom prst="rect">
            <a:avLst/>
          </a:prstGeom>
          <a:noFill/>
        </p:spPr>
      </p:pic>
      <p:sp>
        <p:nvSpPr>
          <p:cNvPr id="7" name="Rectangle 6"/>
          <p:cNvSpPr/>
          <p:nvPr/>
        </p:nvSpPr>
        <p:spPr>
          <a:xfrm>
            <a:off x="0" y="1002268"/>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 196 – to the top of page 197 </a:t>
            </a:r>
          </a:p>
        </p:txBody>
      </p:sp>
      <p:sp>
        <p:nvSpPr>
          <p:cNvPr id="10" name="TextBox 9"/>
          <p:cNvSpPr txBox="1"/>
          <p:nvPr/>
        </p:nvSpPr>
        <p:spPr>
          <a:xfrm>
            <a:off x="3429000" y="1981200"/>
            <a:ext cx="54102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How did the ruthless business practices of classical liberalism lead to the evolution of modern liberalism?</a:t>
            </a:r>
            <a:endParaRPr lang="en-US" b="1" dirty="0">
              <a:latin typeface="Times New Roman" pitchFamily="18" charset="0"/>
              <a:cs typeface="Times New Roman" pitchFamily="18" charset="0"/>
            </a:endParaRPr>
          </a:p>
        </p:txBody>
      </p:sp>
      <p:sp>
        <p:nvSpPr>
          <p:cNvPr id="11" name="TextBox 10"/>
          <p:cNvSpPr txBox="1"/>
          <p:nvPr/>
        </p:nvSpPr>
        <p:spPr>
          <a:xfrm>
            <a:off x="3352800" y="3226475"/>
            <a:ext cx="5562600" cy="2031325"/>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Workers suffered greatly at the hands of ruthless factory owners and industrialists.  </a:t>
            </a:r>
          </a:p>
          <a:p>
            <a:pPr algn="ctr"/>
            <a:r>
              <a:rPr lang="en-US" b="1" dirty="0" smtClean="0">
                <a:solidFill>
                  <a:srgbClr val="FF0000"/>
                </a:solidFill>
                <a:latin typeface="Times New Roman" pitchFamily="18" charset="0"/>
                <a:cs typeface="Times New Roman" pitchFamily="18" charset="0"/>
              </a:rPr>
              <a:t>Strikes and the creation of unions were some of the responses that led to the evolution of modern liberalism, an ideology that had more regard for the rights of the worker and working conditions, and more equality in society</a:t>
            </a:r>
            <a:endParaRPr lang="en-US" b="1" dirty="0" smtClean="0">
              <a:latin typeface="Times New Roman" pitchFamily="18" charset="0"/>
              <a:cs typeface="Times New Roman" pitchFamily="18" charset="0"/>
            </a:endParaRPr>
          </a:p>
        </p:txBody>
      </p:sp>
      <p:sp>
        <p:nvSpPr>
          <p:cNvPr id="13" name="TextBox 12"/>
          <p:cNvSpPr txBox="1"/>
          <p:nvPr/>
        </p:nvSpPr>
        <p:spPr>
          <a:xfrm>
            <a:off x="228600" y="5574268"/>
            <a:ext cx="28956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Homestead Strike of 1882</a:t>
            </a:r>
            <a:endParaRPr lang="en-US" b="1" dirty="0">
              <a:latin typeface="Times New Roman" pitchFamily="18" charset="0"/>
              <a:cs typeface="Times New Roman" pitchFamily="18" charset="0"/>
            </a:endParaRPr>
          </a:p>
        </p:txBody>
      </p:sp>
      <p:sp>
        <p:nvSpPr>
          <p:cNvPr id="14" name="TextBox 13"/>
          <p:cNvSpPr txBox="1"/>
          <p:nvPr/>
        </p:nvSpPr>
        <p:spPr>
          <a:xfrm>
            <a:off x="0" y="0"/>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The Evolution of Modern Liberalism</a:t>
            </a:r>
          </a:p>
          <a:p>
            <a:pPr algn="ctr"/>
            <a:r>
              <a:rPr lang="en-US" sz="1200" b="1" dirty="0" smtClean="0">
                <a:latin typeface="Times New Roman" pitchFamily="18" charset="0"/>
                <a:cs typeface="Times New Roman" pitchFamily="18" charset="0"/>
              </a:rPr>
              <a:t>Chapter Six</a:t>
            </a:r>
            <a:endParaRPr lang="en-US" sz="1200" b="1" dirty="0">
              <a:latin typeface="Times New Roman" pitchFamily="18" charset="0"/>
              <a:cs typeface="Times New Roman" pitchFamily="18" charset="0"/>
            </a:endParaRPr>
          </a:p>
        </p:txBody>
      </p:sp>
      <p:pic>
        <p:nvPicPr>
          <p:cNvPr id="1026" name="Picture 2" descr="http://explorepahistory.com/images/ExplorePAHistory-a0k6x9-a_349.jpg"/>
          <p:cNvPicPr>
            <a:picLocks noChangeAspect="1" noChangeArrowheads="1"/>
          </p:cNvPicPr>
          <p:nvPr/>
        </p:nvPicPr>
        <p:blipFill>
          <a:blip r:embed="rId3" cstate="print"/>
          <a:srcRect/>
          <a:stretch>
            <a:fillRect/>
          </a:stretch>
        </p:blipFill>
        <p:spPr bwMode="auto">
          <a:xfrm>
            <a:off x="228600" y="1918936"/>
            <a:ext cx="2952750" cy="36436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to="" calcmode="lin" valueType="num">
                                      <p:cBhvr>
                                        <p:cTn id="13" dur="1" fill="hold"/>
                                        <p:tgtEl>
                                          <p:spTgt spid="1026"/>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to="" calcmode="lin" valueType="num">
                                      <p:cBhvr>
                                        <p:cTn id="16" dur="1" fill="hold"/>
                                        <p:tgtEl>
                                          <p:spTgt spid="1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to="" calcmode="lin" valueType="num">
                                      <p:cBhvr>
                                        <p:cTn id="21" dur="1" fill="hold"/>
                                        <p:tgtEl>
                                          <p:spTgt spid="10"/>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to="" calcmode="lin" valueType="num">
                                      <p:cBhvr>
                                        <p:cTn id="26"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8" name="Picture 4" descr="http://douglawrence.files.wordpress.com/2008/05/rainbow1.jpg"/>
          <p:cNvPicPr>
            <a:picLocks noChangeAspect="1" noChangeArrowheads="1"/>
          </p:cNvPicPr>
          <p:nvPr/>
        </p:nvPicPr>
        <p:blipFill>
          <a:blip r:embed="rId2" cstate="print">
            <a:lum bright="70000" contrast="-70000"/>
          </a:blip>
          <a:srcRect/>
          <a:stretch>
            <a:fillRect/>
          </a:stretch>
        </p:blipFill>
        <p:spPr bwMode="auto">
          <a:xfrm>
            <a:off x="0" y="794657"/>
            <a:ext cx="9144000" cy="5453743"/>
          </a:xfrm>
          <a:prstGeom prst="rect">
            <a:avLst/>
          </a:prstGeom>
          <a:noFill/>
        </p:spPr>
      </p:pic>
      <p:sp>
        <p:nvSpPr>
          <p:cNvPr id="4" name="TextBox 3"/>
          <p:cNvSpPr txBox="1"/>
          <p:nvPr/>
        </p:nvSpPr>
        <p:spPr>
          <a:xfrm>
            <a:off x="0" y="787569"/>
            <a:ext cx="9144000" cy="492443"/>
          </a:xfrm>
          <a:prstGeom prst="rect">
            <a:avLst/>
          </a:prstGeom>
          <a:noFill/>
        </p:spPr>
        <p:txBody>
          <a:bodyPr wrap="square" rtlCol="0">
            <a:spAutoFit/>
          </a:bodyPr>
          <a:lstStyle/>
          <a:p>
            <a:pPr algn="ctr"/>
            <a:r>
              <a:rPr lang="en-US" sz="2600" b="1" dirty="0" smtClean="0">
                <a:solidFill>
                  <a:srgbClr val="FF0000"/>
                </a:solidFill>
                <a:latin typeface="Times New Roman" pitchFamily="18" charset="0"/>
                <a:cs typeface="Times New Roman" pitchFamily="18" charset="0"/>
              </a:rPr>
              <a:t>Economics and the Principles of Liberalism in North America</a:t>
            </a:r>
            <a:endParaRPr lang="en-US" sz="2600" b="1" dirty="0">
              <a:solidFill>
                <a:srgbClr val="FF0000"/>
              </a:solidFill>
              <a:latin typeface="Times New Roman" pitchFamily="18" charset="0"/>
              <a:cs typeface="Times New Roman" pitchFamily="18" charset="0"/>
            </a:endParaRPr>
          </a:p>
        </p:txBody>
      </p:sp>
      <p:sp>
        <p:nvSpPr>
          <p:cNvPr id="7" name="Rectangle 6"/>
          <p:cNvSpPr/>
          <p:nvPr/>
        </p:nvSpPr>
        <p:spPr>
          <a:xfrm>
            <a:off x="0" y="1371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the rest of page 197 </a:t>
            </a:r>
          </a:p>
        </p:txBody>
      </p:sp>
      <p:sp>
        <p:nvSpPr>
          <p:cNvPr id="9" name="Rectangle 8"/>
          <p:cNvSpPr/>
          <p:nvPr/>
        </p:nvSpPr>
        <p:spPr>
          <a:xfrm>
            <a:off x="0" y="2845475"/>
            <a:ext cx="9144000" cy="2031325"/>
          </a:xfrm>
          <a:prstGeom prst="rect">
            <a:avLst/>
          </a:prstGeom>
        </p:spPr>
        <p:txBody>
          <a:bodyPr wrap="square">
            <a:spAutoFit/>
          </a:bodyPr>
          <a:lstStyle/>
          <a:p>
            <a:pPr algn="ctr"/>
            <a:r>
              <a:rPr lang="en-US" b="1" dirty="0" smtClean="0">
                <a:solidFill>
                  <a:schemeClr val="accent2"/>
                </a:solidFill>
                <a:latin typeface="Times New Roman" pitchFamily="18" charset="0"/>
                <a:cs typeface="Times New Roman" pitchFamily="18" charset="0"/>
              </a:rPr>
              <a:t>What is the focus of chapter six? </a:t>
            </a:r>
          </a:p>
          <a:p>
            <a:pPr algn="ctr"/>
            <a:endParaRPr lang="en-US" b="1" dirty="0" smtClean="0">
              <a:solidFill>
                <a:schemeClr val="accent2"/>
              </a:solidFill>
              <a:latin typeface="Times New Roman" pitchFamily="18" charset="0"/>
              <a:cs typeface="Times New Roman" pitchFamily="18" charset="0"/>
            </a:endParaRPr>
          </a:p>
          <a:p>
            <a:pPr algn="ctr"/>
            <a:r>
              <a:rPr lang="en-US" b="1" dirty="0" smtClean="0">
                <a:solidFill>
                  <a:schemeClr val="accent2"/>
                </a:solidFill>
                <a:latin typeface="Times New Roman" pitchFamily="18" charset="0"/>
                <a:cs typeface="Times New Roman" pitchFamily="18" charset="0"/>
              </a:rPr>
              <a:t>Write out a summary statement </a:t>
            </a:r>
          </a:p>
          <a:p>
            <a:pPr algn="ctr"/>
            <a:endParaRPr lang="en-US" b="1" dirty="0" smtClean="0">
              <a:solidFill>
                <a:schemeClr val="accent2"/>
              </a:solidFill>
              <a:latin typeface="Times New Roman" pitchFamily="18" charset="0"/>
              <a:cs typeface="Times New Roman" pitchFamily="18" charset="0"/>
            </a:endParaRPr>
          </a:p>
          <a:p>
            <a:pPr algn="ctr"/>
            <a:r>
              <a:rPr lang="en-US" b="1" dirty="0" smtClean="0">
                <a:solidFill>
                  <a:schemeClr val="accent2"/>
                </a:solidFill>
                <a:latin typeface="Times New Roman" pitchFamily="18" charset="0"/>
                <a:cs typeface="Times New Roman" pitchFamily="18" charset="0"/>
              </a:rPr>
              <a:t>And…</a:t>
            </a:r>
          </a:p>
          <a:p>
            <a:pPr algn="ctr"/>
            <a:endParaRPr lang="en-US" b="1" dirty="0" smtClean="0">
              <a:solidFill>
                <a:schemeClr val="accent2"/>
              </a:solidFill>
              <a:latin typeface="Times New Roman" pitchFamily="18" charset="0"/>
              <a:cs typeface="Times New Roman" pitchFamily="18" charset="0"/>
            </a:endParaRPr>
          </a:p>
          <a:p>
            <a:pPr algn="ctr"/>
            <a:r>
              <a:rPr lang="en-US" b="1" dirty="0" smtClean="0">
                <a:solidFill>
                  <a:schemeClr val="accent2"/>
                </a:solidFill>
                <a:latin typeface="Times New Roman" pitchFamily="18" charset="0"/>
                <a:cs typeface="Times New Roman" pitchFamily="18" charset="0"/>
              </a:rPr>
              <a:t>Write out the issue question for Chapter Six</a:t>
            </a:r>
          </a:p>
        </p:txBody>
      </p:sp>
      <p:sp>
        <p:nvSpPr>
          <p:cNvPr id="14" name="TextBox 13"/>
          <p:cNvSpPr txBox="1"/>
          <p:nvPr/>
        </p:nvSpPr>
        <p:spPr>
          <a:xfrm>
            <a:off x="0" y="54114"/>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The Evolution of Modern Liberalism</a:t>
            </a:r>
          </a:p>
          <a:p>
            <a:pPr algn="ctr"/>
            <a:r>
              <a:rPr lang="en-US" sz="1200" b="1" dirty="0" smtClean="0">
                <a:latin typeface="Times New Roman" pitchFamily="18" charset="0"/>
                <a:cs typeface="Times New Roman" pitchFamily="18" charset="0"/>
              </a:rPr>
              <a:t>Chapter Six</a:t>
            </a:r>
            <a:endParaRPr lang="en-US" sz="1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to="" calcmode="lin" valueType="num">
                                      <p:cBhvr>
                                        <p:cTn id="13" dur="1" fill="hold"/>
                                        <p:tgtEl>
                                          <p:spTgt spid="7">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to="" calcmode="lin" valueType="num">
                                      <p:cBhvr>
                                        <p:cTn id="18" dur="1" fill="hold"/>
                                        <p:tgtEl>
                                          <p:spTgt spid="9">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to="" calcmode="lin" valueType="num">
                                      <p:cBhvr>
                                        <p:cTn id="23" dur="1" fill="hold"/>
                                        <p:tgtEl>
                                          <p:spTgt spid="9">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 to="" calcmode="lin" valueType="num">
                                      <p:cBhvr>
                                        <p:cTn id="28" dur="1" fill="hold"/>
                                        <p:tgtEl>
                                          <p:spTgt spid="9">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 to="" calcmode="lin" valueType="num">
                                      <p:cBhvr>
                                        <p:cTn id="33" dur="1" fill="hold"/>
                                        <p:tgtEl>
                                          <p:spTgt spid="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uiExpand="1" build="allAtOnce"/>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8" name="Picture 4" descr="http://douglawrence.files.wordpress.com/2008/05/rainbow1.jpg"/>
          <p:cNvPicPr>
            <a:picLocks noChangeAspect="1" noChangeArrowheads="1"/>
          </p:cNvPicPr>
          <p:nvPr/>
        </p:nvPicPr>
        <p:blipFill>
          <a:blip r:embed="rId2" cstate="print">
            <a:lum bright="70000" contrast="-70000"/>
          </a:blip>
          <a:srcRect/>
          <a:stretch>
            <a:fillRect/>
          </a:stretch>
        </p:blipFill>
        <p:spPr bwMode="auto">
          <a:xfrm>
            <a:off x="0" y="794657"/>
            <a:ext cx="9144000" cy="5453743"/>
          </a:xfrm>
          <a:prstGeom prst="rect">
            <a:avLst/>
          </a:prstGeom>
          <a:noFill/>
        </p:spPr>
      </p:pic>
      <p:sp>
        <p:nvSpPr>
          <p:cNvPr id="4" name="TextBox 3"/>
          <p:cNvSpPr txBox="1"/>
          <p:nvPr/>
        </p:nvSpPr>
        <p:spPr>
          <a:xfrm>
            <a:off x="0" y="152400"/>
            <a:ext cx="9144000" cy="492443"/>
          </a:xfrm>
          <a:prstGeom prst="rect">
            <a:avLst/>
          </a:prstGeom>
          <a:noFill/>
        </p:spPr>
        <p:txBody>
          <a:bodyPr wrap="square" rtlCol="0">
            <a:spAutoFit/>
          </a:bodyPr>
          <a:lstStyle/>
          <a:p>
            <a:pPr algn="ctr"/>
            <a:r>
              <a:rPr lang="en-US" sz="2600" b="1" dirty="0" smtClean="0">
                <a:solidFill>
                  <a:srgbClr val="002060"/>
                </a:solidFill>
                <a:latin typeface="Times New Roman" pitchFamily="18" charset="0"/>
                <a:cs typeface="Times New Roman" pitchFamily="18" charset="0"/>
              </a:rPr>
              <a:t>Economics and the Principles of Liberalism in North America</a:t>
            </a:r>
            <a:endParaRPr lang="en-US" sz="2600" b="1" dirty="0">
              <a:solidFill>
                <a:srgbClr val="002060"/>
              </a:solidFill>
              <a:latin typeface="Times New Roman" pitchFamily="18" charset="0"/>
              <a:cs typeface="Times New Roman" pitchFamily="18" charset="0"/>
            </a:endParaRPr>
          </a:p>
        </p:txBody>
      </p:sp>
      <p:sp>
        <p:nvSpPr>
          <p:cNvPr id="7" name="Rectangle 6"/>
          <p:cNvSpPr/>
          <p:nvPr/>
        </p:nvSpPr>
        <p:spPr>
          <a:xfrm>
            <a:off x="0" y="1371600"/>
            <a:ext cx="9144000" cy="338554"/>
          </a:xfrm>
          <a:prstGeom prst="rect">
            <a:avLst/>
          </a:prstGeom>
        </p:spPr>
        <p:txBody>
          <a:bodyPr wrap="square">
            <a:spAutoFit/>
          </a:bodyPr>
          <a:lstStyle/>
          <a:p>
            <a:pPr algn="ctr"/>
            <a:r>
              <a:rPr lang="en-US" sz="1600" b="1" dirty="0" smtClean="0">
                <a:solidFill>
                  <a:srgbClr val="FF0000"/>
                </a:solidFill>
                <a:latin typeface="Times New Roman" pitchFamily="18" charset="0"/>
                <a:cs typeface="Times New Roman" pitchFamily="18" charset="0"/>
              </a:rPr>
              <a:t>In what ways did economies in the first half of the 20</a:t>
            </a:r>
            <a:r>
              <a:rPr lang="en-US" sz="1600" b="1" baseline="30000" dirty="0" smtClean="0">
                <a:solidFill>
                  <a:srgbClr val="FF0000"/>
                </a:solidFill>
                <a:latin typeface="Times New Roman" pitchFamily="18" charset="0"/>
                <a:cs typeface="Times New Roman" pitchFamily="18" charset="0"/>
              </a:rPr>
              <a:t>th</a:t>
            </a:r>
            <a:r>
              <a:rPr lang="en-US" sz="1600" b="1" dirty="0" smtClean="0">
                <a:solidFill>
                  <a:srgbClr val="FF0000"/>
                </a:solidFill>
                <a:latin typeface="Times New Roman" pitchFamily="18" charset="0"/>
                <a:cs typeface="Times New Roman" pitchFamily="18" charset="0"/>
              </a:rPr>
              <a:t> century reflect the principles of liberalism?</a:t>
            </a:r>
            <a:endParaRPr lang="en-US" sz="1600" dirty="0">
              <a:solidFill>
                <a:srgbClr val="FF0000"/>
              </a:solidFill>
              <a:latin typeface="Times New Roman" pitchFamily="18" charset="0"/>
              <a:cs typeface="Times New Roman" pitchFamily="18" charset="0"/>
            </a:endParaRPr>
          </a:p>
        </p:txBody>
      </p:sp>
      <p:sp>
        <p:nvSpPr>
          <p:cNvPr id="9" name="Rectangle 8"/>
          <p:cNvSpPr/>
          <p:nvPr/>
        </p:nvSpPr>
        <p:spPr>
          <a:xfrm>
            <a:off x="0" y="2845475"/>
            <a:ext cx="9144000" cy="2862322"/>
          </a:xfrm>
          <a:prstGeom prst="rect">
            <a:avLst/>
          </a:prstGeom>
        </p:spPr>
        <p:txBody>
          <a:bodyPr wrap="square">
            <a:spAutoFit/>
          </a:bodyPr>
          <a:lstStyle/>
          <a:p>
            <a:pPr algn="ctr"/>
            <a:r>
              <a:rPr lang="en-US" b="1" dirty="0" smtClean="0">
                <a:solidFill>
                  <a:schemeClr val="accent2"/>
                </a:solidFill>
                <a:latin typeface="Times New Roman" pitchFamily="18" charset="0"/>
                <a:cs typeface="Times New Roman" pitchFamily="18" charset="0"/>
              </a:rPr>
              <a:t>In order to consider the above question, review pages 198 – 212</a:t>
            </a:r>
          </a:p>
          <a:p>
            <a:pPr algn="ctr"/>
            <a:endParaRPr lang="en-US" b="1" dirty="0" smtClean="0">
              <a:solidFill>
                <a:schemeClr val="accent2"/>
              </a:solidFill>
              <a:latin typeface="Times New Roman" pitchFamily="18" charset="0"/>
              <a:cs typeface="Times New Roman" pitchFamily="18" charset="0"/>
            </a:endParaRPr>
          </a:p>
          <a:p>
            <a:pPr algn="ctr"/>
            <a:r>
              <a:rPr lang="en-US" b="1" dirty="0" smtClean="0">
                <a:solidFill>
                  <a:schemeClr val="accent2"/>
                </a:solidFill>
                <a:latin typeface="Times New Roman" pitchFamily="18" charset="0"/>
                <a:cs typeface="Times New Roman" pitchFamily="18" charset="0"/>
              </a:rPr>
              <a:t>Complete the handout:</a:t>
            </a:r>
          </a:p>
          <a:p>
            <a:pPr algn="ctr"/>
            <a:endParaRPr lang="en-US" b="1" dirty="0" smtClean="0">
              <a:solidFill>
                <a:schemeClr val="accent2"/>
              </a:solidFill>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How did the economies of the first half of the 20</a:t>
            </a:r>
            <a:r>
              <a:rPr lang="en-US" b="1" i="1" baseline="30000" dirty="0" smtClean="0">
                <a:latin typeface="Times New Roman" pitchFamily="18" charset="0"/>
                <a:cs typeface="Times New Roman" pitchFamily="18" charset="0"/>
              </a:rPr>
              <a:t>th</a:t>
            </a:r>
            <a:r>
              <a:rPr lang="en-US" b="1" i="1" dirty="0" smtClean="0">
                <a:latin typeface="Times New Roman" pitchFamily="18" charset="0"/>
                <a:cs typeface="Times New Roman" pitchFamily="18" charset="0"/>
              </a:rPr>
              <a:t> century reflect the principles of liberalism?</a:t>
            </a:r>
          </a:p>
          <a:p>
            <a:pPr algn="ctr"/>
            <a:endParaRPr lang="en-US" i="1" dirty="0" smtClean="0">
              <a:latin typeface="Times New Roman" pitchFamily="18" charset="0"/>
              <a:cs typeface="Times New Roman" pitchFamily="18" charset="0"/>
            </a:endParaRPr>
          </a:p>
          <a:p>
            <a:pPr algn="ctr"/>
            <a:endParaRPr lang="en-US" b="1" dirty="0" smtClean="0">
              <a:solidFill>
                <a:schemeClr val="accent2"/>
              </a:solidFill>
              <a:latin typeface="Times New Roman" pitchFamily="18" charset="0"/>
              <a:cs typeface="Times New Roman" pitchFamily="18" charset="0"/>
            </a:endParaRPr>
          </a:p>
          <a:p>
            <a:pPr algn="ctr"/>
            <a:endParaRPr lang="en-US" b="1" dirty="0" smtClean="0">
              <a:solidFill>
                <a:schemeClr val="accent2"/>
              </a:solidFill>
              <a:latin typeface="Times New Roman" pitchFamily="18" charset="0"/>
              <a:cs typeface="Times New Roman" pitchFamily="18" charset="0"/>
            </a:endParaRPr>
          </a:p>
          <a:p>
            <a:pPr algn="ctr"/>
            <a:endParaRPr lang="en-US" b="1" dirty="0" smtClean="0">
              <a:solidFill>
                <a:schemeClr val="accent2"/>
              </a:solidFill>
              <a:latin typeface="Times New Roman" pitchFamily="18" charset="0"/>
              <a:cs typeface="Times New Roman" pitchFamily="18" charset="0"/>
            </a:endParaRPr>
          </a:p>
          <a:p>
            <a:pPr algn="ctr"/>
            <a:r>
              <a:rPr lang="en-US" b="1" dirty="0" smtClean="0">
                <a:solidFill>
                  <a:schemeClr val="accent2"/>
                </a:solidFill>
                <a:latin typeface="Times New Roman" pitchFamily="18" charset="0"/>
                <a:cs typeface="Times New Roman" pitchFamily="18" charset="0"/>
              </a:rPr>
              <a:t>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to="" calcmode="lin" valueType="num">
                                      <p:cBhvr>
                                        <p:cTn id="15" dur="1" fill="hold"/>
                                        <p:tgtEl>
                                          <p:spTgt spid="9">
                                            <p:txEl>
                                              <p:pRg st="0" end="0"/>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 to="" calcmode="lin" valueType="num">
                                      <p:cBhvr>
                                        <p:cTn id="18" dur="1" fill="hold"/>
                                        <p:tgtEl>
                                          <p:spTgt spid="9">
                                            <p:txEl>
                                              <p:pRg st="2" end="2"/>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to="" calcmode="lin" valueType="num">
                                      <p:cBhvr>
                                        <p:cTn id="21" dur="1" fill="hold"/>
                                        <p:tgtEl>
                                          <p:spTgt spid="9">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9">
                                            <p:txEl>
                                              <p:pRg st="9" end="9"/>
                                            </p:txEl>
                                          </p:spTgt>
                                        </p:tgtEl>
                                        <p:attrNameLst>
                                          <p:attrName>style.visibility</p:attrName>
                                        </p:attrNameLst>
                                      </p:cBhvr>
                                      <p:to>
                                        <p:strVal val="visible"/>
                                      </p:to>
                                    </p:set>
                                    <p:anim to="" calcmode="lin" valueType="num">
                                      <p:cBhvr>
                                        <p:cTn id="26" dur="1" fill="hold"/>
                                        <p:tgtEl>
                                          <p:spTgt spid="9">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http://www.postershow.com/images/c_propaganda_poster_new_large2.jpg"/>
          <p:cNvPicPr>
            <a:picLocks noChangeAspect="1" noChangeArrowheads="1"/>
          </p:cNvPicPr>
          <p:nvPr/>
        </p:nvPicPr>
        <p:blipFill>
          <a:blip r:embed="rId2" cstate="print">
            <a:lum bright="70000" contrast="-70000"/>
          </a:blip>
          <a:srcRect/>
          <a:stretch>
            <a:fillRect/>
          </a:stretch>
        </p:blipFill>
        <p:spPr bwMode="auto">
          <a:xfrm>
            <a:off x="0" y="-2"/>
            <a:ext cx="9144000" cy="6858001"/>
          </a:xfrm>
          <a:prstGeom prst="rect">
            <a:avLst/>
          </a:prstGeom>
          <a:noFill/>
        </p:spPr>
      </p:pic>
      <p:sp>
        <p:nvSpPr>
          <p:cNvPr id="5" name="TextBox 4"/>
          <p:cNvSpPr txBox="1"/>
          <p:nvPr/>
        </p:nvSpPr>
        <p:spPr>
          <a:xfrm>
            <a:off x="0" y="228600"/>
            <a:ext cx="9144000" cy="523220"/>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Propaganda</a:t>
            </a:r>
            <a:endParaRPr lang="en-US" sz="2800" b="1" dirty="0">
              <a:solidFill>
                <a:schemeClr val="accent5">
                  <a:lumMod val="50000"/>
                </a:schemeClr>
              </a:solidFill>
              <a:latin typeface="Times New Roman" pitchFamily="18" charset="0"/>
              <a:cs typeface="Times New Roman" pitchFamily="18" charset="0"/>
            </a:endParaRPr>
          </a:p>
        </p:txBody>
      </p:sp>
      <p:sp>
        <p:nvSpPr>
          <p:cNvPr id="6" name="TextBox 5"/>
          <p:cNvSpPr txBox="1"/>
          <p:nvPr/>
        </p:nvSpPr>
        <p:spPr>
          <a:xfrm>
            <a:off x="0" y="2971800"/>
            <a:ext cx="9144000"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Using the </a:t>
            </a:r>
            <a:r>
              <a:rPr lang="en-US" b="1" dirty="0">
                <a:latin typeface="Times New Roman" pitchFamily="18" charset="0"/>
                <a:cs typeface="Times New Roman" pitchFamily="18" charset="0"/>
              </a:rPr>
              <a:t>h</a:t>
            </a:r>
            <a:r>
              <a:rPr lang="en-US" b="1" dirty="0" smtClean="0">
                <a:latin typeface="Times New Roman" pitchFamily="18" charset="0"/>
                <a:cs typeface="Times New Roman" pitchFamily="18" charset="0"/>
              </a:rPr>
              <a:t>andout: </a:t>
            </a:r>
            <a:r>
              <a:rPr lang="en-US" b="1" i="1" dirty="0" smtClean="0">
                <a:latin typeface="Times New Roman" pitchFamily="18" charset="0"/>
                <a:cs typeface="Times New Roman" pitchFamily="18" charset="0"/>
              </a:rPr>
              <a:t>Some Common Propaganda Techniques</a:t>
            </a:r>
            <a:r>
              <a:rPr lang="en-US" b="1" dirty="0" smtClean="0">
                <a:latin typeface="Times New Roman" pitchFamily="18" charset="0"/>
                <a:cs typeface="Times New Roman" pitchFamily="18" charset="0"/>
              </a:rPr>
              <a:t>, complete the activity for each of the propaganda posters to follow:</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4" name="Picture 2" descr="http://www.fpp.co.uk/Hitler/images/children/Bernile_Nienau/Hitler_and_Bernile_2.jpg"/>
          <p:cNvPicPr>
            <a:picLocks noChangeAspect="1" noChangeArrowheads="1"/>
          </p:cNvPicPr>
          <p:nvPr/>
        </p:nvPicPr>
        <p:blipFill>
          <a:blip r:embed="rId3" cstate="print">
            <a:lum bright="70000" contrast="-70000"/>
          </a:blip>
          <a:srcRect/>
          <a:stretch>
            <a:fillRect/>
          </a:stretch>
        </p:blipFill>
        <p:spPr bwMode="auto">
          <a:xfrm>
            <a:off x="0" y="1325880"/>
            <a:ext cx="9144000" cy="5532120"/>
          </a:xfrm>
          <a:prstGeom prst="rect">
            <a:avLst/>
          </a:prstGeom>
          <a:noFill/>
        </p:spPr>
      </p:pic>
      <p:sp>
        <p:nvSpPr>
          <p:cNvPr id="4" name="TextBox 3"/>
          <p:cNvSpPr txBox="1"/>
          <p:nvPr/>
        </p:nvSpPr>
        <p:spPr>
          <a:xfrm>
            <a:off x="0" y="152400"/>
            <a:ext cx="9144000" cy="523220"/>
          </a:xfrm>
          <a:prstGeom prst="rect">
            <a:avLst/>
          </a:prstGeom>
          <a:noFill/>
        </p:spPr>
        <p:txBody>
          <a:bodyPr wrap="square" rtlCol="0">
            <a:spAutoFit/>
          </a:bodyPr>
          <a:lstStyle/>
          <a:p>
            <a:pPr algn="ctr"/>
            <a:r>
              <a:rPr lang="en-US" sz="2800" b="1" dirty="0" smtClean="0">
                <a:solidFill>
                  <a:srgbClr val="002060"/>
                </a:solidFill>
                <a:latin typeface="Times New Roman" pitchFamily="18" charset="0"/>
                <a:cs typeface="Times New Roman" pitchFamily="18" charset="0"/>
              </a:rPr>
              <a:t>The Rise of Totalitarianism in Germany</a:t>
            </a:r>
            <a:endParaRPr lang="en-US" sz="2800" b="1" dirty="0">
              <a:solidFill>
                <a:srgbClr val="002060"/>
              </a:solidFill>
              <a:latin typeface="Times New Roman" pitchFamily="18" charset="0"/>
              <a:cs typeface="Times New Roman" pitchFamily="18" charset="0"/>
            </a:endParaRPr>
          </a:p>
        </p:txBody>
      </p:sp>
      <p:sp>
        <p:nvSpPr>
          <p:cNvPr id="7" name="TextBox 6"/>
          <p:cNvSpPr txBox="1"/>
          <p:nvPr/>
        </p:nvSpPr>
        <p:spPr>
          <a:xfrm>
            <a:off x="0" y="914400"/>
            <a:ext cx="91440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What do you know about the events that lead to Hitler's rise to power in Germany?</a:t>
            </a:r>
            <a:endParaRPr lang="en-US" b="1" dirty="0">
              <a:latin typeface="Times New Roman" pitchFamily="18" charset="0"/>
              <a:cs typeface="Times New Roman" pitchFamily="18" charset="0"/>
            </a:endParaRPr>
          </a:p>
        </p:txBody>
      </p:sp>
      <p:sp>
        <p:nvSpPr>
          <p:cNvPr id="9" name="TextBox 8"/>
          <p:cNvSpPr txBox="1"/>
          <p:nvPr/>
        </p:nvSpPr>
        <p:spPr>
          <a:xfrm>
            <a:off x="0" y="4237672"/>
            <a:ext cx="9144000" cy="2031325"/>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Pages 172 – 175, 177</a:t>
            </a:r>
          </a:p>
          <a:p>
            <a:pPr algn="ctr"/>
            <a:endParaRPr lang="en-US" b="1" dirty="0" smtClean="0">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Complete the question with Figure 5-9 – Page 174</a:t>
            </a:r>
          </a:p>
          <a:p>
            <a:pPr algn="ctr"/>
            <a:endParaRPr lang="en-US" b="1" i="1" dirty="0" smtClean="0">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With a partner, complete all the questions on page 176</a:t>
            </a:r>
          </a:p>
          <a:p>
            <a:pPr algn="ct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Be prepared to take the following notes:</a:t>
            </a:r>
            <a:endParaRPr lang="en-US" b="1" dirty="0">
              <a:latin typeface="Times New Roman" pitchFamily="18" charset="0"/>
              <a:cs typeface="Times New Roman" pitchFamily="18" charset="0"/>
            </a:endParaRPr>
          </a:p>
        </p:txBody>
      </p:sp>
      <p:pic>
        <p:nvPicPr>
          <p:cNvPr id="10" name="Hitler_s_Rise_To_Power.flv.WMV">
            <a:hlinkClick r:id="" action="ppaction://media"/>
          </p:cNvPr>
          <p:cNvPicPr>
            <a:picLocks noRot="1" noChangeAspect="1"/>
          </p:cNvPicPr>
          <p:nvPr>
            <a:videoFile r:link="rId1"/>
          </p:nvPr>
        </p:nvPicPr>
        <p:blipFill>
          <a:blip r:embed="rId4" cstate="print"/>
          <a:stretch>
            <a:fillRect/>
          </a:stretch>
        </p:blipFill>
        <p:spPr>
          <a:xfrm>
            <a:off x="3505200" y="1828800"/>
            <a:ext cx="2133600" cy="1600200"/>
          </a:xfrm>
          <a:prstGeom prst="rect">
            <a:avLst/>
          </a:prstGeom>
        </p:spPr>
      </p:pic>
      <p:sp>
        <p:nvSpPr>
          <p:cNvPr id="11" name="TextBox 10"/>
          <p:cNvSpPr txBox="1"/>
          <p:nvPr/>
        </p:nvSpPr>
        <p:spPr>
          <a:xfrm>
            <a:off x="0" y="3429000"/>
            <a:ext cx="9144000" cy="492443"/>
          </a:xfrm>
          <a:prstGeom prst="rect">
            <a:avLst/>
          </a:prstGeom>
          <a:noFill/>
        </p:spPr>
        <p:txBody>
          <a:bodyPr wrap="square" rtlCol="0">
            <a:spAutoFit/>
          </a:bodyPr>
          <a:lstStyle/>
          <a:p>
            <a:pPr algn="ctr"/>
            <a:r>
              <a:rPr lang="en-US" sz="1400" b="1" i="1" dirty="0" smtClean="0">
                <a:latin typeface="Times New Roman" pitchFamily="18" charset="0"/>
                <a:cs typeface="Times New Roman" pitchFamily="18" charset="0"/>
              </a:rPr>
              <a:t>Hitler’s Rise To Power</a:t>
            </a:r>
          </a:p>
          <a:p>
            <a:pPr algn="ctr"/>
            <a:r>
              <a:rPr lang="en-US" sz="1200" b="1" dirty="0" smtClean="0">
                <a:latin typeface="Times New Roman" pitchFamily="18" charset="0"/>
                <a:cs typeface="Times New Roman" pitchFamily="18" charset="0"/>
              </a:rPr>
              <a:t>(9:00)</a:t>
            </a:r>
            <a:endParaRPr lang="en-US" sz="1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to="" calcmode="lin" valueType="num">
                                      <p:cBhvr>
                                        <p:cTn id="18" dur="1" fill="hold"/>
                                        <p:tgtEl>
                                          <p:spTgt spid="11">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to="" calcmode="lin" valueType="num">
                                      <p:cBhvr>
                                        <p:cTn id="21" dur="1" fill="hold"/>
                                        <p:tgtEl>
                                          <p:spTgt spid="11">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 to="" calcmode="lin" valueType="num">
                                      <p:cBhvr>
                                        <p:cTn id="26" dur="1" fill="hold"/>
                                        <p:tgtEl>
                                          <p:spTgt spid="9">
                                            <p:txEl>
                                              <p:pRg st="0" end="0"/>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to="" calcmode="lin" valueType="num">
                                      <p:cBhvr>
                                        <p:cTn id="29" dur="1" fill="hold"/>
                                        <p:tgtEl>
                                          <p:spTgt spid="9">
                                            <p:txEl>
                                              <p:pRg st="2" end="2"/>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 to="" calcmode="lin" valueType="num">
                                      <p:cBhvr>
                                        <p:cTn id="32" dur="1" fill="hold"/>
                                        <p:tgtEl>
                                          <p:spTgt spid="9">
                                            <p:txEl>
                                              <p:pRg st="4" end="4"/>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to="" calcmode="lin" valueType="num">
                                      <p:cBhvr>
                                        <p:cTn id="37" dur="1" fill="hold"/>
                                        <p:tgtEl>
                                          <p:spTgt spid="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8"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2" name="Picture 4" descr="http://iconicphotos.files.wordpress.com/2009/04/versailles.jpg"/>
          <p:cNvPicPr>
            <a:picLocks noChangeAspect="1" noChangeArrowheads="1"/>
          </p:cNvPicPr>
          <p:nvPr/>
        </p:nvPicPr>
        <p:blipFill>
          <a:blip r:embed="rId2" cstate="print">
            <a:lum bright="70000" contrast="-70000"/>
          </a:blip>
          <a:srcRect/>
          <a:stretch>
            <a:fillRect/>
          </a:stretch>
        </p:blipFill>
        <p:spPr bwMode="auto">
          <a:xfrm>
            <a:off x="0" y="0"/>
            <a:ext cx="9129690" cy="6858000"/>
          </a:xfrm>
          <a:prstGeom prst="rect">
            <a:avLst/>
          </a:prstGeom>
          <a:noFill/>
        </p:spPr>
      </p:pic>
      <p:sp>
        <p:nvSpPr>
          <p:cNvPr id="3074" name="Rectangle 2"/>
          <p:cNvSpPr>
            <a:spLocks noGrp="1" noChangeArrowheads="1"/>
          </p:cNvSpPr>
          <p:nvPr>
            <p:ph type="ctrTitle"/>
          </p:nvPr>
        </p:nvSpPr>
        <p:spPr>
          <a:xfrm>
            <a:off x="0" y="0"/>
            <a:ext cx="9144000" cy="917575"/>
          </a:xfrm>
        </p:spPr>
        <p:txBody>
          <a:bodyPr>
            <a:normAutofit/>
          </a:bodyPr>
          <a:lstStyle/>
          <a:p>
            <a:r>
              <a:rPr lang="en-US" sz="2800" b="1" dirty="0">
                <a:solidFill>
                  <a:srgbClr val="002060"/>
                </a:solidFill>
                <a:latin typeface="Times New Roman" pitchFamily="18" charset="0"/>
                <a:cs typeface="Times New Roman" pitchFamily="18" charset="0"/>
              </a:rPr>
              <a:t>The End of World War I</a:t>
            </a:r>
          </a:p>
        </p:txBody>
      </p:sp>
      <p:sp>
        <p:nvSpPr>
          <p:cNvPr id="5" name="Rectangle 2"/>
          <p:cNvSpPr txBox="1">
            <a:spLocks noChangeArrowheads="1"/>
          </p:cNvSpPr>
          <p:nvPr/>
        </p:nvSpPr>
        <p:spPr>
          <a:xfrm>
            <a:off x="0" y="1219200"/>
            <a:ext cx="9144000" cy="685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1"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Treaties</a:t>
            </a:r>
            <a:r>
              <a:rPr kumimoji="0" lang="en-US" sz="2800" b="0"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
            </a:r>
            <a:br>
              <a:rPr kumimoji="0" lang="en-US" sz="2800" b="0"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br>
            <a:endParaRPr kumimoji="0" lang="en-US" sz="28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Rectangle 3"/>
          <p:cNvSpPr txBox="1">
            <a:spLocks noChangeArrowheads="1"/>
          </p:cNvSpPr>
          <p:nvPr/>
        </p:nvSpPr>
        <p:spPr>
          <a:xfrm>
            <a:off x="0" y="1905000"/>
            <a:ext cx="9144000" cy="3886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rPr>
              <a:t>After the war was over, the Allied powers had each of the         </a:t>
            </a: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Central Powers </a:t>
            </a:r>
            <a:r>
              <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rPr>
              <a:t>sign individual treaties.</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Treaty of Versailles – Germany</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Treaty of St. </a:t>
            </a:r>
            <a:r>
              <a:rPr kumimoji="0" lang="en-US" sz="2400" b="1" i="1" u="none" strike="noStrike" kern="1200" cap="none" spc="0" normalizeH="0" baseline="0" noProof="0" dirty="0" err="1" smtClean="0">
                <a:ln>
                  <a:noFill/>
                </a:ln>
                <a:effectLst/>
                <a:uLnTx/>
                <a:uFillTx/>
                <a:latin typeface="Times New Roman" pitchFamily="18" charset="0"/>
                <a:ea typeface="+mn-ea"/>
                <a:cs typeface="Times New Roman" pitchFamily="18" charset="0"/>
              </a:rPr>
              <a:t>Germain</a:t>
            </a: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-en-</a:t>
            </a:r>
            <a:r>
              <a:rPr kumimoji="0" lang="en-US" sz="2400" b="1" i="1" u="none" strike="noStrike" kern="1200" cap="none" spc="0" normalizeH="0" baseline="0" noProof="0" dirty="0" err="1" smtClean="0">
                <a:ln>
                  <a:noFill/>
                </a:ln>
                <a:effectLst/>
                <a:uLnTx/>
                <a:uFillTx/>
                <a:latin typeface="Times New Roman" pitchFamily="18" charset="0"/>
                <a:ea typeface="+mn-ea"/>
                <a:cs typeface="Times New Roman" pitchFamily="18" charset="0"/>
              </a:rPr>
              <a:t>Laye</a:t>
            </a: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 – Austria</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Treaty of Neuilly – Bulgaria</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Treaty of </a:t>
            </a:r>
            <a:r>
              <a:rPr kumimoji="0" lang="en-US" sz="2400" b="1" i="1" u="none" strike="noStrike" kern="1200" cap="none" spc="0" normalizeH="0" baseline="0" noProof="0" dirty="0" err="1" smtClean="0">
                <a:ln>
                  <a:noFill/>
                </a:ln>
                <a:effectLst/>
                <a:uLnTx/>
                <a:uFillTx/>
                <a:latin typeface="Times New Roman" pitchFamily="18" charset="0"/>
                <a:ea typeface="+mn-ea"/>
                <a:cs typeface="Times New Roman" pitchFamily="18" charset="0"/>
              </a:rPr>
              <a:t>Trianon</a:t>
            </a: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 – Hungary</a:t>
            </a:r>
          </a:p>
          <a:p>
            <a:pPr marL="457200" marR="0" lvl="1"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1" u="none" strike="noStrike" kern="1200" cap="none" spc="0" normalizeH="0" baseline="0" noProof="0" dirty="0" smtClean="0">
                <a:ln>
                  <a:noFill/>
                </a:ln>
                <a:effectLst/>
                <a:uLnTx/>
                <a:uFillTx/>
                <a:latin typeface="Times New Roman" pitchFamily="18" charset="0"/>
                <a:ea typeface="+mn-ea"/>
                <a:cs typeface="Times New Roman" pitchFamily="18" charset="0"/>
              </a:rPr>
              <a:t>Treaty of Sevres – Ottoman Empire</a:t>
            </a:r>
            <a:endParaRPr kumimoji="0" lang="en-US" sz="2400" b="1" i="1" u="none" strike="noStrike" kern="1200" cap="none" spc="0" normalizeH="0" baseline="0" noProof="0" dirty="0">
              <a:ln>
                <a:noFill/>
              </a:ln>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to="" calcmode="lin" valueType="num">
                                      <p:cBhvr>
                                        <p:cTn id="15" dur="1" fill="hold"/>
                                        <p:tgtEl>
                                          <p:spTgt spid="6">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to="" calcmode="lin" valueType="num">
                                      <p:cBhvr>
                                        <p:cTn id="20" dur="1" fill="hold"/>
                                        <p:tgtEl>
                                          <p:spTgt spid="6">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to="" calcmode="lin" valueType="num">
                                      <p:cBhvr>
                                        <p:cTn id="23" dur="1" fill="hold"/>
                                        <p:tgtEl>
                                          <p:spTgt spid="6">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 to="" calcmode="lin" valueType="num">
                                      <p:cBhvr>
                                        <p:cTn id="26" dur="1" fill="hold"/>
                                        <p:tgtEl>
                                          <p:spTgt spid="6">
                                            <p:txEl>
                                              <p:pRg st="4" end="4"/>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to="" calcmode="lin" valueType="num">
                                      <p:cBhvr>
                                        <p:cTn id="29" dur="1" fill="hold"/>
                                        <p:tgtEl>
                                          <p:spTgt spid="6">
                                            <p:txEl>
                                              <p:pRg st="5" end="5"/>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 to="" calcmode="lin" valueType="num">
                                      <p:cBhvr>
                                        <p:cTn id="32" dur="1" fill="hold"/>
                                        <p:tgtEl>
                                          <p:spTgt spid="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6" name="Picture 6" descr="http://upload.wikimedia.org/wikipedia/commons/5/5a/Big_four.jpg"/>
          <p:cNvPicPr>
            <a:picLocks noChangeAspect="1" noChangeArrowheads="1"/>
          </p:cNvPicPr>
          <p:nvPr/>
        </p:nvPicPr>
        <p:blipFill>
          <a:blip r:embed="rId2" cstate="print">
            <a:lum bright="70000" contrast="-70000"/>
          </a:blip>
          <a:srcRect/>
          <a:stretch>
            <a:fillRect/>
          </a:stretch>
        </p:blipFill>
        <p:spPr bwMode="auto">
          <a:xfrm>
            <a:off x="0" y="-1"/>
            <a:ext cx="9144000" cy="6843319"/>
          </a:xfrm>
          <a:prstGeom prst="rect">
            <a:avLst/>
          </a:prstGeom>
          <a:noFill/>
        </p:spPr>
      </p:pic>
      <p:sp>
        <p:nvSpPr>
          <p:cNvPr id="8194" name="Rectangle 2"/>
          <p:cNvSpPr>
            <a:spLocks noGrp="1" noChangeArrowheads="1"/>
          </p:cNvSpPr>
          <p:nvPr>
            <p:ph type="title"/>
          </p:nvPr>
        </p:nvSpPr>
        <p:spPr>
          <a:xfrm>
            <a:off x="0" y="274638"/>
            <a:ext cx="9144000" cy="868362"/>
          </a:xfrm>
        </p:spPr>
        <p:txBody>
          <a:bodyPr>
            <a:normAutofit/>
          </a:bodyPr>
          <a:lstStyle/>
          <a:p>
            <a:r>
              <a:rPr lang="en-US" sz="2800" b="1" dirty="0">
                <a:solidFill>
                  <a:schemeClr val="accent2">
                    <a:lumMod val="75000"/>
                  </a:schemeClr>
                </a:solidFill>
                <a:latin typeface="Times New Roman" pitchFamily="18" charset="0"/>
                <a:cs typeface="Times New Roman" pitchFamily="18" charset="0"/>
              </a:rPr>
              <a:t>Treaty of Versailles</a:t>
            </a:r>
            <a:endParaRPr lang="en-US" sz="2800" dirty="0">
              <a:solidFill>
                <a:schemeClr val="accent2">
                  <a:lumMod val="75000"/>
                </a:schemeClr>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0" y="1600200"/>
            <a:ext cx="9144000" cy="4876800"/>
          </a:xfrm>
        </p:spPr>
        <p:txBody>
          <a:bodyPr>
            <a:normAutofit lnSpcReduction="10000"/>
          </a:bodyPr>
          <a:lstStyle/>
          <a:p>
            <a:pPr algn="ctr">
              <a:lnSpc>
                <a:spcPct val="90000"/>
              </a:lnSpc>
              <a:buNone/>
            </a:pPr>
            <a:r>
              <a:rPr lang="en-US" sz="2400" dirty="0" smtClean="0">
                <a:latin typeface="Times New Roman" pitchFamily="18" charset="0"/>
                <a:cs typeface="Times New Roman" pitchFamily="18" charset="0"/>
              </a:rPr>
              <a:t>This was </a:t>
            </a:r>
            <a:r>
              <a:rPr lang="en-US" sz="2400" dirty="0">
                <a:latin typeface="Times New Roman" pitchFamily="18" charset="0"/>
                <a:cs typeface="Times New Roman" pitchFamily="18" charset="0"/>
              </a:rPr>
              <a:t>the peace treaty which officially ended World War I.</a:t>
            </a:r>
          </a:p>
          <a:p>
            <a:pPr algn="ctr">
              <a:lnSpc>
                <a:spcPct val="90000"/>
              </a:lnSpc>
              <a:buNone/>
            </a:pPr>
            <a:r>
              <a:rPr lang="en-US" sz="2400" dirty="0">
                <a:latin typeface="Times New Roman" pitchFamily="18" charset="0"/>
                <a:cs typeface="Times New Roman" pitchFamily="18" charset="0"/>
              </a:rPr>
              <a:t>After six months of negotiations at the Paris Peace </a:t>
            </a:r>
            <a:r>
              <a:rPr lang="en-US" sz="2400" dirty="0" smtClean="0">
                <a:latin typeface="Times New Roman" pitchFamily="18" charset="0"/>
                <a:cs typeface="Times New Roman" pitchFamily="18" charset="0"/>
              </a:rPr>
              <a:t>Conference, </a:t>
            </a:r>
          </a:p>
          <a:p>
            <a:pPr algn="ctr">
              <a:lnSpc>
                <a:spcPct val="90000"/>
              </a:lnSpc>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Treaty of Versailles was signed as a follow-up to the armistice </a:t>
            </a:r>
            <a:endParaRPr lang="en-US" sz="2400" dirty="0" smtClean="0">
              <a:latin typeface="Times New Roman" pitchFamily="18" charset="0"/>
              <a:cs typeface="Times New Roman" pitchFamily="18" charset="0"/>
            </a:endParaRPr>
          </a:p>
          <a:p>
            <a:pPr algn="ctr">
              <a:lnSpc>
                <a:spcPct val="90000"/>
              </a:lnSpc>
              <a:buNone/>
            </a:pP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November 11, 1918</a:t>
            </a:r>
          </a:p>
          <a:p>
            <a:pPr algn="ctr">
              <a:lnSpc>
                <a:spcPct val="90000"/>
              </a:lnSpc>
              <a:buNone/>
            </a:pPr>
            <a:endParaRPr lang="en-US" sz="2400" dirty="0" smtClean="0">
              <a:latin typeface="Times New Roman" pitchFamily="18" charset="0"/>
              <a:cs typeface="Times New Roman" pitchFamily="18" charset="0"/>
            </a:endParaRPr>
          </a:p>
          <a:p>
            <a:pPr algn="ctr">
              <a:lnSpc>
                <a:spcPct val="90000"/>
              </a:lnSpc>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Big Four</a:t>
            </a:r>
            <a:r>
              <a:rPr lang="en-US" sz="2400" dirty="0">
                <a:latin typeface="Times New Roman" pitchFamily="18" charset="0"/>
                <a:cs typeface="Times New Roman" pitchFamily="18" charset="0"/>
              </a:rPr>
              <a:t>” that negotiated the treaty consisted of Prime </a:t>
            </a:r>
            <a:endParaRPr lang="en-US" sz="2400" dirty="0" smtClean="0">
              <a:latin typeface="Times New Roman" pitchFamily="18" charset="0"/>
              <a:cs typeface="Times New Roman" pitchFamily="18" charset="0"/>
            </a:endParaRPr>
          </a:p>
          <a:p>
            <a:pPr algn="ctr">
              <a:lnSpc>
                <a:spcPct val="90000"/>
              </a:lnSpc>
              <a:buNone/>
            </a:pPr>
            <a:r>
              <a:rPr lang="en-US" sz="2400" dirty="0" smtClean="0">
                <a:latin typeface="Times New Roman" pitchFamily="18" charset="0"/>
                <a:cs typeface="Times New Roman" pitchFamily="18" charset="0"/>
              </a:rPr>
              <a:t>Minister </a:t>
            </a:r>
            <a:r>
              <a:rPr lang="en-US" sz="2400" b="1" dirty="0">
                <a:latin typeface="Times New Roman" pitchFamily="18" charset="0"/>
                <a:cs typeface="Times New Roman" pitchFamily="18" charset="0"/>
              </a:rPr>
              <a:t>David Lloyd George</a:t>
            </a:r>
            <a:r>
              <a:rPr lang="en-US" sz="2400" dirty="0">
                <a:latin typeface="Times New Roman" pitchFamily="18" charset="0"/>
                <a:cs typeface="Times New Roman" pitchFamily="18" charset="0"/>
              </a:rPr>
              <a:t> of the United Kingdom, President </a:t>
            </a:r>
            <a:endParaRPr lang="en-US" sz="2400"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Georges </a:t>
            </a:r>
            <a:r>
              <a:rPr lang="en-US" sz="2400" b="1" dirty="0">
                <a:latin typeface="Times New Roman" pitchFamily="18" charset="0"/>
                <a:cs typeface="Times New Roman" pitchFamily="18" charset="0"/>
              </a:rPr>
              <a:t>Clemenceau</a:t>
            </a:r>
            <a:r>
              <a:rPr lang="en-US" sz="2400" dirty="0">
                <a:latin typeface="Times New Roman" pitchFamily="18" charset="0"/>
                <a:cs typeface="Times New Roman" pitchFamily="18" charset="0"/>
              </a:rPr>
              <a:t> of France, President </a:t>
            </a:r>
            <a:r>
              <a:rPr lang="en-US" sz="2400" b="1" dirty="0">
                <a:latin typeface="Times New Roman" pitchFamily="18" charset="0"/>
                <a:cs typeface="Times New Roman" pitchFamily="18" charset="0"/>
              </a:rPr>
              <a:t>Woodrow Wilson</a:t>
            </a:r>
            <a:r>
              <a:rPr lang="en-US" sz="2400" dirty="0">
                <a:latin typeface="Times New Roman" pitchFamily="18" charset="0"/>
                <a:cs typeface="Times New Roman" pitchFamily="18" charset="0"/>
              </a:rPr>
              <a:t> of </a:t>
            </a:r>
            <a:endParaRPr lang="en-US" sz="2400" dirty="0" smtClean="0">
              <a:latin typeface="Times New Roman" pitchFamily="18" charset="0"/>
              <a:cs typeface="Times New Roman" pitchFamily="18" charset="0"/>
            </a:endParaRPr>
          </a:p>
          <a:p>
            <a:pPr algn="ctr">
              <a:lnSpc>
                <a:spcPct val="90000"/>
              </a:lnSpc>
              <a:buNone/>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U.S.A., and the Prime Minister of Italy</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Vittorio Orlando</a:t>
            </a:r>
          </a:p>
          <a:p>
            <a:pPr algn="ctr">
              <a:lnSpc>
                <a:spcPct val="90000"/>
              </a:lnSpc>
              <a:buNone/>
            </a:pPr>
            <a:endParaRPr lang="en-US" sz="2400" dirty="0" smtClean="0">
              <a:latin typeface="Times New Roman" pitchFamily="18" charset="0"/>
              <a:cs typeface="Times New Roman" pitchFamily="18" charset="0"/>
            </a:endParaRPr>
          </a:p>
          <a:p>
            <a:pPr algn="ctr">
              <a:lnSpc>
                <a:spcPct val="80000"/>
              </a:lnSpc>
              <a:buNone/>
            </a:pPr>
            <a:r>
              <a:rPr lang="en-US" sz="2400" dirty="0" smtClean="0">
                <a:latin typeface="Times New Roman" pitchFamily="18" charset="0"/>
                <a:cs typeface="Times New Roman" pitchFamily="18" charset="0"/>
              </a:rPr>
              <a:t>It was difficult to decide on a common position because their </a:t>
            </a:r>
          </a:p>
          <a:p>
            <a:pPr algn="ctr">
              <a:lnSpc>
                <a:spcPct val="80000"/>
              </a:lnSpc>
              <a:buNone/>
            </a:pPr>
            <a:r>
              <a:rPr lang="en-US" sz="2400" dirty="0" smtClean="0">
                <a:latin typeface="Times New Roman" pitchFamily="18" charset="0"/>
                <a:cs typeface="Times New Roman" pitchFamily="18" charset="0"/>
              </a:rPr>
              <a:t>aims conflicted with one another. </a:t>
            </a:r>
          </a:p>
          <a:p>
            <a:pPr algn="ctr">
              <a:lnSpc>
                <a:spcPct val="90000"/>
              </a:lnSpc>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 to="" calcmode="lin" valueType="num">
                                      <p:cBhvr>
                                        <p:cTn id="10" dur="1" fill="hold"/>
                                        <p:tgtEl>
                                          <p:spTgt spid="819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to="" calcmode="lin" valueType="num">
                                      <p:cBhvr>
                                        <p:cTn id="13" dur="1" fill="hold"/>
                                        <p:tgtEl>
                                          <p:spTgt spid="8195">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195">
                                            <p:txEl>
                                              <p:pRg st="2" end="2"/>
                                            </p:txEl>
                                          </p:spTgt>
                                        </p:tgtEl>
                                        <p:attrNameLst>
                                          <p:attrName>style.visibility</p:attrName>
                                        </p:attrNameLst>
                                      </p:cBhvr>
                                      <p:to>
                                        <p:strVal val="visible"/>
                                      </p:to>
                                    </p:set>
                                    <p:anim to="" calcmode="lin" valueType="num">
                                      <p:cBhvr>
                                        <p:cTn id="16" dur="1" fill="hold"/>
                                        <p:tgtEl>
                                          <p:spTgt spid="8195">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to="" calcmode="lin" valueType="num">
                                      <p:cBhvr>
                                        <p:cTn id="19" dur="1" fill="hold"/>
                                        <p:tgtEl>
                                          <p:spTgt spid="8195">
                                            <p:txEl>
                                              <p:pRg st="3" end="3"/>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8195">
                                            <p:txEl>
                                              <p:pRg st="5" end="5"/>
                                            </p:txEl>
                                          </p:spTgt>
                                        </p:tgtEl>
                                        <p:attrNameLst>
                                          <p:attrName>style.visibility</p:attrName>
                                        </p:attrNameLst>
                                      </p:cBhvr>
                                      <p:to>
                                        <p:strVal val="visible"/>
                                      </p:to>
                                    </p:set>
                                    <p:anim to="" calcmode="lin" valueType="num">
                                      <p:cBhvr>
                                        <p:cTn id="24" dur="1" fill="hold"/>
                                        <p:tgtEl>
                                          <p:spTgt spid="8195">
                                            <p:txEl>
                                              <p:pRg st="5" end="5"/>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 to="" calcmode="lin" valueType="num">
                                      <p:cBhvr>
                                        <p:cTn id="27" dur="1" fill="hold"/>
                                        <p:tgtEl>
                                          <p:spTgt spid="8195">
                                            <p:txEl>
                                              <p:pRg st="6" end="6"/>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8195">
                                            <p:txEl>
                                              <p:pRg st="7" end="7"/>
                                            </p:txEl>
                                          </p:spTgt>
                                        </p:tgtEl>
                                        <p:attrNameLst>
                                          <p:attrName>style.visibility</p:attrName>
                                        </p:attrNameLst>
                                      </p:cBhvr>
                                      <p:to>
                                        <p:strVal val="visible"/>
                                      </p:to>
                                    </p:set>
                                    <p:anim to="" calcmode="lin" valueType="num">
                                      <p:cBhvr>
                                        <p:cTn id="30" dur="1" fill="hold"/>
                                        <p:tgtEl>
                                          <p:spTgt spid="8195">
                                            <p:txEl>
                                              <p:pRg st="7" end="7"/>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8195">
                                            <p:txEl>
                                              <p:pRg st="8" end="8"/>
                                            </p:txEl>
                                          </p:spTgt>
                                        </p:tgtEl>
                                        <p:attrNameLst>
                                          <p:attrName>style.visibility</p:attrName>
                                        </p:attrNameLst>
                                      </p:cBhvr>
                                      <p:to>
                                        <p:strVal val="visible"/>
                                      </p:to>
                                    </p:set>
                                    <p:anim to="" calcmode="lin" valueType="num">
                                      <p:cBhvr>
                                        <p:cTn id="33" dur="1" fill="hold"/>
                                        <p:tgtEl>
                                          <p:spTgt spid="8195">
                                            <p:txEl>
                                              <p:pRg st="8" end="8"/>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8195">
                                            <p:txEl>
                                              <p:pRg st="10" end="10"/>
                                            </p:txEl>
                                          </p:spTgt>
                                        </p:tgtEl>
                                        <p:attrNameLst>
                                          <p:attrName>style.visibility</p:attrName>
                                        </p:attrNameLst>
                                      </p:cBhvr>
                                      <p:to>
                                        <p:strVal val="visible"/>
                                      </p:to>
                                    </p:set>
                                    <p:anim to="" calcmode="lin" valueType="num">
                                      <p:cBhvr>
                                        <p:cTn id="38" dur="1" fill="hold"/>
                                        <p:tgtEl>
                                          <p:spTgt spid="8195">
                                            <p:txEl>
                                              <p:pRg st="10" end="10"/>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8195">
                                            <p:txEl>
                                              <p:pRg st="11" end="11"/>
                                            </p:txEl>
                                          </p:spTgt>
                                        </p:tgtEl>
                                        <p:attrNameLst>
                                          <p:attrName>style.visibility</p:attrName>
                                        </p:attrNameLst>
                                      </p:cBhvr>
                                      <p:to>
                                        <p:strVal val="visible"/>
                                      </p:to>
                                    </p:set>
                                    <p:anim to="" calcmode="lin" valueType="num">
                                      <p:cBhvr>
                                        <p:cTn id="41" dur="1" fill="hold"/>
                                        <p:tgtEl>
                                          <p:spTgt spid="8195">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 descr="http://upload.wikimedia.org/wikipedia/commons/5/5a/Big_four.jpg"/>
          <p:cNvPicPr>
            <a:picLocks noChangeAspect="1" noChangeArrowheads="1"/>
          </p:cNvPicPr>
          <p:nvPr/>
        </p:nvPicPr>
        <p:blipFill>
          <a:blip r:embed="rId2" cstate="print">
            <a:lum bright="70000" contrast="-70000"/>
          </a:blip>
          <a:srcRect/>
          <a:stretch>
            <a:fillRect/>
          </a:stretch>
        </p:blipFill>
        <p:spPr bwMode="auto">
          <a:xfrm>
            <a:off x="0" y="-1"/>
            <a:ext cx="9144000" cy="6843319"/>
          </a:xfrm>
          <a:prstGeom prst="rect">
            <a:avLst/>
          </a:prstGeom>
          <a:noFill/>
        </p:spPr>
      </p:pic>
      <p:sp>
        <p:nvSpPr>
          <p:cNvPr id="9219" name="Rectangle 3"/>
          <p:cNvSpPr>
            <a:spLocks noGrp="1" noChangeArrowheads="1"/>
          </p:cNvSpPr>
          <p:nvPr>
            <p:ph type="body" idx="1"/>
          </p:nvPr>
        </p:nvSpPr>
        <p:spPr>
          <a:xfrm>
            <a:off x="0" y="1189037"/>
            <a:ext cx="9144000" cy="4678363"/>
          </a:xfrm>
        </p:spPr>
        <p:txBody>
          <a:bodyPr>
            <a:normAutofit fontScale="92500" lnSpcReduction="10000"/>
          </a:bodyPr>
          <a:lstStyle/>
          <a:p>
            <a:pPr algn="ctr">
              <a:lnSpc>
                <a:spcPct val="80000"/>
              </a:lnSpc>
              <a:buNone/>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result?? </a:t>
            </a:r>
            <a:endParaRPr lang="en-US" sz="2200" dirty="0" smtClean="0">
              <a:latin typeface="Times New Roman" pitchFamily="18" charset="0"/>
              <a:cs typeface="Times New Roman" pitchFamily="18" charset="0"/>
            </a:endParaRPr>
          </a:p>
          <a:p>
            <a:pPr algn="ctr">
              <a:lnSpc>
                <a:spcPct val="80000"/>
              </a:lnSpc>
              <a:buNone/>
            </a:pPr>
            <a:r>
              <a:rPr lang="en-US" sz="2200" dirty="0" smtClean="0">
                <a:latin typeface="Times New Roman" pitchFamily="18" charset="0"/>
                <a:cs typeface="Times New Roman" pitchFamily="18" charset="0"/>
              </a:rPr>
              <a:t>A </a:t>
            </a:r>
            <a:r>
              <a:rPr lang="en-US" sz="2200" dirty="0">
                <a:latin typeface="Times New Roman" pitchFamily="18" charset="0"/>
                <a:cs typeface="Times New Roman" pitchFamily="18" charset="0"/>
              </a:rPr>
              <a:t>compromise that nobody liked.</a:t>
            </a:r>
          </a:p>
          <a:p>
            <a:pPr algn="ctr">
              <a:lnSpc>
                <a:spcPct val="80000"/>
              </a:lnSpc>
            </a:pPr>
            <a:endParaRPr lang="en-US" sz="2700" b="1" dirty="0" smtClean="0">
              <a:latin typeface="Times New Roman" pitchFamily="18" charset="0"/>
              <a:cs typeface="Times New Roman" pitchFamily="18" charset="0"/>
            </a:endParaRPr>
          </a:p>
          <a:p>
            <a:pPr algn="ctr">
              <a:lnSpc>
                <a:spcPct val="80000"/>
              </a:lnSpc>
              <a:buNone/>
            </a:pPr>
            <a:r>
              <a:rPr lang="en-US" sz="2700" b="1" dirty="0" smtClean="0">
                <a:latin typeface="Times New Roman" pitchFamily="18" charset="0"/>
                <a:cs typeface="Times New Roman" pitchFamily="18" charset="0"/>
              </a:rPr>
              <a:t>Germany</a:t>
            </a:r>
            <a:r>
              <a:rPr lang="en-US" sz="2700" b="1" dirty="0">
                <a:latin typeface="Times New Roman" pitchFamily="18" charset="0"/>
                <a:cs typeface="Times New Roman" pitchFamily="18" charset="0"/>
              </a:rPr>
              <a:t>, Austria, Hungary </a:t>
            </a:r>
            <a:r>
              <a:rPr lang="en-US" sz="2700" dirty="0">
                <a:latin typeface="Times New Roman" pitchFamily="18" charset="0"/>
                <a:cs typeface="Times New Roman" pitchFamily="18" charset="0"/>
              </a:rPr>
              <a:t>and</a:t>
            </a:r>
            <a:r>
              <a:rPr lang="en-US" sz="2700" b="1" dirty="0">
                <a:latin typeface="Times New Roman" pitchFamily="18" charset="0"/>
                <a:cs typeface="Times New Roman" pitchFamily="18" charset="0"/>
              </a:rPr>
              <a:t> Russia </a:t>
            </a:r>
            <a:r>
              <a:rPr lang="en-US" sz="2700" dirty="0">
                <a:latin typeface="Times New Roman" pitchFamily="18" charset="0"/>
                <a:cs typeface="Times New Roman" pitchFamily="18" charset="0"/>
              </a:rPr>
              <a:t>were excluded from </a:t>
            </a:r>
            <a:endParaRPr lang="en-US" sz="2700" dirty="0" smtClean="0">
              <a:latin typeface="Times New Roman" pitchFamily="18" charset="0"/>
              <a:cs typeface="Times New Roman" pitchFamily="18" charset="0"/>
            </a:endParaRPr>
          </a:p>
          <a:p>
            <a:pPr algn="ctr">
              <a:lnSpc>
                <a:spcPct val="80000"/>
              </a:lnSpc>
              <a:buNone/>
            </a:pPr>
            <a:r>
              <a:rPr lang="en-US" sz="2700" dirty="0" smtClean="0">
                <a:latin typeface="Times New Roman" pitchFamily="18" charset="0"/>
                <a:cs typeface="Times New Roman" pitchFamily="18" charset="0"/>
              </a:rPr>
              <a:t>the negotiations</a:t>
            </a:r>
            <a:r>
              <a:rPr lang="en-US" sz="2700" dirty="0">
                <a:latin typeface="Times New Roman" pitchFamily="18" charset="0"/>
                <a:cs typeface="Times New Roman" pitchFamily="18" charset="0"/>
              </a:rPr>
              <a:t>.</a:t>
            </a:r>
          </a:p>
          <a:p>
            <a:pPr algn="ctr">
              <a:lnSpc>
                <a:spcPct val="80000"/>
              </a:lnSpc>
              <a:buNone/>
            </a:pPr>
            <a:endParaRPr lang="en-US" sz="2700" dirty="0" smtClean="0">
              <a:latin typeface="Times New Roman" pitchFamily="18" charset="0"/>
              <a:cs typeface="Times New Roman" pitchFamily="18" charset="0"/>
            </a:endParaRPr>
          </a:p>
          <a:p>
            <a:pPr algn="ctr">
              <a:lnSpc>
                <a:spcPct val="80000"/>
              </a:lnSpc>
              <a:buNone/>
            </a:pPr>
            <a:r>
              <a:rPr lang="en-US" sz="2700" dirty="0" smtClean="0">
                <a:latin typeface="Times New Roman" pitchFamily="18" charset="0"/>
                <a:cs typeface="Times New Roman" pitchFamily="18" charset="0"/>
              </a:rPr>
              <a:t>Due to differences of opinion, </a:t>
            </a:r>
            <a:r>
              <a:rPr lang="en-US" sz="2700" b="1" dirty="0" smtClean="0">
                <a:latin typeface="Times New Roman" pitchFamily="18" charset="0"/>
                <a:cs typeface="Times New Roman" pitchFamily="18" charset="0"/>
              </a:rPr>
              <a:t>Italy </a:t>
            </a:r>
            <a:r>
              <a:rPr lang="en-US" sz="2700" dirty="0">
                <a:latin typeface="Times New Roman" pitchFamily="18" charset="0"/>
                <a:cs typeface="Times New Roman" pitchFamily="18" charset="0"/>
              </a:rPr>
              <a:t>left, </a:t>
            </a:r>
            <a:r>
              <a:rPr lang="en-US" sz="2700" dirty="0" smtClean="0">
                <a:latin typeface="Times New Roman" pitchFamily="18" charset="0"/>
                <a:cs typeface="Times New Roman" pitchFamily="18" charset="0"/>
              </a:rPr>
              <a:t>and the </a:t>
            </a:r>
            <a:r>
              <a:rPr lang="en-US" sz="2700" dirty="0">
                <a:latin typeface="Times New Roman" pitchFamily="18" charset="0"/>
                <a:cs typeface="Times New Roman" pitchFamily="18" charset="0"/>
              </a:rPr>
              <a:t>final conditions </a:t>
            </a:r>
            <a:endParaRPr lang="en-US" sz="2700" dirty="0" smtClean="0">
              <a:latin typeface="Times New Roman" pitchFamily="18" charset="0"/>
              <a:cs typeface="Times New Roman" pitchFamily="18" charset="0"/>
            </a:endParaRPr>
          </a:p>
          <a:p>
            <a:pPr algn="ctr">
              <a:lnSpc>
                <a:spcPct val="80000"/>
              </a:lnSpc>
              <a:buNone/>
            </a:pPr>
            <a:r>
              <a:rPr lang="en-US" sz="2700" dirty="0" smtClean="0">
                <a:latin typeface="Times New Roman" pitchFamily="18" charset="0"/>
                <a:cs typeface="Times New Roman" pitchFamily="18" charset="0"/>
              </a:rPr>
              <a:t>were </a:t>
            </a:r>
            <a:r>
              <a:rPr lang="en-US" sz="2700" dirty="0">
                <a:latin typeface="Times New Roman" pitchFamily="18" charset="0"/>
                <a:cs typeface="Times New Roman" pitchFamily="18" charset="0"/>
              </a:rPr>
              <a:t>determined by the </a:t>
            </a:r>
            <a:r>
              <a:rPr lang="en-US" sz="2700" dirty="0" smtClean="0">
                <a:latin typeface="Times New Roman" pitchFamily="18" charset="0"/>
                <a:cs typeface="Times New Roman" pitchFamily="18" charset="0"/>
              </a:rPr>
              <a:t> </a:t>
            </a:r>
            <a:r>
              <a:rPr lang="en-US" sz="2700" b="1" dirty="0" smtClean="0">
                <a:latin typeface="Times New Roman" pitchFamily="18" charset="0"/>
                <a:cs typeface="Times New Roman" pitchFamily="18" charset="0"/>
              </a:rPr>
              <a:t>"</a:t>
            </a:r>
            <a:r>
              <a:rPr lang="en-US" sz="2700" b="1" dirty="0">
                <a:latin typeface="Times New Roman" pitchFamily="18" charset="0"/>
                <a:cs typeface="Times New Roman" pitchFamily="18" charset="0"/>
              </a:rPr>
              <a:t>Big </a:t>
            </a:r>
            <a:r>
              <a:rPr lang="en-US" sz="2700" b="1" dirty="0" smtClean="0">
                <a:latin typeface="Times New Roman" pitchFamily="18" charset="0"/>
                <a:cs typeface="Times New Roman" pitchFamily="18" charset="0"/>
              </a:rPr>
              <a:t>Three"</a:t>
            </a:r>
            <a:r>
              <a:rPr lang="en-US" sz="2700" dirty="0" smtClean="0">
                <a:latin typeface="Times New Roman" pitchFamily="18" charset="0"/>
                <a:cs typeface="Times New Roman" pitchFamily="18" charset="0"/>
              </a:rPr>
              <a:t>:</a:t>
            </a:r>
            <a:r>
              <a:rPr lang="en-US" sz="2700" b="1" dirty="0" smtClean="0">
                <a:latin typeface="Times New Roman" pitchFamily="18" charset="0"/>
                <a:cs typeface="Times New Roman" pitchFamily="18" charset="0"/>
              </a:rPr>
              <a:t> </a:t>
            </a:r>
            <a:r>
              <a:rPr lang="en-US" sz="2700" b="1" dirty="0">
                <a:latin typeface="Times New Roman" pitchFamily="18" charset="0"/>
                <a:cs typeface="Times New Roman" pitchFamily="18" charset="0"/>
              </a:rPr>
              <a:t>United States, France </a:t>
            </a:r>
            <a:endParaRPr lang="en-US" sz="2700" b="1" dirty="0" smtClean="0">
              <a:latin typeface="Times New Roman" pitchFamily="18" charset="0"/>
              <a:cs typeface="Times New Roman" pitchFamily="18" charset="0"/>
            </a:endParaRPr>
          </a:p>
          <a:p>
            <a:pPr algn="ctr">
              <a:lnSpc>
                <a:spcPct val="80000"/>
              </a:lnSpc>
              <a:buNone/>
            </a:pPr>
            <a:r>
              <a:rPr lang="en-US" sz="2700" dirty="0" smtClean="0">
                <a:latin typeface="Times New Roman" pitchFamily="18" charset="0"/>
                <a:cs typeface="Times New Roman" pitchFamily="18" charset="0"/>
              </a:rPr>
              <a:t>and</a:t>
            </a:r>
            <a:r>
              <a:rPr lang="en-US" sz="2700" b="1" dirty="0" smtClean="0">
                <a:latin typeface="Times New Roman" pitchFamily="18" charset="0"/>
                <a:cs typeface="Times New Roman" pitchFamily="18" charset="0"/>
              </a:rPr>
              <a:t> </a:t>
            </a:r>
            <a:r>
              <a:rPr lang="en-US" sz="2700" b="1" dirty="0">
                <a:latin typeface="Times New Roman" pitchFamily="18" charset="0"/>
                <a:cs typeface="Times New Roman" pitchFamily="18" charset="0"/>
              </a:rPr>
              <a:t>Great Britain.</a:t>
            </a:r>
          </a:p>
          <a:p>
            <a:pPr algn="ctr">
              <a:lnSpc>
                <a:spcPct val="80000"/>
              </a:lnSpc>
              <a:buNone/>
            </a:pPr>
            <a:endParaRPr lang="en-US" sz="2700" dirty="0" smtClean="0">
              <a:latin typeface="Times New Roman" pitchFamily="18" charset="0"/>
              <a:cs typeface="Times New Roman" pitchFamily="18" charset="0"/>
            </a:endParaRPr>
          </a:p>
          <a:p>
            <a:pPr algn="ctr">
              <a:lnSpc>
                <a:spcPct val="80000"/>
              </a:lnSpc>
              <a:buNone/>
            </a:pPr>
            <a:r>
              <a:rPr lang="en-US" sz="2700" dirty="0" smtClean="0">
                <a:latin typeface="Times New Roman" pitchFamily="18" charset="0"/>
                <a:cs typeface="Times New Roman" pitchFamily="18" charset="0"/>
              </a:rPr>
              <a:t>Because </a:t>
            </a:r>
            <a:r>
              <a:rPr lang="en-US" sz="2700" dirty="0">
                <a:latin typeface="Times New Roman" pitchFamily="18" charset="0"/>
                <a:cs typeface="Times New Roman" pitchFamily="18" charset="0"/>
              </a:rPr>
              <a:t>Germany was not allowed to take part in the </a:t>
            </a:r>
            <a:endParaRPr lang="en-US" sz="2700" dirty="0" smtClean="0">
              <a:latin typeface="Times New Roman" pitchFamily="18" charset="0"/>
              <a:cs typeface="Times New Roman" pitchFamily="18" charset="0"/>
            </a:endParaRPr>
          </a:p>
          <a:p>
            <a:pPr algn="ctr">
              <a:lnSpc>
                <a:spcPct val="80000"/>
              </a:lnSpc>
              <a:buNone/>
            </a:pPr>
            <a:r>
              <a:rPr lang="en-US" sz="2700" dirty="0" smtClean="0">
                <a:latin typeface="Times New Roman" pitchFamily="18" charset="0"/>
                <a:cs typeface="Times New Roman" pitchFamily="18" charset="0"/>
              </a:rPr>
              <a:t>negotiations</a:t>
            </a:r>
            <a:r>
              <a:rPr lang="en-US" sz="2700" dirty="0">
                <a:latin typeface="Times New Roman" pitchFamily="18" charset="0"/>
                <a:cs typeface="Times New Roman" pitchFamily="18" charset="0"/>
              </a:rPr>
              <a:t>, the German government issued a protest to what </a:t>
            </a:r>
            <a:r>
              <a:rPr lang="en-US" sz="2700" dirty="0" smtClean="0">
                <a:latin typeface="Times New Roman" pitchFamily="18" charset="0"/>
                <a:cs typeface="Times New Roman" pitchFamily="18" charset="0"/>
              </a:rPr>
              <a:t>it </a:t>
            </a:r>
          </a:p>
          <a:p>
            <a:pPr algn="ctr">
              <a:lnSpc>
                <a:spcPct val="80000"/>
              </a:lnSpc>
              <a:buNone/>
            </a:pPr>
            <a:r>
              <a:rPr lang="en-US" sz="2700" dirty="0" smtClean="0">
                <a:latin typeface="Times New Roman" pitchFamily="18" charset="0"/>
                <a:cs typeface="Times New Roman" pitchFamily="18" charset="0"/>
              </a:rPr>
              <a:t>considered </a:t>
            </a:r>
            <a:r>
              <a:rPr lang="en-US" sz="2700" dirty="0">
                <a:latin typeface="Times New Roman" pitchFamily="18" charset="0"/>
                <a:cs typeface="Times New Roman" pitchFamily="18" charset="0"/>
              </a:rPr>
              <a:t>to be unfair demands</a:t>
            </a:r>
          </a:p>
        </p:txBody>
      </p:sp>
      <p:sp>
        <p:nvSpPr>
          <p:cNvPr id="5" name="Rectangle 2"/>
          <p:cNvSpPr>
            <a:spLocks noGrp="1" noChangeArrowheads="1"/>
          </p:cNvSpPr>
          <p:nvPr>
            <p:ph type="title"/>
          </p:nvPr>
        </p:nvSpPr>
        <p:spPr>
          <a:xfrm>
            <a:off x="0" y="274638"/>
            <a:ext cx="9144000" cy="868362"/>
          </a:xfrm>
        </p:spPr>
        <p:txBody>
          <a:bodyPr>
            <a:normAutofit/>
          </a:bodyPr>
          <a:lstStyle/>
          <a:p>
            <a:r>
              <a:rPr lang="en-US" sz="2800" b="1" dirty="0">
                <a:solidFill>
                  <a:schemeClr val="accent2">
                    <a:lumMod val="75000"/>
                  </a:schemeClr>
                </a:solidFill>
                <a:latin typeface="Times New Roman" pitchFamily="18" charset="0"/>
                <a:cs typeface="Times New Roman" pitchFamily="18" charset="0"/>
              </a:rPr>
              <a:t>Treaty of Versailles</a:t>
            </a:r>
            <a:endParaRPr lang="en-US" sz="2800"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219">
                                            <p:txEl>
                                              <p:pRg st="0" end="0"/>
                                            </p:txEl>
                                          </p:spTgt>
                                        </p:tgtEl>
                                        <p:attrNameLst>
                                          <p:attrName>style.visibility</p:attrName>
                                        </p:attrNameLst>
                                      </p:cBhvr>
                                      <p:to>
                                        <p:strVal val="visible"/>
                                      </p:to>
                                    </p:set>
                                    <p:anim to="" calcmode="lin" valueType="num">
                                      <p:cBhvr>
                                        <p:cTn id="10" dur="1" fill="hold"/>
                                        <p:tgtEl>
                                          <p:spTgt spid="921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 to="" calcmode="lin" valueType="num">
                                      <p:cBhvr>
                                        <p:cTn id="15" dur="1" fill="hold"/>
                                        <p:tgtEl>
                                          <p:spTgt spid="9219">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 to="" calcmode="lin" valueType="num">
                                      <p:cBhvr>
                                        <p:cTn id="20" dur="1" fill="hold"/>
                                        <p:tgtEl>
                                          <p:spTgt spid="9219">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to="" calcmode="lin" valueType="num">
                                      <p:cBhvr>
                                        <p:cTn id="23" dur="1" fill="hold"/>
                                        <p:tgtEl>
                                          <p:spTgt spid="9219">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9219">
                                            <p:txEl>
                                              <p:pRg st="6" end="6"/>
                                            </p:txEl>
                                          </p:spTgt>
                                        </p:tgtEl>
                                        <p:attrNameLst>
                                          <p:attrName>style.visibility</p:attrName>
                                        </p:attrNameLst>
                                      </p:cBhvr>
                                      <p:to>
                                        <p:strVal val="visible"/>
                                      </p:to>
                                    </p:set>
                                    <p:anim to="" calcmode="lin" valueType="num">
                                      <p:cBhvr>
                                        <p:cTn id="28" dur="1" fill="hold"/>
                                        <p:tgtEl>
                                          <p:spTgt spid="9219">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anim to="" calcmode="lin" valueType="num">
                                      <p:cBhvr>
                                        <p:cTn id="31" dur="1" fill="hold"/>
                                        <p:tgtEl>
                                          <p:spTgt spid="9219">
                                            <p:txEl>
                                              <p:pRg st="7" end="7"/>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9219">
                                            <p:txEl>
                                              <p:pRg st="8" end="8"/>
                                            </p:txEl>
                                          </p:spTgt>
                                        </p:tgtEl>
                                        <p:attrNameLst>
                                          <p:attrName>style.visibility</p:attrName>
                                        </p:attrNameLst>
                                      </p:cBhvr>
                                      <p:to>
                                        <p:strVal val="visible"/>
                                      </p:to>
                                    </p:set>
                                    <p:anim to="" calcmode="lin" valueType="num">
                                      <p:cBhvr>
                                        <p:cTn id="34" dur="1" fill="hold"/>
                                        <p:tgtEl>
                                          <p:spTgt spid="9219">
                                            <p:txEl>
                                              <p:pRg st="8" end="8"/>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9219">
                                            <p:txEl>
                                              <p:pRg st="10" end="10"/>
                                            </p:txEl>
                                          </p:spTgt>
                                        </p:tgtEl>
                                        <p:attrNameLst>
                                          <p:attrName>style.visibility</p:attrName>
                                        </p:attrNameLst>
                                      </p:cBhvr>
                                      <p:to>
                                        <p:strVal val="visible"/>
                                      </p:to>
                                    </p:set>
                                    <p:anim to="" calcmode="lin" valueType="num">
                                      <p:cBhvr>
                                        <p:cTn id="39" dur="1" fill="hold"/>
                                        <p:tgtEl>
                                          <p:spTgt spid="9219">
                                            <p:txEl>
                                              <p:pRg st="10" end="10"/>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9219">
                                            <p:txEl>
                                              <p:pRg st="11" end="11"/>
                                            </p:txEl>
                                          </p:spTgt>
                                        </p:tgtEl>
                                        <p:attrNameLst>
                                          <p:attrName>style.visibility</p:attrName>
                                        </p:attrNameLst>
                                      </p:cBhvr>
                                      <p:to>
                                        <p:strVal val="visible"/>
                                      </p:to>
                                    </p:set>
                                    <p:anim to="" calcmode="lin" valueType="num">
                                      <p:cBhvr>
                                        <p:cTn id="42" dur="1" fill="hold"/>
                                        <p:tgtEl>
                                          <p:spTgt spid="9219">
                                            <p:txEl>
                                              <p:pRg st="11" end="11"/>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9219">
                                            <p:txEl>
                                              <p:pRg st="12" end="12"/>
                                            </p:txEl>
                                          </p:spTgt>
                                        </p:tgtEl>
                                        <p:attrNameLst>
                                          <p:attrName>style.visibility</p:attrName>
                                        </p:attrNameLst>
                                      </p:cBhvr>
                                      <p:to>
                                        <p:strVal val="visible"/>
                                      </p:to>
                                    </p:set>
                                    <p:anim to="" calcmode="lin" valueType="num">
                                      <p:cBhvr>
                                        <p:cTn id="45" dur="1" fill="hold"/>
                                        <p:tgtEl>
                                          <p:spTgt spid="9219">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2" descr="http://www.mtholyoke.edu/~bulin20e/classweb/treatytext.jpg"/>
          <p:cNvPicPr>
            <a:picLocks noChangeAspect="1" noChangeArrowheads="1"/>
          </p:cNvPicPr>
          <p:nvPr/>
        </p:nvPicPr>
        <p:blipFill>
          <a:blip r:embed="rId2" cstate="print">
            <a:lum bright="70000" contrast="-70000"/>
          </a:blip>
          <a:srcRect/>
          <a:stretch>
            <a:fillRect/>
          </a:stretch>
        </p:blipFill>
        <p:spPr bwMode="auto">
          <a:xfrm>
            <a:off x="2286000" y="0"/>
            <a:ext cx="4476501" cy="6858000"/>
          </a:xfrm>
          <a:prstGeom prst="rect">
            <a:avLst/>
          </a:prstGeom>
          <a:noFill/>
        </p:spPr>
      </p:pic>
      <p:sp>
        <p:nvSpPr>
          <p:cNvPr id="13314" name="Rectangle 2"/>
          <p:cNvSpPr>
            <a:spLocks noGrp="1" noChangeArrowheads="1"/>
          </p:cNvSpPr>
          <p:nvPr>
            <p:ph type="title"/>
          </p:nvPr>
        </p:nvSpPr>
        <p:spPr>
          <a:xfrm>
            <a:off x="0" y="427038"/>
            <a:ext cx="9144000" cy="715962"/>
          </a:xfrm>
        </p:spPr>
        <p:txBody>
          <a:bodyPr>
            <a:normAutofit/>
          </a:bodyPr>
          <a:lstStyle/>
          <a:p>
            <a:r>
              <a:rPr lang="en-US" sz="2800" b="1" dirty="0">
                <a:solidFill>
                  <a:schemeClr val="accent2">
                    <a:lumMod val="75000"/>
                  </a:schemeClr>
                </a:solidFill>
                <a:latin typeface="Times New Roman" pitchFamily="18" charset="0"/>
                <a:cs typeface="Times New Roman" pitchFamily="18" charset="0"/>
              </a:rPr>
              <a:t>Reaction to the </a:t>
            </a:r>
            <a:r>
              <a:rPr lang="en-US" sz="2800" b="1" dirty="0" smtClean="0">
                <a:solidFill>
                  <a:schemeClr val="accent2">
                    <a:lumMod val="75000"/>
                  </a:schemeClr>
                </a:solidFill>
                <a:latin typeface="Times New Roman" pitchFamily="18" charset="0"/>
                <a:cs typeface="Times New Roman" pitchFamily="18" charset="0"/>
              </a:rPr>
              <a:t>Treaty</a:t>
            </a:r>
            <a:endParaRPr lang="en-US" sz="2800" dirty="0">
              <a:solidFill>
                <a:schemeClr val="accent2">
                  <a:lumMod val="75000"/>
                </a:schemeClr>
              </a:solidFill>
              <a:latin typeface="Times New Roman" pitchFamily="18" charset="0"/>
              <a:cs typeface="Times New Roman" pitchFamily="18" charset="0"/>
            </a:endParaRPr>
          </a:p>
        </p:txBody>
      </p:sp>
      <p:sp>
        <p:nvSpPr>
          <p:cNvPr id="13315" name="Rectangle 3"/>
          <p:cNvSpPr>
            <a:spLocks noGrp="1" noChangeArrowheads="1"/>
          </p:cNvSpPr>
          <p:nvPr>
            <p:ph type="body" idx="1"/>
          </p:nvPr>
        </p:nvSpPr>
        <p:spPr>
          <a:xfrm>
            <a:off x="0" y="1600200"/>
            <a:ext cx="9144000" cy="4525963"/>
          </a:xfrm>
        </p:spPr>
        <p:txBody>
          <a:bodyPr>
            <a:normAutofit/>
          </a:bodyPr>
          <a:lstStyle/>
          <a:p>
            <a:pPr algn="ctr">
              <a:lnSpc>
                <a:spcPct val="90000"/>
              </a:lnSpc>
              <a:buNone/>
            </a:pPr>
            <a:r>
              <a:rPr lang="en-US" sz="2700" dirty="0">
                <a:latin typeface="Times New Roman" pitchFamily="18" charset="0"/>
                <a:cs typeface="Times New Roman" pitchFamily="18" charset="0"/>
              </a:rPr>
              <a:t>The </a:t>
            </a:r>
            <a:r>
              <a:rPr lang="en-US" sz="2700" b="1" dirty="0">
                <a:latin typeface="Times New Roman" pitchFamily="18" charset="0"/>
                <a:cs typeface="Times New Roman" pitchFamily="18" charset="0"/>
              </a:rPr>
              <a:t>French</a:t>
            </a:r>
            <a:r>
              <a:rPr lang="en-US" sz="2700" dirty="0">
                <a:latin typeface="Times New Roman" pitchFamily="18" charset="0"/>
                <a:cs typeface="Times New Roman" pitchFamily="18" charset="0"/>
              </a:rPr>
              <a:t> felt they had been slighted, </a:t>
            </a:r>
            <a:r>
              <a:rPr lang="en-US" sz="2700" b="1" dirty="0">
                <a:latin typeface="Times New Roman" pitchFamily="18" charset="0"/>
                <a:cs typeface="Times New Roman" pitchFamily="18" charset="0"/>
              </a:rPr>
              <a:t>Britain</a:t>
            </a:r>
            <a:r>
              <a:rPr lang="en-US" sz="2700" dirty="0">
                <a:latin typeface="Times New Roman" pitchFamily="18" charset="0"/>
                <a:cs typeface="Times New Roman" pitchFamily="18" charset="0"/>
              </a:rPr>
              <a:t> felt that the </a:t>
            </a:r>
            <a:endParaRPr lang="en-US" sz="2700" dirty="0" smtClean="0">
              <a:latin typeface="Times New Roman" pitchFamily="18" charset="0"/>
              <a:cs typeface="Times New Roman" pitchFamily="18" charset="0"/>
            </a:endParaRPr>
          </a:p>
          <a:p>
            <a:pPr algn="ctr">
              <a:lnSpc>
                <a:spcPct val="90000"/>
              </a:lnSpc>
              <a:buNone/>
            </a:pPr>
            <a:r>
              <a:rPr lang="en-US" sz="2700" dirty="0" smtClean="0">
                <a:latin typeface="Times New Roman" pitchFamily="18" charset="0"/>
                <a:cs typeface="Times New Roman" pitchFamily="18" charset="0"/>
              </a:rPr>
              <a:t>Treaty </a:t>
            </a:r>
            <a:r>
              <a:rPr lang="en-US" sz="2700" dirty="0">
                <a:latin typeface="Times New Roman" pitchFamily="18" charset="0"/>
                <a:cs typeface="Times New Roman" pitchFamily="18" charset="0"/>
              </a:rPr>
              <a:t>was too harsh, and the </a:t>
            </a:r>
            <a:r>
              <a:rPr lang="en-US" sz="2700" b="1" dirty="0">
                <a:latin typeface="Times New Roman" pitchFamily="18" charset="0"/>
                <a:cs typeface="Times New Roman" pitchFamily="18" charset="0"/>
              </a:rPr>
              <a:t>USA</a:t>
            </a:r>
            <a:r>
              <a:rPr lang="en-US" sz="2700" dirty="0">
                <a:latin typeface="Times New Roman" pitchFamily="18" charset="0"/>
                <a:cs typeface="Times New Roman" pitchFamily="18" charset="0"/>
              </a:rPr>
              <a:t> saw it as </a:t>
            </a:r>
            <a:r>
              <a:rPr lang="en-US" sz="2700" b="1" dirty="0">
                <a:latin typeface="Times New Roman" pitchFamily="18" charset="0"/>
                <a:cs typeface="Times New Roman" pitchFamily="18" charset="0"/>
              </a:rPr>
              <a:t>Europe’s</a:t>
            </a:r>
            <a:r>
              <a:rPr lang="en-US" sz="2700" dirty="0">
                <a:latin typeface="Times New Roman" pitchFamily="18" charset="0"/>
                <a:cs typeface="Times New Roman" pitchFamily="18" charset="0"/>
              </a:rPr>
              <a:t> problem, </a:t>
            </a:r>
            <a:endParaRPr lang="en-US" sz="2700" dirty="0" smtClean="0">
              <a:latin typeface="Times New Roman" pitchFamily="18" charset="0"/>
              <a:cs typeface="Times New Roman" pitchFamily="18" charset="0"/>
            </a:endParaRPr>
          </a:p>
          <a:p>
            <a:pPr algn="ctr">
              <a:lnSpc>
                <a:spcPct val="90000"/>
              </a:lnSpc>
              <a:buNone/>
            </a:pPr>
            <a:r>
              <a:rPr lang="en-US" sz="2700" dirty="0" smtClean="0">
                <a:latin typeface="Times New Roman" pitchFamily="18" charset="0"/>
                <a:cs typeface="Times New Roman" pitchFamily="18" charset="0"/>
              </a:rPr>
              <a:t>and </a:t>
            </a:r>
            <a:r>
              <a:rPr lang="en-US" sz="2700" dirty="0">
                <a:latin typeface="Times New Roman" pitchFamily="18" charset="0"/>
                <a:cs typeface="Times New Roman" pitchFamily="18" charset="0"/>
              </a:rPr>
              <a:t>that overall, the Treaty was too harsh.</a:t>
            </a:r>
          </a:p>
          <a:p>
            <a:pPr algn="ctr">
              <a:lnSpc>
                <a:spcPct val="90000"/>
              </a:lnSpc>
            </a:pPr>
            <a:endParaRPr lang="en-US" sz="2700" dirty="0" smtClean="0">
              <a:latin typeface="Times New Roman" pitchFamily="18" charset="0"/>
              <a:cs typeface="Times New Roman" pitchFamily="18" charset="0"/>
            </a:endParaRPr>
          </a:p>
          <a:p>
            <a:pPr algn="ctr">
              <a:lnSpc>
                <a:spcPct val="90000"/>
              </a:lnSpc>
              <a:buNone/>
            </a:pPr>
            <a:r>
              <a:rPr lang="en-US" sz="2700" b="1" dirty="0" smtClean="0">
                <a:latin typeface="Times New Roman" pitchFamily="18" charset="0"/>
                <a:cs typeface="Times New Roman" pitchFamily="18" charset="0"/>
              </a:rPr>
              <a:t>Germany</a:t>
            </a: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signed the Versailles Treaty under protest. </a:t>
            </a:r>
          </a:p>
          <a:p>
            <a:pPr algn="ctr">
              <a:lnSpc>
                <a:spcPct val="90000"/>
              </a:lnSpc>
            </a:pPr>
            <a:endParaRPr lang="en-US" sz="2700" dirty="0" smtClean="0">
              <a:latin typeface="Times New Roman" pitchFamily="18" charset="0"/>
              <a:cs typeface="Times New Roman" pitchFamily="18" charset="0"/>
            </a:endParaRPr>
          </a:p>
          <a:p>
            <a:pPr algn="ctr">
              <a:lnSpc>
                <a:spcPct val="90000"/>
              </a:lnSpc>
              <a:buNone/>
            </a:pPr>
            <a:r>
              <a:rPr lang="en-US" sz="2700" dirty="0" smtClean="0">
                <a:latin typeface="Times New Roman" pitchFamily="18" charset="0"/>
                <a:cs typeface="Times New Roman" pitchFamily="18" charset="0"/>
              </a:rPr>
              <a:t>The </a:t>
            </a:r>
            <a:r>
              <a:rPr lang="en-US" sz="2700" b="1" dirty="0">
                <a:latin typeface="Times New Roman" pitchFamily="18" charset="0"/>
                <a:cs typeface="Times New Roman" pitchFamily="18" charset="0"/>
              </a:rPr>
              <a:t>USA</a:t>
            </a:r>
            <a:r>
              <a:rPr lang="en-US" sz="2700" dirty="0">
                <a:latin typeface="Times New Roman" pitchFamily="18" charset="0"/>
                <a:cs typeface="Times New Roman" pitchFamily="18" charset="0"/>
              </a:rPr>
              <a:t> Congress refused to ratify the treaty.</a:t>
            </a:r>
          </a:p>
          <a:p>
            <a:pPr algn="ctr">
              <a:lnSpc>
                <a:spcPct val="90000"/>
              </a:lnSpc>
            </a:pPr>
            <a:endParaRPr lang="en-US" sz="2700" dirty="0" smtClean="0">
              <a:latin typeface="Times New Roman" pitchFamily="18" charset="0"/>
              <a:cs typeface="Times New Roman" pitchFamily="18" charset="0"/>
            </a:endParaRPr>
          </a:p>
          <a:p>
            <a:pPr algn="ctr">
              <a:lnSpc>
                <a:spcPct val="90000"/>
              </a:lnSpc>
              <a:buNone/>
            </a:pPr>
            <a:r>
              <a:rPr lang="en-US" sz="2700" dirty="0" smtClean="0">
                <a:latin typeface="Times New Roman" pitchFamily="18" charset="0"/>
                <a:cs typeface="Times New Roman" pitchFamily="18" charset="0"/>
              </a:rPr>
              <a:t>Many </a:t>
            </a:r>
            <a:r>
              <a:rPr lang="en-US" sz="2700" dirty="0">
                <a:latin typeface="Times New Roman" pitchFamily="18" charset="0"/>
                <a:cs typeface="Times New Roman" pitchFamily="18" charset="0"/>
              </a:rPr>
              <a:t>people in </a:t>
            </a:r>
            <a:r>
              <a:rPr lang="en-US" sz="2700" b="1" dirty="0">
                <a:latin typeface="Times New Roman" pitchFamily="18" charset="0"/>
                <a:cs typeface="Times New Roman" pitchFamily="18" charset="0"/>
              </a:rPr>
              <a:t>France</a:t>
            </a:r>
            <a:r>
              <a:rPr lang="en-US" sz="2700" dirty="0">
                <a:latin typeface="Times New Roman" pitchFamily="18" charset="0"/>
                <a:cs typeface="Times New Roman" pitchFamily="18" charset="0"/>
              </a:rPr>
              <a:t> and </a:t>
            </a:r>
            <a:r>
              <a:rPr lang="en-US" sz="2700" b="1" dirty="0">
                <a:latin typeface="Times New Roman" pitchFamily="18" charset="0"/>
                <a:cs typeface="Times New Roman" pitchFamily="18" charset="0"/>
              </a:rPr>
              <a:t>Britain</a:t>
            </a:r>
            <a:r>
              <a:rPr lang="en-US" sz="2700" dirty="0">
                <a:latin typeface="Times New Roman" pitchFamily="18" charset="0"/>
                <a:cs typeface="Times New Roman" pitchFamily="18" charset="0"/>
              </a:rPr>
              <a:t> were angry that there was no </a:t>
            </a:r>
            <a:r>
              <a:rPr lang="en-US" sz="2700" dirty="0" smtClean="0">
                <a:latin typeface="Times New Roman" pitchFamily="18" charset="0"/>
                <a:cs typeface="Times New Roman" pitchFamily="18" charset="0"/>
              </a:rPr>
              <a:t>trial </a:t>
            </a:r>
            <a:r>
              <a:rPr lang="en-US" sz="2700" dirty="0">
                <a:latin typeface="Times New Roman" pitchFamily="18" charset="0"/>
                <a:cs typeface="Times New Roman" pitchFamily="18" charset="0"/>
              </a:rPr>
              <a:t>of the Kaiser or the other war leaders.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to="" calcmode="lin" valueType="num">
                                      <p:cBhvr>
                                        <p:cTn id="12" dur="1" fill="hold"/>
                                        <p:tgtEl>
                                          <p:spTgt spid="13315">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 to="" calcmode="lin" valueType="num">
                                      <p:cBhvr>
                                        <p:cTn id="15" dur="1" fill="hold"/>
                                        <p:tgtEl>
                                          <p:spTgt spid="13315">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3315">
                                            <p:txEl>
                                              <p:pRg st="2" end="2"/>
                                            </p:txEl>
                                          </p:spTgt>
                                        </p:tgtEl>
                                        <p:attrNameLst>
                                          <p:attrName>style.visibility</p:attrName>
                                        </p:attrNameLst>
                                      </p:cBhvr>
                                      <p:to>
                                        <p:strVal val="visible"/>
                                      </p:to>
                                    </p:set>
                                    <p:anim to="" calcmode="lin" valueType="num">
                                      <p:cBhvr>
                                        <p:cTn id="18" dur="1" fill="hold"/>
                                        <p:tgtEl>
                                          <p:spTgt spid="13315">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 to="" calcmode="lin" valueType="num">
                                      <p:cBhvr>
                                        <p:cTn id="23" dur="1" fill="hold"/>
                                        <p:tgtEl>
                                          <p:spTgt spid="13315">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3315">
                                            <p:txEl>
                                              <p:pRg st="6" end="6"/>
                                            </p:txEl>
                                          </p:spTgt>
                                        </p:tgtEl>
                                        <p:attrNameLst>
                                          <p:attrName>style.visibility</p:attrName>
                                        </p:attrNameLst>
                                      </p:cBhvr>
                                      <p:to>
                                        <p:strVal val="visible"/>
                                      </p:to>
                                    </p:set>
                                    <p:anim to="" calcmode="lin" valueType="num">
                                      <p:cBhvr>
                                        <p:cTn id="28" dur="1" fill="hold"/>
                                        <p:tgtEl>
                                          <p:spTgt spid="13315">
                                            <p:txEl>
                                              <p:pRg st="6" end="6"/>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3315">
                                            <p:txEl>
                                              <p:pRg st="8" end="8"/>
                                            </p:txEl>
                                          </p:spTgt>
                                        </p:tgtEl>
                                        <p:attrNameLst>
                                          <p:attrName>style.visibility</p:attrName>
                                        </p:attrNameLst>
                                      </p:cBhvr>
                                      <p:to>
                                        <p:strVal val="visible"/>
                                      </p:to>
                                    </p:set>
                                    <p:anim to="" calcmode="lin" valueType="num">
                                      <p:cBhvr>
                                        <p:cTn id="33" dur="1" fill="hold"/>
                                        <p:tgtEl>
                                          <p:spTgt spid="1331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www.mtholyoke.edu/~bulin20e/classweb/treatytext.jpg"/>
          <p:cNvPicPr>
            <a:picLocks noChangeAspect="1" noChangeArrowheads="1"/>
          </p:cNvPicPr>
          <p:nvPr/>
        </p:nvPicPr>
        <p:blipFill>
          <a:blip r:embed="rId2" cstate="print">
            <a:lum bright="70000" contrast="-70000"/>
          </a:blip>
          <a:srcRect/>
          <a:stretch>
            <a:fillRect/>
          </a:stretch>
        </p:blipFill>
        <p:spPr bwMode="auto">
          <a:xfrm>
            <a:off x="2286000" y="0"/>
            <a:ext cx="4476501" cy="6858000"/>
          </a:xfrm>
          <a:prstGeom prst="rect">
            <a:avLst/>
          </a:prstGeom>
          <a:noFill/>
        </p:spPr>
      </p:pic>
      <p:sp>
        <p:nvSpPr>
          <p:cNvPr id="14339" name="Rectangle 3"/>
          <p:cNvSpPr>
            <a:spLocks noGrp="1" noChangeArrowheads="1"/>
          </p:cNvSpPr>
          <p:nvPr>
            <p:ph type="body" idx="1"/>
          </p:nvPr>
        </p:nvSpPr>
        <p:spPr>
          <a:xfrm>
            <a:off x="0" y="1600200"/>
            <a:ext cx="9144000" cy="3505200"/>
          </a:xfrm>
        </p:spPr>
        <p:txBody>
          <a:bodyPr>
            <a:normAutofit fontScale="85000" lnSpcReduction="20000"/>
          </a:bodyPr>
          <a:lstStyle/>
          <a:p>
            <a:pPr algn="ctr">
              <a:buNone/>
            </a:pPr>
            <a:r>
              <a:rPr lang="en-US" dirty="0">
                <a:latin typeface="Times New Roman" pitchFamily="18" charset="0"/>
                <a:cs typeface="Times New Roman" pitchFamily="18" charset="0"/>
              </a:rPr>
              <a:t>The Treaty signaled the beginning of a period of </a:t>
            </a:r>
            <a:r>
              <a:rPr lang="en-US" dirty="0" smtClean="0">
                <a:latin typeface="Times New Roman" pitchFamily="18" charset="0"/>
                <a:cs typeface="Times New Roman" pitchFamily="18" charset="0"/>
              </a:rPr>
              <a:t>isolation </a:t>
            </a:r>
            <a:r>
              <a:rPr lang="en-US" dirty="0">
                <a:latin typeface="Times New Roman" pitchFamily="18" charset="0"/>
                <a:cs typeface="Times New Roman" pitchFamily="18" charset="0"/>
              </a:rPr>
              <a:t>for </a:t>
            </a:r>
            <a:r>
              <a:rPr lang="en-US" b="1" dirty="0">
                <a:latin typeface="Times New Roman" pitchFamily="18" charset="0"/>
                <a:cs typeface="Times New Roman" pitchFamily="18" charset="0"/>
              </a:rPr>
              <a:t>Germany</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a:p>
            <a:pPr lvl="1" algn="ctr">
              <a:buNone/>
            </a:pPr>
            <a:r>
              <a:rPr lang="en-US" sz="3200" dirty="0" smtClean="0">
                <a:latin typeface="Times New Roman" pitchFamily="18" charset="0"/>
                <a:cs typeface="Times New Roman" pitchFamily="18" charset="0"/>
              </a:rPr>
              <a:t>Germany was an </a:t>
            </a:r>
            <a:r>
              <a:rPr lang="en-US" sz="3200" dirty="0">
                <a:latin typeface="Times New Roman" pitchFamily="18" charset="0"/>
                <a:cs typeface="Times New Roman" pitchFamily="18" charset="0"/>
              </a:rPr>
              <a:t>outcast in international politics and was feared and distrusted </a:t>
            </a:r>
            <a:r>
              <a:rPr lang="en-US" sz="3200" dirty="0" smtClean="0">
                <a:latin typeface="Times New Roman" pitchFamily="18" charset="0"/>
                <a:cs typeface="Times New Roman" pitchFamily="18" charset="0"/>
              </a:rPr>
              <a:t>by the </a:t>
            </a:r>
            <a:r>
              <a:rPr lang="en-US" sz="3200" b="1" dirty="0">
                <a:latin typeface="Times New Roman" pitchFamily="18" charset="0"/>
                <a:cs typeface="Times New Roman" pitchFamily="18" charset="0"/>
              </a:rPr>
              <a:t>Allies</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lvl="1"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Controversial even today, it is often argued that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punitive terms of the treaty supported the rise </a:t>
            </a:r>
            <a:r>
              <a:rPr lang="en-US" dirty="0" smtClean="0">
                <a:latin typeface="Times New Roman" pitchFamily="18" charset="0"/>
                <a:cs typeface="Times New Roman" pitchFamily="18" charset="0"/>
              </a:rPr>
              <a:t>of </a:t>
            </a: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Nazis</a:t>
            </a:r>
            <a:r>
              <a:rPr lang="en-US" dirty="0">
                <a:latin typeface="Times New Roman" pitchFamily="18" charset="0"/>
                <a:cs typeface="Times New Roman" pitchFamily="18" charset="0"/>
              </a:rPr>
              <a:t> led to the outbreak of </a:t>
            </a:r>
            <a:r>
              <a:rPr lang="en-US" b="1" dirty="0">
                <a:latin typeface="Times New Roman" pitchFamily="18" charset="0"/>
                <a:cs typeface="Times New Roman" pitchFamily="18" charset="0"/>
              </a:rPr>
              <a:t>World War II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5" name="Rectangle 2"/>
          <p:cNvSpPr>
            <a:spLocks noGrp="1" noChangeArrowheads="1"/>
          </p:cNvSpPr>
          <p:nvPr>
            <p:ph type="title"/>
          </p:nvPr>
        </p:nvSpPr>
        <p:spPr>
          <a:xfrm>
            <a:off x="0" y="427038"/>
            <a:ext cx="9144000" cy="715962"/>
          </a:xfrm>
        </p:spPr>
        <p:txBody>
          <a:bodyPr>
            <a:normAutofit/>
          </a:bodyPr>
          <a:lstStyle/>
          <a:p>
            <a:r>
              <a:rPr lang="en-US" sz="2800" b="1" dirty="0" smtClean="0">
                <a:solidFill>
                  <a:schemeClr val="accent2">
                    <a:lumMod val="75000"/>
                  </a:schemeClr>
                </a:solidFill>
                <a:latin typeface="Times New Roman" pitchFamily="18" charset="0"/>
                <a:cs typeface="Times New Roman" pitchFamily="18" charset="0"/>
              </a:rPr>
              <a:t>Results of the Treaty</a:t>
            </a:r>
            <a:endParaRPr lang="en-US" sz="2800"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4339">
                                            <p:txEl>
                                              <p:pRg st="0" end="0"/>
                                            </p:txEl>
                                          </p:spTgt>
                                        </p:tgtEl>
                                        <p:attrNameLst>
                                          <p:attrName>style.visibility</p:attrName>
                                        </p:attrNameLst>
                                      </p:cBhvr>
                                      <p:to>
                                        <p:strVal val="visible"/>
                                      </p:to>
                                    </p:set>
                                    <p:anim to="" calcmode="lin" valueType="num">
                                      <p:cBhvr>
                                        <p:cTn id="10" dur="1" fill="hold"/>
                                        <p:tgtEl>
                                          <p:spTgt spid="1433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 to="" calcmode="lin" valueType="num">
                                      <p:cBhvr>
                                        <p:cTn id="15" dur="1" fill="hold"/>
                                        <p:tgtEl>
                                          <p:spTgt spid="14339">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4339">
                                            <p:txEl>
                                              <p:pRg st="4" end="4"/>
                                            </p:txEl>
                                          </p:spTgt>
                                        </p:tgtEl>
                                        <p:attrNameLst>
                                          <p:attrName>style.visibility</p:attrName>
                                        </p:attrNameLst>
                                      </p:cBhvr>
                                      <p:to>
                                        <p:strVal val="visible"/>
                                      </p:to>
                                    </p:set>
                                    <p:anim to="" calcmode="lin" valueType="num">
                                      <p:cBhvr>
                                        <p:cTn id="20" dur="1" fill="hold"/>
                                        <p:tgtEl>
                                          <p:spTgt spid="1433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7" descr="INFLAC~1"/>
          <p:cNvPicPr>
            <a:picLocks noChangeAspect="1" noChangeArrowheads="1"/>
          </p:cNvPicPr>
          <p:nvPr/>
        </p:nvPicPr>
        <p:blipFill>
          <a:blip r:embed="rId2" cstate="print">
            <a:lum bright="70000" contrast="-70000"/>
          </a:blip>
          <a:srcRect/>
          <a:stretch>
            <a:fillRect/>
          </a:stretch>
        </p:blipFill>
        <p:spPr>
          <a:xfrm>
            <a:off x="0" y="830464"/>
            <a:ext cx="4572000" cy="5390473"/>
          </a:xfrm>
          <a:prstGeom prst="rect">
            <a:avLst/>
          </a:prstGeom>
          <a:noFill/>
          <a:ln/>
        </p:spPr>
      </p:pic>
      <p:pic>
        <p:nvPicPr>
          <p:cNvPr id="31746" name="Picture 2" descr="http://moneytipcentral.com/wp-content/uploads/2009/03/children-playing-with-money.jpg"/>
          <p:cNvPicPr>
            <a:picLocks noChangeAspect="1" noChangeArrowheads="1"/>
          </p:cNvPicPr>
          <p:nvPr/>
        </p:nvPicPr>
        <p:blipFill>
          <a:blip r:embed="rId3" cstate="print">
            <a:lum bright="70000" contrast="-70000"/>
          </a:blip>
          <a:srcRect/>
          <a:stretch>
            <a:fillRect/>
          </a:stretch>
        </p:blipFill>
        <p:spPr bwMode="auto">
          <a:xfrm>
            <a:off x="4645446" y="914400"/>
            <a:ext cx="4498553" cy="5333999"/>
          </a:xfrm>
          <a:prstGeom prst="rect">
            <a:avLst/>
          </a:prstGeom>
          <a:noFill/>
        </p:spPr>
      </p:pic>
      <p:sp>
        <p:nvSpPr>
          <p:cNvPr id="17410" name="Rectangle 2"/>
          <p:cNvSpPr>
            <a:spLocks noGrp="1" noChangeArrowheads="1"/>
          </p:cNvSpPr>
          <p:nvPr>
            <p:ph type="title"/>
          </p:nvPr>
        </p:nvSpPr>
        <p:spPr>
          <a:xfrm>
            <a:off x="0" y="1493838"/>
            <a:ext cx="9144000" cy="715962"/>
          </a:xfrm>
        </p:spPr>
        <p:txBody>
          <a:bodyPr>
            <a:normAutofit/>
          </a:bodyPr>
          <a:lstStyle/>
          <a:p>
            <a:r>
              <a:rPr lang="en-US" sz="2800" b="1" i="1" dirty="0">
                <a:solidFill>
                  <a:srgbClr val="002060"/>
                </a:solidFill>
                <a:latin typeface="Times New Roman" pitchFamily="18" charset="0"/>
                <a:cs typeface="Times New Roman" pitchFamily="18" charset="0"/>
              </a:rPr>
              <a:t>Hyperinflation</a:t>
            </a:r>
          </a:p>
        </p:txBody>
      </p:sp>
      <p:sp>
        <p:nvSpPr>
          <p:cNvPr id="17411" name="Rectangle 3"/>
          <p:cNvSpPr>
            <a:spLocks noGrp="1" noChangeArrowheads="1"/>
          </p:cNvSpPr>
          <p:nvPr>
            <p:ph type="body" idx="1"/>
          </p:nvPr>
        </p:nvSpPr>
        <p:spPr>
          <a:xfrm>
            <a:off x="0" y="2590801"/>
            <a:ext cx="9144000" cy="2514599"/>
          </a:xfrm>
        </p:spPr>
        <p:txBody>
          <a:bodyPr>
            <a:normAutofit fontScale="85000" lnSpcReduction="10000"/>
          </a:bodyPr>
          <a:lstStyle/>
          <a:p>
            <a:pPr algn="ctr">
              <a:buNone/>
            </a:pPr>
            <a:r>
              <a:rPr lang="en-US" dirty="0">
                <a:latin typeface="Times New Roman" pitchFamily="18" charset="0"/>
                <a:cs typeface="Times New Roman" pitchFamily="18" charset="0"/>
              </a:rPr>
              <a:t>After WWI, the </a:t>
            </a:r>
            <a:r>
              <a:rPr lang="en-US" b="1" dirty="0">
                <a:latin typeface="Times New Roman" pitchFamily="18" charset="0"/>
                <a:cs typeface="Times New Roman" pitchFamily="18" charset="0"/>
              </a:rPr>
              <a:t>German</a:t>
            </a:r>
            <a:r>
              <a:rPr lang="en-US" dirty="0">
                <a:latin typeface="Times New Roman" pitchFamily="18" charset="0"/>
                <a:cs typeface="Times New Roman" pitchFamily="18" charset="0"/>
              </a:rPr>
              <a:t> economy was in ruins</a:t>
            </a:r>
          </a:p>
          <a:p>
            <a:pPr algn="ctr">
              <a:buNone/>
            </a:pPr>
            <a:r>
              <a:rPr lang="en-US" dirty="0">
                <a:latin typeface="Times New Roman" pitchFamily="18" charset="0"/>
                <a:cs typeface="Times New Roman" pitchFamily="18" charset="0"/>
              </a:rPr>
              <a:t>They were unable to pay reparations to the </a:t>
            </a:r>
            <a:r>
              <a:rPr lang="en-US" b="1" dirty="0" smtClean="0">
                <a:latin typeface="Times New Roman" pitchFamily="18" charset="0"/>
                <a:cs typeface="Times New Roman" pitchFamily="18" charset="0"/>
              </a:rPr>
              <a:t>Allies</a:t>
            </a:r>
          </a:p>
          <a:p>
            <a:pPr algn="ctr">
              <a:buNone/>
            </a:pPr>
            <a:endParaRPr lang="en-US" dirty="0">
              <a:latin typeface="Times New Roman" pitchFamily="18" charset="0"/>
              <a:cs typeface="Times New Roman" pitchFamily="18" charset="0"/>
            </a:endParaRPr>
          </a:p>
          <a:p>
            <a:pPr algn="ctr">
              <a:buNone/>
            </a:pPr>
            <a:r>
              <a:rPr lang="en-US" b="1" dirty="0">
                <a:latin typeface="Times New Roman" pitchFamily="18" charset="0"/>
                <a:cs typeface="Times New Roman" pitchFamily="18" charset="0"/>
              </a:rPr>
              <a:t>France</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Belgium</a:t>
            </a:r>
            <a:r>
              <a:rPr lang="en-US" dirty="0">
                <a:latin typeface="Times New Roman" pitchFamily="18" charset="0"/>
                <a:cs typeface="Times New Roman" pitchFamily="18" charset="0"/>
              </a:rPr>
              <a:t> invaded the </a:t>
            </a:r>
            <a:r>
              <a:rPr lang="en-US" b="1" dirty="0">
                <a:latin typeface="Times New Roman" pitchFamily="18" charset="0"/>
                <a:cs typeface="Times New Roman" pitchFamily="18" charset="0"/>
              </a:rPr>
              <a:t>Ruhr</a:t>
            </a:r>
            <a:r>
              <a:rPr lang="en-US" dirty="0">
                <a:latin typeface="Times New Roman" pitchFamily="18" charset="0"/>
                <a:cs typeface="Times New Roman" pitchFamily="18" charset="0"/>
              </a:rPr>
              <a:t> (industrial </a:t>
            </a:r>
            <a:r>
              <a:rPr lang="en-US" dirty="0" smtClean="0">
                <a:latin typeface="Times New Roman" pitchFamily="18" charset="0"/>
                <a:cs typeface="Times New Roman" pitchFamily="18" charset="0"/>
              </a:rPr>
              <a:t>heartland </a:t>
            </a:r>
            <a:r>
              <a:rPr lang="en-US" dirty="0">
                <a:latin typeface="Times New Roman" pitchFamily="18" charset="0"/>
                <a:cs typeface="Times New Roman" pitchFamily="18" charset="0"/>
              </a:rPr>
              <a:t>of Germany) to get the reparations they were </a:t>
            </a:r>
            <a:r>
              <a:rPr lang="en-US" dirty="0" smtClean="0">
                <a:latin typeface="Times New Roman" pitchFamily="18" charset="0"/>
                <a:cs typeface="Times New Roman" pitchFamily="18" charset="0"/>
              </a:rPr>
              <a:t>owed</a:t>
            </a:r>
            <a:endParaRPr lang="en-US" dirty="0">
              <a:latin typeface="Times New Roman" pitchFamily="18" charset="0"/>
              <a:cs typeface="Times New Roman" pitchFamily="18" charset="0"/>
            </a:endParaRPr>
          </a:p>
        </p:txBody>
      </p:sp>
      <p:sp>
        <p:nvSpPr>
          <p:cNvPr id="4" name="Rectangle 2"/>
          <p:cNvSpPr txBox="1">
            <a:spLocks noChangeArrowheads="1"/>
          </p:cNvSpPr>
          <p:nvPr/>
        </p:nvSpPr>
        <p:spPr>
          <a:xfrm>
            <a:off x="0" y="228600"/>
            <a:ext cx="9144000" cy="715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Results of the Treaty</a:t>
            </a:r>
            <a:endParaRPr kumimoji="0" lang="en-US" sz="28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to="" calcmode="lin" valueType="num">
                                      <p:cBhvr>
                                        <p:cTn id="12" dur="1" fill="hold"/>
                                        <p:tgtEl>
                                          <p:spTgt spid="174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7411">
                                            <p:txEl>
                                              <p:pRg st="0" end="0"/>
                                            </p:txEl>
                                          </p:spTgt>
                                        </p:tgtEl>
                                        <p:attrNameLst>
                                          <p:attrName>style.visibility</p:attrName>
                                        </p:attrNameLst>
                                      </p:cBhvr>
                                      <p:to>
                                        <p:strVal val="visible"/>
                                      </p:to>
                                    </p:set>
                                    <p:anim to="" calcmode="lin" valueType="num">
                                      <p:cBhvr>
                                        <p:cTn id="17" dur="1" fill="hold"/>
                                        <p:tgtEl>
                                          <p:spTgt spid="17411">
                                            <p:txEl>
                                              <p:pRg st="0" end="0"/>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7411">
                                            <p:txEl>
                                              <p:pRg st="1" end="1"/>
                                            </p:txEl>
                                          </p:spTgt>
                                        </p:tgtEl>
                                        <p:attrNameLst>
                                          <p:attrName>style.visibility</p:attrName>
                                        </p:attrNameLst>
                                      </p:cBhvr>
                                      <p:to>
                                        <p:strVal val="visible"/>
                                      </p:to>
                                    </p:set>
                                    <p:anim to="" calcmode="lin" valueType="num">
                                      <p:cBhvr>
                                        <p:cTn id="20" dur="1" fill="hold"/>
                                        <p:tgtEl>
                                          <p:spTgt spid="17411">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to="" calcmode="lin" valueType="num">
                                      <p:cBhvr>
                                        <p:cTn id="25" dur="1" fill="hold"/>
                                        <p:tgtEl>
                                          <p:spTgt spid="1741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descr="http://prosperityagenda.us/pictures/wheelbarrow.jpg"/>
          <p:cNvPicPr>
            <a:picLocks noChangeAspect="1" noChangeArrowheads="1"/>
          </p:cNvPicPr>
          <p:nvPr/>
        </p:nvPicPr>
        <p:blipFill>
          <a:blip r:embed="rId2" cstate="print">
            <a:lum bright="70000" contrast="-70000"/>
          </a:blip>
          <a:srcRect/>
          <a:stretch>
            <a:fillRect/>
          </a:stretch>
        </p:blipFill>
        <p:spPr bwMode="auto">
          <a:xfrm>
            <a:off x="-1" y="0"/>
            <a:ext cx="9144001" cy="6858000"/>
          </a:xfrm>
          <a:prstGeom prst="rect">
            <a:avLst/>
          </a:prstGeom>
          <a:noFill/>
        </p:spPr>
      </p:pic>
      <p:sp>
        <p:nvSpPr>
          <p:cNvPr id="18435" name="Rectangle 3"/>
          <p:cNvSpPr>
            <a:spLocks noGrp="1" noChangeArrowheads="1"/>
          </p:cNvSpPr>
          <p:nvPr>
            <p:ph type="body" idx="1"/>
          </p:nvPr>
        </p:nvSpPr>
        <p:spPr>
          <a:xfrm>
            <a:off x="0" y="1600201"/>
            <a:ext cx="9144000" cy="4191000"/>
          </a:xfrm>
        </p:spPr>
        <p:txBody>
          <a:bodyPr>
            <a:normAutofit fontScale="85000" lnSpcReduction="10000"/>
          </a:bodyPr>
          <a:lstStyle/>
          <a:p>
            <a:pPr algn="ctr">
              <a:buNone/>
            </a:pPr>
            <a:r>
              <a:rPr lang="en-US" dirty="0">
                <a:latin typeface="Times New Roman" pitchFamily="18" charset="0"/>
                <a:cs typeface="Times New Roman" pitchFamily="18" charset="0"/>
              </a:rPr>
              <a:t>Workers went on strike, industrial production </a:t>
            </a:r>
            <a:r>
              <a:rPr lang="en-US" dirty="0" smtClean="0">
                <a:latin typeface="Times New Roman" pitchFamily="18" charset="0"/>
                <a:cs typeface="Times New Roman" pitchFamily="18" charset="0"/>
              </a:rPr>
              <a:t>further declined</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German</a:t>
            </a:r>
            <a:r>
              <a:rPr lang="en-US" dirty="0">
                <a:latin typeface="Times New Roman" pitchFamily="18" charset="0"/>
                <a:cs typeface="Times New Roman" pitchFamily="18" charset="0"/>
              </a:rPr>
              <a:t> mark became </a:t>
            </a:r>
            <a:r>
              <a:rPr lang="en-US" dirty="0" smtClean="0">
                <a:latin typeface="Times New Roman" pitchFamily="18" charset="0"/>
                <a:cs typeface="Times New Roman" pitchFamily="18" charset="0"/>
              </a:rPr>
              <a:t>worthless</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The middle class lost a lot of their savings as it </a:t>
            </a:r>
            <a:r>
              <a:rPr lang="en-US" dirty="0" smtClean="0">
                <a:latin typeface="Times New Roman" pitchFamily="18" charset="0"/>
                <a:cs typeface="Times New Roman" pitchFamily="18" charset="0"/>
              </a:rPr>
              <a:t>was now worthless</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People had to get paid daily and had to haul </a:t>
            </a:r>
            <a:r>
              <a:rPr lang="en-US" dirty="0" smtClean="0">
                <a:latin typeface="Times New Roman" pitchFamily="18" charset="0"/>
                <a:cs typeface="Times New Roman" pitchFamily="18" charset="0"/>
              </a:rPr>
              <a:t>money </a:t>
            </a:r>
            <a:r>
              <a:rPr lang="en-US" dirty="0">
                <a:latin typeface="Times New Roman" pitchFamily="18" charset="0"/>
                <a:cs typeface="Times New Roman" pitchFamily="18" charset="0"/>
              </a:rPr>
              <a:t>around in wheelbarrows</a:t>
            </a:r>
          </a:p>
        </p:txBody>
      </p:sp>
      <p:sp>
        <p:nvSpPr>
          <p:cNvPr id="4" name="Rectangle 2"/>
          <p:cNvSpPr>
            <a:spLocks noGrp="1" noChangeArrowheads="1"/>
          </p:cNvSpPr>
          <p:nvPr>
            <p:ph type="title"/>
          </p:nvPr>
        </p:nvSpPr>
        <p:spPr>
          <a:xfrm>
            <a:off x="0" y="685800"/>
            <a:ext cx="9144000" cy="715962"/>
          </a:xfrm>
        </p:spPr>
        <p:txBody>
          <a:bodyPr>
            <a:normAutofit/>
          </a:bodyPr>
          <a:lstStyle/>
          <a:p>
            <a:r>
              <a:rPr lang="en-US" sz="2800" b="1" i="1" dirty="0">
                <a:solidFill>
                  <a:srgbClr val="002060"/>
                </a:solidFill>
                <a:latin typeface="Times New Roman" pitchFamily="18" charset="0"/>
                <a:cs typeface="Times New Roman" pitchFamily="18" charset="0"/>
              </a:rPr>
              <a:t>Hyperinflation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8435">
                                            <p:txEl>
                                              <p:pRg st="0" end="0"/>
                                            </p:txEl>
                                          </p:spTgt>
                                        </p:tgtEl>
                                        <p:attrNameLst>
                                          <p:attrName>style.visibility</p:attrName>
                                        </p:attrNameLst>
                                      </p:cBhvr>
                                      <p:to>
                                        <p:strVal val="visible"/>
                                      </p:to>
                                    </p:set>
                                    <p:anim to="" calcmode="lin" valueType="num">
                                      <p:cBhvr>
                                        <p:cTn id="10" dur="1" fill="hold"/>
                                        <p:tgtEl>
                                          <p:spTgt spid="1843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to="" calcmode="lin" valueType="num">
                                      <p:cBhvr>
                                        <p:cTn id="15" dur="1" fill="hold"/>
                                        <p:tgtEl>
                                          <p:spTgt spid="1843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8435">
                                            <p:txEl>
                                              <p:pRg st="4" end="4"/>
                                            </p:txEl>
                                          </p:spTgt>
                                        </p:tgtEl>
                                        <p:attrNameLst>
                                          <p:attrName>style.visibility</p:attrName>
                                        </p:attrNameLst>
                                      </p:cBhvr>
                                      <p:to>
                                        <p:strVal val="visible"/>
                                      </p:to>
                                    </p:set>
                                    <p:anim to="" calcmode="lin" valueType="num">
                                      <p:cBhvr>
                                        <p:cTn id="20" dur="1" fill="hold"/>
                                        <p:tgtEl>
                                          <p:spTgt spid="18435">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8435">
                                            <p:txEl>
                                              <p:pRg st="6" end="6"/>
                                            </p:txEl>
                                          </p:spTgt>
                                        </p:tgtEl>
                                        <p:attrNameLst>
                                          <p:attrName>style.visibility</p:attrName>
                                        </p:attrNameLst>
                                      </p:cBhvr>
                                      <p:to>
                                        <p:strVal val="visible"/>
                                      </p:to>
                                    </p:set>
                                    <p:anim to="" calcmode="lin" valueType="num">
                                      <p:cBhvr>
                                        <p:cTn id="25" dur="1" fill="hold"/>
                                        <p:tgtEl>
                                          <p:spTgt spid="1843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descr="http://spider.georgetowncollege.edu/htallant/courses/shared/dawes.gif"/>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6386" name="Rectangle 2"/>
          <p:cNvSpPr>
            <a:spLocks noGrp="1" noChangeArrowheads="1"/>
          </p:cNvSpPr>
          <p:nvPr>
            <p:ph type="title"/>
          </p:nvPr>
        </p:nvSpPr>
        <p:spPr>
          <a:xfrm>
            <a:off x="0" y="274638"/>
            <a:ext cx="9144000" cy="792162"/>
          </a:xfrm>
        </p:spPr>
        <p:txBody>
          <a:bodyPr>
            <a:normAutofit/>
          </a:bodyPr>
          <a:lstStyle/>
          <a:p>
            <a:r>
              <a:rPr lang="en-US" sz="2800" b="1" dirty="0">
                <a:solidFill>
                  <a:srgbClr val="002060"/>
                </a:solidFill>
                <a:latin typeface="Times New Roman" pitchFamily="18" charset="0"/>
                <a:cs typeface="Times New Roman" pitchFamily="18" charset="0"/>
              </a:rPr>
              <a:t>Dawes Plan</a:t>
            </a:r>
          </a:p>
        </p:txBody>
      </p:sp>
      <p:sp>
        <p:nvSpPr>
          <p:cNvPr id="16387" name="Rectangle 3"/>
          <p:cNvSpPr>
            <a:spLocks noGrp="1" noChangeArrowheads="1"/>
          </p:cNvSpPr>
          <p:nvPr>
            <p:ph type="body" idx="1"/>
          </p:nvPr>
        </p:nvSpPr>
        <p:spPr>
          <a:xfrm>
            <a:off x="0" y="1447800"/>
            <a:ext cx="9144000" cy="4525963"/>
          </a:xfrm>
        </p:spPr>
        <p:txBody>
          <a:bodyPr>
            <a:normAutofit/>
          </a:bodyPr>
          <a:lstStyle/>
          <a:p>
            <a:pPr algn="ctr">
              <a:buNone/>
            </a:pPr>
            <a:r>
              <a:rPr lang="en-US" sz="2700" dirty="0">
                <a:latin typeface="Times New Roman" pitchFamily="18" charset="0"/>
                <a:cs typeface="Times New Roman" pitchFamily="18" charset="0"/>
              </a:rPr>
              <a:t>Introduced by </a:t>
            </a:r>
            <a:r>
              <a:rPr lang="en-US" sz="2700" b="1" dirty="0">
                <a:latin typeface="Times New Roman" pitchFamily="18" charset="0"/>
                <a:cs typeface="Times New Roman" pitchFamily="18" charset="0"/>
              </a:rPr>
              <a:t>American</a:t>
            </a:r>
            <a:r>
              <a:rPr lang="en-US" sz="2700" dirty="0">
                <a:latin typeface="Times New Roman" pitchFamily="18" charset="0"/>
                <a:cs typeface="Times New Roman" pitchFamily="18" charset="0"/>
              </a:rPr>
              <a:t> banks that lent money to </a:t>
            </a:r>
            <a:r>
              <a:rPr lang="en-US" sz="2700" b="1" dirty="0">
                <a:latin typeface="Times New Roman" pitchFamily="18" charset="0"/>
                <a:cs typeface="Times New Roman" pitchFamily="18" charset="0"/>
              </a:rPr>
              <a:t>Germany’s </a:t>
            </a:r>
            <a:endParaRPr lang="en-US" sz="2700" b="1" dirty="0" smtClean="0">
              <a:latin typeface="Times New Roman" pitchFamily="18" charset="0"/>
              <a:cs typeface="Times New Roman" pitchFamily="18" charset="0"/>
            </a:endParaRPr>
          </a:p>
          <a:p>
            <a:pPr algn="ctr">
              <a:buNone/>
            </a:pPr>
            <a:r>
              <a:rPr lang="en-US" sz="2700" dirty="0" smtClean="0">
                <a:latin typeface="Times New Roman" pitchFamily="18" charset="0"/>
                <a:cs typeface="Times New Roman" pitchFamily="18" charset="0"/>
              </a:rPr>
              <a:t>Government</a:t>
            </a:r>
          </a:p>
          <a:p>
            <a:pPr algn="ctr">
              <a:buNone/>
            </a:pPr>
            <a:endParaRPr lang="en-US" sz="2700" dirty="0">
              <a:latin typeface="Times New Roman" pitchFamily="18" charset="0"/>
              <a:cs typeface="Times New Roman" pitchFamily="18" charset="0"/>
            </a:endParaRPr>
          </a:p>
          <a:p>
            <a:pPr algn="ctr">
              <a:buNone/>
            </a:pPr>
            <a:r>
              <a:rPr lang="en-US" sz="2700" dirty="0">
                <a:latin typeface="Times New Roman" pitchFamily="18" charset="0"/>
                <a:cs typeface="Times New Roman" pitchFamily="18" charset="0"/>
              </a:rPr>
              <a:t>Slowed the pace of </a:t>
            </a:r>
            <a:r>
              <a:rPr lang="en-US" sz="2700" b="1" dirty="0">
                <a:latin typeface="Times New Roman" pitchFamily="18" charset="0"/>
                <a:cs typeface="Times New Roman" pitchFamily="18" charset="0"/>
              </a:rPr>
              <a:t>Germany’s</a:t>
            </a:r>
            <a:r>
              <a:rPr lang="en-US" sz="2700" dirty="0">
                <a:latin typeface="Times New Roman" pitchFamily="18" charset="0"/>
                <a:cs typeface="Times New Roman" pitchFamily="18" charset="0"/>
              </a:rPr>
              <a:t> reparation </a:t>
            </a:r>
            <a:r>
              <a:rPr lang="en-US" sz="2700" dirty="0" smtClean="0">
                <a:latin typeface="Times New Roman" pitchFamily="18" charset="0"/>
                <a:cs typeface="Times New Roman" pitchFamily="18" charset="0"/>
              </a:rPr>
              <a:t>plan</a:t>
            </a:r>
          </a:p>
          <a:p>
            <a:pPr algn="ctr">
              <a:buNone/>
            </a:pPr>
            <a:endParaRPr lang="en-US" sz="2700" dirty="0">
              <a:latin typeface="Times New Roman" pitchFamily="18" charset="0"/>
              <a:cs typeface="Times New Roman" pitchFamily="18" charset="0"/>
            </a:endParaRPr>
          </a:p>
          <a:p>
            <a:pPr algn="ctr">
              <a:buNone/>
            </a:pPr>
            <a:r>
              <a:rPr lang="en-US" sz="2700" dirty="0">
                <a:latin typeface="Times New Roman" pitchFamily="18" charset="0"/>
                <a:cs typeface="Times New Roman" pitchFamily="18" charset="0"/>
              </a:rPr>
              <a:t>Allowed </a:t>
            </a:r>
            <a:r>
              <a:rPr lang="en-US" sz="2700" b="1" dirty="0">
                <a:latin typeface="Times New Roman" pitchFamily="18" charset="0"/>
                <a:cs typeface="Times New Roman" pitchFamily="18" charset="0"/>
              </a:rPr>
              <a:t>Germany’s</a:t>
            </a:r>
            <a:r>
              <a:rPr lang="en-US" sz="2700" dirty="0">
                <a:latin typeface="Times New Roman" pitchFamily="18" charset="0"/>
                <a:cs typeface="Times New Roman" pitchFamily="18" charset="0"/>
              </a:rPr>
              <a:t> economy to </a:t>
            </a:r>
            <a:r>
              <a:rPr lang="en-US" sz="2700" dirty="0" smtClean="0">
                <a:latin typeface="Times New Roman" pitchFamily="18" charset="0"/>
                <a:cs typeface="Times New Roman" pitchFamily="18" charset="0"/>
              </a:rPr>
              <a:t>recover</a:t>
            </a:r>
          </a:p>
          <a:p>
            <a:pPr algn="ctr">
              <a:buNone/>
            </a:pPr>
            <a:endParaRPr lang="en-US" sz="2700" dirty="0">
              <a:latin typeface="Times New Roman" pitchFamily="18" charset="0"/>
              <a:cs typeface="Times New Roman" pitchFamily="18" charset="0"/>
            </a:endParaRPr>
          </a:p>
          <a:p>
            <a:pPr algn="ctr">
              <a:buNone/>
            </a:pPr>
            <a:r>
              <a:rPr lang="en-US" sz="2700" dirty="0">
                <a:latin typeface="Times New Roman" pitchFamily="18" charset="0"/>
                <a:cs typeface="Times New Roman" pitchFamily="18" charset="0"/>
              </a:rPr>
              <a:t>However, this mean that </a:t>
            </a:r>
            <a:r>
              <a:rPr lang="en-US" sz="2700" b="1" dirty="0">
                <a:latin typeface="Times New Roman" pitchFamily="18" charset="0"/>
                <a:cs typeface="Times New Roman" pitchFamily="18" charset="0"/>
              </a:rPr>
              <a:t>Germany</a:t>
            </a:r>
            <a:r>
              <a:rPr lang="en-US" sz="2700" dirty="0">
                <a:latin typeface="Times New Roman" pitchFamily="18" charset="0"/>
                <a:cs typeface="Times New Roman" pitchFamily="18" charset="0"/>
              </a:rPr>
              <a:t> had a very large </a:t>
            </a:r>
            <a:r>
              <a:rPr lang="en-US" sz="2700" dirty="0" smtClean="0">
                <a:latin typeface="Times New Roman" pitchFamily="18" charset="0"/>
                <a:cs typeface="Times New Roman" pitchFamily="18" charset="0"/>
              </a:rPr>
              <a:t>debt      </a:t>
            </a:r>
          </a:p>
          <a:p>
            <a:pPr algn="ctr">
              <a:buNone/>
            </a:pPr>
            <a:r>
              <a:rPr lang="en-US" sz="2700" dirty="0" smtClean="0">
                <a:latin typeface="Times New Roman" pitchFamily="18" charset="0"/>
                <a:cs typeface="Times New Roman" pitchFamily="18" charset="0"/>
              </a:rPr>
              <a:t>(that would </a:t>
            </a:r>
            <a:r>
              <a:rPr lang="en-US" sz="2700" dirty="0">
                <a:latin typeface="Times New Roman" pitchFamily="18" charset="0"/>
                <a:cs typeface="Times New Roman" pitchFamily="18" charset="0"/>
              </a:rPr>
              <a:t>prove disastrous with the 1929 stock </a:t>
            </a:r>
            <a:r>
              <a:rPr lang="en-US" sz="2700" dirty="0" smtClean="0">
                <a:latin typeface="Times New Roman" pitchFamily="18" charset="0"/>
                <a:cs typeface="Times New Roman" pitchFamily="18" charset="0"/>
              </a:rPr>
              <a:t>market crash)</a:t>
            </a:r>
            <a:endParaRPr lang="en-US" sz="27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to="" calcmode="lin" valueType="num">
                                      <p:cBhvr>
                                        <p:cTn id="12" dur="1" fill="hold"/>
                                        <p:tgtEl>
                                          <p:spTgt spid="16387">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 to="" calcmode="lin" valueType="num">
                                      <p:cBhvr>
                                        <p:cTn id="15" dur="1" fill="hold"/>
                                        <p:tgtEl>
                                          <p:spTgt spid="16387">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 to="" calcmode="lin" valueType="num">
                                      <p:cBhvr>
                                        <p:cTn id="20" dur="1" fill="hold"/>
                                        <p:tgtEl>
                                          <p:spTgt spid="16387">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anim to="" calcmode="lin" valueType="num">
                                      <p:cBhvr>
                                        <p:cTn id="25" dur="1" fill="hold"/>
                                        <p:tgtEl>
                                          <p:spTgt spid="16387">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6387">
                                            <p:txEl>
                                              <p:pRg st="7" end="7"/>
                                            </p:txEl>
                                          </p:spTgt>
                                        </p:tgtEl>
                                        <p:attrNameLst>
                                          <p:attrName>style.visibility</p:attrName>
                                        </p:attrNameLst>
                                      </p:cBhvr>
                                      <p:to>
                                        <p:strVal val="visible"/>
                                      </p:to>
                                    </p:set>
                                    <p:anim to="" calcmode="lin" valueType="num">
                                      <p:cBhvr>
                                        <p:cTn id="30" dur="1" fill="hold"/>
                                        <p:tgtEl>
                                          <p:spTgt spid="16387">
                                            <p:txEl>
                                              <p:pRg st="7" end="7"/>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16387">
                                            <p:txEl>
                                              <p:pRg st="8" end="8"/>
                                            </p:txEl>
                                          </p:spTgt>
                                        </p:tgtEl>
                                        <p:attrNameLst>
                                          <p:attrName>style.visibility</p:attrName>
                                        </p:attrNameLst>
                                      </p:cBhvr>
                                      <p:to>
                                        <p:strVal val="visible"/>
                                      </p:to>
                                    </p:set>
                                    <p:anim to="" calcmode="lin" valueType="num">
                                      <p:cBhvr>
                                        <p:cTn id="33" dur="1" fill="hold"/>
                                        <p:tgtEl>
                                          <p:spTgt spid="1638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fumbata.com/album_04/desktops/dictator_desktop04.jpg"/>
          <p:cNvPicPr>
            <a:picLocks noChangeAspect="1" noChangeArrowheads="1"/>
          </p:cNvPicPr>
          <p:nvPr/>
        </p:nvPicPr>
        <p:blipFill>
          <a:blip r:embed="rId2" cstate="print">
            <a:lum bright="87000" contrast="-70000"/>
          </a:blip>
          <a:srcRect/>
          <a:stretch>
            <a:fillRect/>
          </a:stretch>
        </p:blipFill>
        <p:spPr bwMode="auto">
          <a:xfrm>
            <a:off x="-5762" y="381000"/>
            <a:ext cx="9149762" cy="6096000"/>
          </a:xfrm>
          <a:prstGeom prst="rect">
            <a:avLst/>
          </a:prstGeom>
          <a:noFill/>
        </p:spPr>
      </p:pic>
      <p:pic>
        <p:nvPicPr>
          <p:cNvPr id="41989" name="Picture 5" descr="http://www.nataliedee.com/012806/not-talking.jpg"/>
          <p:cNvPicPr>
            <a:picLocks noChangeAspect="1" noChangeArrowheads="1"/>
          </p:cNvPicPr>
          <p:nvPr/>
        </p:nvPicPr>
        <p:blipFill>
          <a:blip r:embed="rId3" cstate="print">
            <a:lum bright="70000" contrast="-70000"/>
          </a:blip>
          <a:srcRect/>
          <a:stretch>
            <a:fillRect/>
          </a:stretch>
        </p:blipFill>
        <p:spPr bwMode="auto">
          <a:xfrm>
            <a:off x="-1" y="0"/>
            <a:ext cx="9144001" cy="6858001"/>
          </a:xfrm>
          <a:prstGeom prst="rect">
            <a:avLst/>
          </a:prstGeom>
          <a:noFill/>
        </p:spPr>
      </p:pic>
      <p:sp>
        <p:nvSpPr>
          <p:cNvPr id="4" name="Rectangle 3"/>
          <p:cNvSpPr/>
          <p:nvPr/>
        </p:nvSpPr>
        <p:spPr>
          <a:xfrm>
            <a:off x="0" y="4488120"/>
            <a:ext cx="9144000" cy="2062103"/>
          </a:xfrm>
          <a:prstGeom prst="rect">
            <a:avLst/>
          </a:prstGeom>
        </p:spPr>
        <p:txBody>
          <a:bodyPr wrap="square">
            <a:spAutoFit/>
          </a:bodyPr>
          <a:lstStyle/>
          <a:p>
            <a:pPr lvl="0" algn="ctr"/>
            <a:r>
              <a:rPr lang="en-US" b="1" dirty="0" smtClean="0">
                <a:latin typeface="Times New Roman" pitchFamily="18" charset="0"/>
                <a:cs typeface="Times New Roman" pitchFamily="18" charset="0"/>
              </a:rPr>
              <a:t>React to this statement:</a:t>
            </a:r>
          </a:p>
          <a:p>
            <a:pPr lvl="0" algn="ctr"/>
            <a:endParaRPr lang="en-US" sz="800" b="1" dirty="0" smtClean="0">
              <a:latin typeface="Times New Roman" pitchFamily="18" charset="0"/>
              <a:cs typeface="Times New Roman" pitchFamily="18" charset="0"/>
            </a:endParaRPr>
          </a:p>
          <a:p>
            <a:pPr lvl="0" algn="ctr"/>
            <a:endParaRPr lang="en-US" sz="800" b="1" dirty="0" smtClean="0">
              <a:latin typeface="Times New Roman" pitchFamily="18" charset="0"/>
              <a:cs typeface="Times New Roman" pitchFamily="18" charset="0"/>
            </a:endParaRPr>
          </a:p>
          <a:p>
            <a:pPr lvl="0" algn="ctr"/>
            <a:r>
              <a:rPr lang="en-US" sz="2000" b="1" dirty="0" smtClean="0">
                <a:solidFill>
                  <a:srgbClr val="C00000"/>
                </a:solidFill>
                <a:latin typeface="Times New Roman" pitchFamily="18" charset="0"/>
                <a:cs typeface="Times New Roman" pitchFamily="18" charset="0"/>
              </a:rPr>
              <a:t>Select one ‘point’ from the Nazi Party Program (page 176).  </a:t>
            </a:r>
          </a:p>
          <a:p>
            <a:pPr lvl="0" algn="ctr"/>
            <a:r>
              <a:rPr lang="en-US" sz="2000" b="1" dirty="0" smtClean="0">
                <a:solidFill>
                  <a:srgbClr val="C00000"/>
                </a:solidFill>
                <a:latin typeface="Times New Roman" pitchFamily="18" charset="0"/>
                <a:cs typeface="Times New Roman" pitchFamily="18" charset="0"/>
              </a:rPr>
              <a:t>Consider the reaction from the German population.  </a:t>
            </a:r>
          </a:p>
          <a:p>
            <a:pPr lvl="0" algn="ctr"/>
            <a:r>
              <a:rPr lang="en-US" sz="2000" b="1" dirty="0" smtClean="0">
                <a:solidFill>
                  <a:srgbClr val="C00000"/>
                </a:solidFill>
                <a:latin typeface="Times New Roman" pitchFamily="18" charset="0"/>
                <a:cs typeface="Times New Roman" pitchFamily="18" charset="0"/>
              </a:rPr>
              <a:t>Would this ‘point’ appeal, concern or shock them?  Why?  What is your reaction?  </a:t>
            </a:r>
          </a:p>
          <a:p>
            <a:pPr lvl="0" algn="ctr"/>
            <a:endParaRPr lang="en-US" sz="800" b="1" dirty="0" smtClean="0">
              <a:solidFill>
                <a:srgbClr val="C00000"/>
              </a:solidFill>
              <a:latin typeface="Times New Roman" pitchFamily="18" charset="0"/>
              <a:cs typeface="Times New Roman" pitchFamily="18" charset="0"/>
            </a:endParaRPr>
          </a:p>
          <a:p>
            <a:pPr lvl="0" algn="ctr"/>
            <a:endParaRPr lang="en-US" sz="800" b="1" dirty="0" smtClean="0">
              <a:latin typeface="Times New Roman" pitchFamily="18" charset="0"/>
              <a:cs typeface="Times New Roman" pitchFamily="18" charset="0"/>
            </a:endParaRPr>
          </a:p>
          <a:p>
            <a:pPr lvl="0" algn="ctr"/>
            <a:r>
              <a:rPr lang="en-US" b="1" dirty="0" smtClean="0">
                <a:latin typeface="Times New Roman" pitchFamily="18" charset="0"/>
                <a:cs typeface="Times New Roman" pitchFamily="18" charset="0"/>
              </a:rPr>
              <a:t>(Each group must select a different article to examine)</a:t>
            </a:r>
            <a:endParaRPr lang="en-US" b="1" dirty="0">
              <a:latin typeface="Times New Roman" pitchFamily="18" charset="0"/>
              <a:cs typeface="Times New Roman" pitchFamily="18" charset="0"/>
            </a:endParaRPr>
          </a:p>
        </p:txBody>
      </p:sp>
      <p:sp>
        <p:nvSpPr>
          <p:cNvPr id="41985" name="Rectangle 1"/>
          <p:cNvSpPr>
            <a:spLocks noChangeArrowheads="1"/>
          </p:cNvSpPr>
          <p:nvPr/>
        </p:nvSpPr>
        <p:spPr bwMode="auto">
          <a:xfrm>
            <a:off x="0" y="0"/>
            <a:ext cx="9144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Group Discussion Exercise Chapter 5</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Instructions:</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algn="ctr" eaLnBrk="0" fontAlgn="base" hangingPunct="0">
              <a:spcBef>
                <a:spcPct val="0"/>
              </a:spcBef>
              <a:spcAft>
                <a:spcPct val="0"/>
              </a:spcAft>
            </a:pPr>
            <a:r>
              <a:rPr lang="en-US" sz="2000" dirty="0" smtClean="0">
                <a:latin typeface="Times New Roman" pitchFamily="18" charset="0"/>
                <a:ea typeface="Calibri" pitchFamily="34" charset="0"/>
                <a:cs typeface="Times New Roman" pitchFamily="18" charset="0"/>
              </a:rPr>
              <a:t>The class will be split into equal groups, these groups remain the same throughout these types of discussions</a:t>
            </a:r>
          </a:p>
          <a:p>
            <a:pPr algn="ctr" eaLnBrk="0" fontAlgn="base" hangingPunct="0">
              <a:spcBef>
                <a:spcPct val="0"/>
              </a:spcBef>
              <a:spcAft>
                <a:spcPct val="0"/>
              </a:spcAft>
            </a:pPr>
            <a:endParaRPr lang="en-US" sz="800"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class will be given a question</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to respond to.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Students must discuss with each other and come up with a response that is satisfactory for the whole group.  Record on the chart paper provided.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When each group completes one question, they pass to next group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Times New Roman" pitchFamily="18" charset="0"/>
                <a:ea typeface="Calibri" pitchFamily="34" charset="0"/>
                <a:cs typeface="Times New Roman" pitchFamily="18" charset="0"/>
              </a:rPr>
              <a:t>You will find 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more groups respond, it becomes challenging to present new ideas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After all groups complete, return paper to original group.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Home group provide synopsis for class.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 to="" calcmode="lin" valueType="num">
                                      <p:cBhvr>
                                        <p:cTn id="7" dur="1" fill="hold"/>
                                        <p:tgtEl>
                                          <p:spTgt spid="4198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1985">
                                            <p:txEl>
                                              <p:pRg st="2" end="2"/>
                                            </p:txEl>
                                          </p:spTgt>
                                        </p:tgtEl>
                                        <p:attrNameLst>
                                          <p:attrName>style.visibility</p:attrName>
                                        </p:attrNameLst>
                                      </p:cBhvr>
                                      <p:to>
                                        <p:strVal val="visible"/>
                                      </p:to>
                                    </p:set>
                                    <p:anim to="" calcmode="lin" valueType="num">
                                      <p:cBhvr>
                                        <p:cTn id="12" dur="1" fill="hold"/>
                                        <p:tgtEl>
                                          <p:spTgt spid="41985">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41985">
                                            <p:txEl>
                                              <p:pRg st="3" end="3"/>
                                            </p:txEl>
                                          </p:spTgt>
                                        </p:tgtEl>
                                        <p:attrNameLst>
                                          <p:attrName>style.visibility</p:attrName>
                                        </p:attrNameLst>
                                      </p:cBhvr>
                                      <p:to>
                                        <p:strVal val="visible"/>
                                      </p:to>
                                    </p:set>
                                    <p:anim to="" calcmode="lin" valueType="num">
                                      <p:cBhvr>
                                        <p:cTn id="15" dur="1" fill="hold"/>
                                        <p:tgtEl>
                                          <p:spTgt spid="41985">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1985">
                                            <p:txEl>
                                              <p:pRg st="5" end="5"/>
                                            </p:txEl>
                                          </p:spTgt>
                                        </p:tgtEl>
                                        <p:attrNameLst>
                                          <p:attrName>style.visibility</p:attrName>
                                        </p:attrNameLst>
                                      </p:cBhvr>
                                      <p:to>
                                        <p:strVal val="visible"/>
                                      </p:to>
                                    </p:set>
                                    <p:anim to="" calcmode="lin" valueType="num">
                                      <p:cBhvr>
                                        <p:cTn id="20" dur="1" fill="hold"/>
                                        <p:tgtEl>
                                          <p:spTgt spid="41985">
                                            <p:txEl>
                                              <p:pRg st="5" end="5"/>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41985">
                                            <p:txEl>
                                              <p:pRg st="7" end="7"/>
                                            </p:txEl>
                                          </p:spTgt>
                                        </p:tgtEl>
                                        <p:attrNameLst>
                                          <p:attrName>style.visibility</p:attrName>
                                        </p:attrNameLst>
                                      </p:cBhvr>
                                      <p:to>
                                        <p:strVal val="visible"/>
                                      </p:to>
                                    </p:set>
                                    <p:anim to="" calcmode="lin" valueType="num">
                                      <p:cBhvr>
                                        <p:cTn id="25" dur="1" fill="hold"/>
                                        <p:tgtEl>
                                          <p:spTgt spid="41985">
                                            <p:txEl>
                                              <p:pRg st="7" end="7"/>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41985">
                                            <p:txEl>
                                              <p:pRg st="9" end="9"/>
                                            </p:txEl>
                                          </p:spTgt>
                                        </p:tgtEl>
                                        <p:attrNameLst>
                                          <p:attrName>style.visibility</p:attrName>
                                        </p:attrNameLst>
                                      </p:cBhvr>
                                      <p:to>
                                        <p:strVal val="visible"/>
                                      </p:to>
                                    </p:set>
                                    <p:anim to="" calcmode="lin" valueType="num">
                                      <p:cBhvr>
                                        <p:cTn id="30" dur="1" fill="hold"/>
                                        <p:tgtEl>
                                          <p:spTgt spid="41985">
                                            <p:txEl>
                                              <p:pRg st="9" end="9"/>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41985">
                                            <p:txEl>
                                              <p:pRg st="11" end="11"/>
                                            </p:txEl>
                                          </p:spTgt>
                                        </p:tgtEl>
                                        <p:attrNameLst>
                                          <p:attrName>style.visibility</p:attrName>
                                        </p:attrNameLst>
                                      </p:cBhvr>
                                      <p:to>
                                        <p:strVal val="visible"/>
                                      </p:to>
                                    </p:set>
                                    <p:anim to="" calcmode="lin" valueType="num">
                                      <p:cBhvr>
                                        <p:cTn id="35" dur="1" fill="hold"/>
                                        <p:tgtEl>
                                          <p:spTgt spid="41985">
                                            <p:txEl>
                                              <p:pRg st="11" end="11"/>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41985">
                                            <p:txEl>
                                              <p:pRg st="13" end="13"/>
                                            </p:txEl>
                                          </p:spTgt>
                                        </p:tgtEl>
                                        <p:attrNameLst>
                                          <p:attrName>style.visibility</p:attrName>
                                        </p:attrNameLst>
                                      </p:cBhvr>
                                      <p:to>
                                        <p:strVal val="visible"/>
                                      </p:to>
                                    </p:set>
                                    <p:anim to="" calcmode="lin" valueType="num">
                                      <p:cBhvr>
                                        <p:cTn id="40" dur="1" fill="hold"/>
                                        <p:tgtEl>
                                          <p:spTgt spid="41985">
                                            <p:txEl>
                                              <p:pRg st="13" end="13"/>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41985">
                                            <p:txEl>
                                              <p:pRg st="15" end="15"/>
                                            </p:txEl>
                                          </p:spTgt>
                                        </p:tgtEl>
                                        <p:attrNameLst>
                                          <p:attrName>style.visibility</p:attrName>
                                        </p:attrNameLst>
                                      </p:cBhvr>
                                      <p:to>
                                        <p:strVal val="visible"/>
                                      </p:to>
                                    </p:set>
                                    <p:anim to="" calcmode="lin" valueType="num">
                                      <p:cBhvr>
                                        <p:cTn id="45" dur="1" fill="hold"/>
                                        <p:tgtEl>
                                          <p:spTgt spid="41985">
                                            <p:txEl>
                                              <p:pRg st="15" end="15"/>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to="" calcmode="lin" valueType="num">
                                      <p:cBhvr>
                                        <p:cTn id="50" dur="1" fill="hold"/>
                                        <p:tgtEl>
                                          <p:spTgt spid="4">
                                            <p:txEl>
                                              <p:pRg st="0" end="0"/>
                                            </p:txEl>
                                          </p:spTgt>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to="" calcmode="lin" valueType="num">
                                      <p:cBhvr>
                                        <p:cTn id="55" dur="1" fill="hold"/>
                                        <p:tgtEl>
                                          <p:spTgt spid="4">
                                            <p:txEl>
                                              <p:pRg st="3" end="3"/>
                                            </p:txEl>
                                          </p:spTgt>
                                        </p:tgtEl>
                                        <p:attrNameLst>
                                          <p:attrName/>
                                        </p:attrNameLst>
                                      </p:cBhvr>
                                    </p:anim>
                                  </p:childTnLst>
                                </p:cTn>
                              </p:par>
                              <p:par>
                                <p:cTn id="56" presetID="24" presetClass="entr" presetSubtype="0" fill="hold" nodeType="with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 to="" calcmode="lin" valueType="num">
                                      <p:cBhvr>
                                        <p:cTn id="58" dur="1" fill="hold"/>
                                        <p:tgtEl>
                                          <p:spTgt spid="4">
                                            <p:txEl>
                                              <p:pRg st="4" end="4"/>
                                            </p:txEl>
                                          </p:spTgt>
                                        </p:tgtEl>
                                        <p:attrNameLst>
                                          <p:attrName/>
                                        </p:attrNameLst>
                                      </p:cBhvr>
                                    </p:anim>
                                  </p:childTnLst>
                                </p:cTn>
                              </p:par>
                              <p:par>
                                <p:cTn id="59" presetID="24" presetClass="entr" presetSubtype="0" fill="hold" nodeType="with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to="" calcmode="lin" valueType="num">
                                      <p:cBhvr>
                                        <p:cTn id="61" dur="1" fill="hold"/>
                                        <p:tgtEl>
                                          <p:spTgt spid="4">
                                            <p:txEl>
                                              <p:pRg st="5" end="5"/>
                                            </p:txEl>
                                          </p:spTgt>
                                        </p:tgtEl>
                                        <p:attrNameLst>
                                          <p:attrName/>
                                        </p:attrNameLst>
                                      </p:cBhvr>
                                    </p:anim>
                                  </p:childTnLst>
                                </p:cTn>
                              </p:par>
                              <p:par>
                                <p:cTn id="62" presetID="24" presetClass="entr" presetSubtype="0" fill="hold" nodeType="withEffect">
                                  <p:stCondLst>
                                    <p:cond delay="0"/>
                                  </p:stCondLst>
                                  <p:childTnLst>
                                    <p:set>
                                      <p:cBhvr>
                                        <p:cTn id="63" dur="1" fill="hold">
                                          <p:stCondLst>
                                            <p:cond delay="0"/>
                                          </p:stCondLst>
                                        </p:cTn>
                                        <p:tgtEl>
                                          <p:spTgt spid="4">
                                            <p:txEl>
                                              <p:pRg st="8" end="8"/>
                                            </p:txEl>
                                          </p:spTgt>
                                        </p:tgtEl>
                                        <p:attrNameLst>
                                          <p:attrName>style.visibility</p:attrName>
                                        </p:attrNameLst>
                                      </p:cBhvr>
                                      <p:to>
                                        <p:strVal val="visible"/>
                                      </p:to>
                                    </p:set>
                                    <p:anim to="" calcmode="lin" valueType="num">
                                      <p:cBhvr>
                                        <p:cTn id="64" dur="1" fill="hold"/>
                                        <p:tgtEl>
                                          <p:spTgt spid="4">
                                            <p:txEl>
                                              <p:pRg st="8" end="8"/>
                                            </p:txEl>
                                          </p:spTgt>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64" presetClass="path" presetSubtype="0" accel="50000" decel="50000" fill="hold" nodeType="clickEffect">
                                  <p:stCondLst>
                                    <p:cond delay="0"/>
                                  </p:stCondLst>
                                  <p:childTnLst>
                                    <p:animMotion origin="layout" path="M 0 0  L 0 -0.33333  E" pathEditMode="relative" ptsTypes="">
                                      <p:cBhvr>
                                        <p:cTn id="68" dur="2000" fill="hold"/>
                                        <p:tgtEl>
                                          <p:spTgt spid="4">
                                            <p:txEl>
                                              <p:pRg st="0" end="0"/>
                                            </p:txEl>
                                          </p:spTgt>
                                        </p:tgtEl>
                                        <p:attrNameLst>
                                          <p:attrName>ppt_x</p:attrName>
                                          <p:attrName>ppt_y</p:attrName>
                                        </p:attrNameLst>
                                      </p:cBhvr>
                                    </p:animMotion>
                                  </p:childTnLst>
                                </p:cTn>
                              </p:par>
                              <p:par>
                                <p:cTn id="69" presetID="24" presetClass="exit" presetSubtype="0" fill="hold" grpId="0" nodeType="withEffect">
                                  <p:stCondLst>
                                    <p:cond delay="0"/>
                                  </p:stCondLst>
                                  <p:childTnLst>
                                    <p:anim to="" calcmode="lin" valueType="num">
                                      <p:cBhvr>
                                        <p:cTn id="70" dur="1"/>
                                        <p:tgtEl>
                                          <p:spTgt spid="41985">
                                            <p:txEl>
                                              <p:pRg st="0" end="0"/>
                                            </p:txEl>
                                          </p:spTgt>
                                        </p:tgtEl>
                                        <p:attrNameLst>
                                          <p:attrName/>
                                        </p:attrNameLst>
                                      </p:cBhvr>
                                    </p:anim>
                                    <p:set>
                                      <p:cBhvr>
                                        <p:cTn id="71" dur="1" fill="hold">
                                          <p:stCondLst>
                                            <p:cond delay="0"/>
                                          </p:stCondLst>
                                        </p:cTn>
                                        <p:tgtEl>
                                          <p:spTgt spid="41985">
                                            <p:txEl>
                                              <p:pRg st="0" end="0"/>
                                            </p:txEl>
                                          </p:spTgt>
                                        </p:tgtEl>
                                        <p:attrNameLst>
                                          <p:attrName>style.visibility</p:attrName>
                                        </p:attrNameLst>
                                      </p:cBhvr>
                                      <p:to>
                                        <p:strVal val="hidden"/>
                                      </p:to>
                                    </p:set>
                                  </p:childTnLst>
                                </p:cTn>
                              </p:par>
                              <p:par>
                                <p:cTn id="72" presetID="24" presetClass="exit" presetSubtype="0" fill="hold" grpId="0" nodeType="withEffect">
                                  <p:stCondLst>
                                    <p:cond delay="0"/>
                                  </p:stCondLst>
                                  <p:childTnLst>
                                    <p:anim to="" calcmode="lin" valueType="num">
                                      <p:cBhvr>
                                        <p:cTn id="73" dur="1"/>
                                        <p:tgtEl>
                                          <p:spTgt spid="41985">
                                            <p:txEl>
                                              <p:pRg st="2" end="2"/>
                                            </p:txEl>
                                          </p:spTgt>
                                        </p:tgtEl>
                                        <p:attrNameLst>
                                          <p:attrName/>
                                        </p:attrNameLst>
                                      </p:cBhvr>
                                    </p:anim>
                                    <p:set>
                                      <p:cBhvr>
                                        <p:cTn id="74" dur="1" fill="hold">
                                          <p:stCondLst>
                                            <p:cond delay="0"/>
                                          </p:stCondLst>
                                        </p:cTn>
                                        <p:tgtEl>
                                          <p:spTgt spid="41985">
                                            <p:txEl>
                                              <p:pRg st="2" end="2"/>
                                            </p:txEl>
                                          </p:spTgt>
                                        </p:tgtEl>
                                        <p:attrNameLst>
                                          <p:attrName>style.visibility</p:attrName>
                                        </p:attrNameLst>
                                      </p:cBhvr>
                                      <p:to>
                                        <p:strVal val="hidden"/>
                                      </p:to>
                                    </p:set>
                                  </p:childTnLst>
                                </p:cTn>
                              </p:par>
                              <p:par>
                                <p:cTn id="75" presetID="24" presetClass="exit" presetSubtype="0" fill="hold" grpId="0" nodeType="withEffect">
                                  <p:stCondLst>
                                    <p:cond delay="0"/>
                                  </p:stCondLst>
                                  <p:childTnLst>
                                    <p:anim to="" calcmode="lin" valueType="num">
                                      <p:cBhvr>
                                        <p:cTn id="76" dur="1"/>
                                        <p:tgtEl>
                                          <p:spTgt spid="41985">
                                            <p:txEl>
                                              <p:pRg st="3" end="3"/>
                                            </p:txEl>
                                          </p:spTgt>
                                        </p:tgtEl>
                                        <p:attrNameLst>
                                          <p:attrName/>
                                        </p:attrNameLst>
                                      </p:cBhvr>
                                    </p:anim>
                                    <p:set>
                                      <p:cBhvr>
                                        <p:cTn id="77" dur="1" fill="hold">
                                          <p:stCondLst>
                                            <p:cond delay="0"/>
                                          </p:stCondLst>
                                        </p:cTn>
                                        <p:tgtEl>
                                          <p:spTgt spid="41985">
                                            <p:txEl>
                                              <p:pRg st="3" end="3"/>
                                            </p:txEl>
                                          </p:spTgt>
                                        </p:tgtEl>
                                        <p:attrNameLst>
                                          <p:attrName>style.visibility</p:attrName>
                                        </p:attrNameLst>
                                      </p:cBhvr>
                                      <p:to>
                                        <p:strVal val="hidden"/>
                                      </p:to>
                                    </p:set>
                                  </p:childTnLst>
                                </p:cTn>
                              </p:par>
                              <p:par>
                                <p:cTn id="78" presetID="24" presetClass="exit" presetSubtype="0" fill="hold" grpId="0" nodeType="withEffect">
                                  <p:stCondLst>
                                    <p:cond delay="0"/>
                                  </p:stCondLst>
                                  <p:childTnLst>
                                    <p:anim to="" calcmode="lin" valueType="num">
                                      <p:cBhvr>
                                        <p:cTn id="79" dur="1"/>
                                        <p:tgtEl>
                                          <p:spTgt spid="41985">
                                            <p:txEl>
                                              <p:pRg st="5" end="5"/>
                                            </p:txEl>
                                          </p:spTgt>
                                        </p:tgtEl>
                                        <p:attrNameLst>
                                          <p:attrName/>
                                        </p:attrNameLst>
                                      </p:cBhvr>
                                    </p:anim>
                                    <p:set>
                                      <p:cBhvr>
                                        <p:cTn id="80" dur="1" fill="hold">
                                          <p:stCondLst>
                                            <p:cond delay="0"/>
                                          </p:stCondLst>
                                        </p:cTn>
                                        <p:tgtEl>
                                          <p:spTgt spid="41985">
                                            <p:txEl>
                                              <p:pRg st="5" end="5"/>
                                            </p:txEl>
                                          </p:spTgt>
                                        </p:tgtEl>
                                        <p:attrNameLst>
                                          <p:attrName>style.visibility</p:attrName>
                                        </p:attrNameLst>
                                      </p:cBhvr>
                                      <p:to>
                                        <p:strVal val="hidden"/>
                                      </p:to>
                                    </p:set>
                                  </p:childTnLst>
                                </p:cTn>
                              </p:par>
                              <p:par>
                                <p:cTn id="81" presetID="24" presetClass="exit" presetSubtype="0" fill="hold" grpId="0" nodeType="withEffect">
                                  <p:stCondLst>
                                    <p:cond delay="0"/>
                                  </p:stCondLst>
                                  <p:childTnLst>
                                    <p:anim to="" calcmode="lin" valueType="num">
                                      <p:cBhvr>
                                        <p:cTn id="82" dur="1"/>
                                        <p:tgtEl>
                                          <p:spTgt spid="41985">
                                            <p:txEl>
                                              <p:pRg st="7" end="7"/>
                                            </p:txEl>
                                          </p:spTgt>
                                        </p:tgtEl>
                                        <p:attrNameLst>
                                          <p:attrName/>
                                        </p:attrNameLst>
                                      </p:cBhvr>
                                    </p:anim>
                                    <p:set>
                                      <p:cBhvr>
                                        <p:cTn id="83" dur="1" fill="hold">
                                          <p:stCondLst>
                                            <p:cond delay="0"/>
                                          </p:stCondLst>
                                        </p:cTn>
                                        <p:tgtEl>
                                          <p:spTgt spid="41985">
                                            <p:txEl>
                                              <p:pRg st="7" end="7"/>
                                            </p:txEl>
                                          </p:spTgt>
                                        </p:tgtEl>
                                        <p:attrNameLst>
                                          <p:attrName>style.visibility</p:attrName>
                                        </p:attrNameLst>
                                      </p:cBhvr>
                                      <p:to>
                                        <p:strVal val="hidden"/>
                                      </p:to>
                                    </p:set>
                                  </p:childTnLst>
                                </p:cTn>
                              </p:par>
                              <p:par>
                                <p:cTn id="84" presetID="24" presetClass="exit" presetSubtype="0" fill="hold" grpId="0" nodeType="withEffect">
                                  <p:stCondLst>
                                    <p:cond delay="0"/>
                                  </p:stCondLst>
                                  <p:childTnLst>
                                    <p:anim to="" calcmode="lin" valueType="num">
                                      <p:cBhvr>
                                        <p:cTn id="85" dur="1"/>
                                        <p:tgtEl>
                                          <p:spTgt spid="41985">
                                            <p:txEl>
                                              <p:pRg st="9" end="9"/>
                                            </p:txEl>
                                          </p:spTgt>
                                        </p:tgtEl>
                                        <p:attrNameLst>
                                          <p:attrName/>
                                        </p:attrNameLst>
                                      </p:cBhvr>
                                    </p:anim>
                                    <p:set>
                                      <p:cBhvr>
                                        <p:cTn id="86" dur="1" fill="hold">
                                          <p:stCondLst>
                                            <p:cond delay="0"/>
                                          </p:stCondLst>
                                        </p:cTn>
                                        <p:tgtEl>
                                          <p:spTgt spid="41985">
                                            <p:txEl>
                                              <p:pRg st="9" end="9"/>
                                            </p:txEl>
                                          </p:spTgt>
                                        </p:tgtEl>
                                        <p:attrNameLst>
                                          <p:attrName>style.visibility</p:attrName>
                                        </p:attrNameLst>
                                      </p:cBhvr>
                                      <p:to>
                                        <p:strVal val="hidden"/>
                                      </p:to>
                                    </p:set>
                                  </p:childTnLst>
                                </p:cTn>
                              </p:par>
                              <p:par>
                                <p:cTn id="87" presetID="24" presetClass="exit" presetSubtype="0" fill="hold" grpId="0" nodeType="withEffect">
                                  <p:stCondLst>
                                    <p:cond delay="0"/>
                                  </p:stCondLst>
                                  <p:childTnLst>
                                    <p:anim to="" calcmode="lin" valueType="num">
                                      <p:cBhvr>
                                        <p:cTn id="88" dur="1"/>
                                        <p:tgtEl>
                                          <p:spTgt spid="41985">
                                            <p:txEl>
                                              <p:pRg st="11" end="11"/>
                                            </p:txEl>
                                          </p:spTgt>
                                        </p:tgtEl>
                                        <p:attrNameLst>
                                          <p:attrName/>
                                        </p:attrNameLst>
                                      </p:cBhvr>
                                    </p:anim>
                                    <p:set>
                                      <p:cBhvr>
                                        <p:cTn id="89" dur="1" fill="hold">
                                          <p:stCondLst>
                                            <p:cond delay="0"/>
                                          </p:stCondLst>
                                        </p:cTn>
                                        <p:tgtEl>
                                          <p:spTgt spid="41985">
                                            <p:txEl>
                                              <p:pRg st="11" end="11"/>
                                            </p:txEl>
                                          </p:spTgt>
                                        </p:tgtEl>
                                        <p:attrNameLst>
                                          <p:attrName>style.visibility</p:attrName>
                                        </p:attrNameLst>
                                      </p:cBhvr>
                                      <p:to>
                                        <p:strVal val="hidden"/>
                                      </p:to>
                                    </p:set>
                                  </p:childTnLst>
                                </p:cTn>
                              </p:par>
                              <p:par>
                                <p:cTn id="90" presetID="24" presetClass="exit" presetSubtype="0" fill="hold" grpId="0" nodeType="withEffect">
                                  <p:stCondLst>
                                    <p:cond delay="0"/>
                                  </p:stCondLst>
                                  <p:childTnLst>
                                    <p:anim to="" calcmode="lin" valueType="num">
                                      <p:cBhvr>
                                        <p:cTn id="91" dur="1"/>
                                        <p:tgtEl>
                                          <p:spTgt spid="41985">
                                            <p:txEl>
                                              <p:pRg st="13" end="13"/>
                                            </p:txEl>
                                          </p:spTgt>
                                        </p:tgtEl>
                                        <p:attrNameLst>
                                          <p:attrName/>
                                        </p:attrNameLst>
                                      </p:cBhvr>
                                    </p:anim>
                                    <p:set>
                                      <p:cBhvr>
                                        <p:cTn id="92" dur="1" fill="hold">
                                          <p:stCondLst>
                                            <p:cond delay="0"/>
                                          </p:stCondLst>
                                        </p:cTn>
                                        <p:tgtEl>
                                          <p:spTgt spid="41985">
                                            <p:txEl>
                                              <p:pRg st="13" end="13"/>
                                            </p:txEl>
                                          </p:spTgt>
                                        </p:tgtEl>
                                        <p:attrNameLst>
                                          <p:attrName>style.visibility</p:attrName>
                                        </p:attrNameLst>
                                      </p:cBhvr>
                                      <p:to>
                                        <p:strVal val="hidden"/>
                                      </p:to>
                                    </p:set>
                                  </p:childTnLst>
                                </p:cTn>
                              </p:par>
                              <p:par>
                                <p:cTn id="93" presetID="24" presetClass="exit" presetSubtype="0" fill="hold" grpId="0" nodeType="withEffect">
                                  <p:stCondLst>
                                    <p:cond delay="0"/>
                                  </p:stCondLst>
                                  <p:childTnLst>
                                    <p:anim to="" calcmode="lin" valueType="num">
                                      <p:cBhvr>
                                        <p:cTn id="94" dur="1"/>
                                        <p:tgtEl>
                                          <p:spTgt spid="41985">
                                            <p:txEl>
                                              <p:pRg st="15" end="15"/>
                                            </p:txEl>
                                          </p:spTgt>
                                        </p:tgtEl>
                                        <p:attrNameLst>
                                          <p:attrName/>
                                        </p:attrNameLst>
                                      </p:cBhvr>
                                    </p:anim>
                                    <p:set>
                                      <p:cBhvr>
                                        <p:cTn id="95" dur="1" fill="hold">
                                          <p:stCondLst>
                                            <p:cond delay="0"/>
                                          </p:stCondLst>
                                        </p:cTn>
                                        <p:tgtEl>
                                          <p:spTgt spid="41985">
                                            <p:txEl>
                                              <p:pRg st="15" end="15"/>
                                            </p:txEl>
                                          </p:spTgt>
                                        </p:tgtEl>
                                        <p:attrNameLst>
                                          <p:attrName>style.visibility</p:attrName>
                                        </p:attrNameLst>
                                      </p:cBhvr>
                                      <p:to>
                                        <p:strVal val="hidden"/>
                                      </p:to>
                                    </p:set>
                                  </p:childTnLst>
                                </p:cTn>
                              </p:par>
                              <p:par>
                                <p:cTn id="96" presetID="24" presetClass="entr" presetSubtype="0" fill="hold" nodeType="withEffect">
                                  <p:stCondLst>
                                    <p:cond delay="0"/>
                                  </p:stCondLst>
                                  <p:childTnLst>
                                    <p:set>
                                      <p:cBhvr>
                                        <p:cTn id="97" dur="1" fill="hold">
                                          <p:stCondLst>
                                            <p:cond delay="0"/>
                                          </p:stCondLst>
                                        </p:cTn>
                                        <p:tgtEl>
                                          <p:spTgt spid="44034"/>
                                        </p:tgtEl>
                                        <p:attrNameLst>
                                          <p:attrName>style.visibility</p:attrName>
                                        </p:attrNameLst>
                                      </p:cBhvr>
                                      <p:to>
                                        <p:strVal val="visible"/>
                                      </p:to>
                                    </p:set>
                                    <p:anim to="" calcmode="lin" valueType="num">
                                      <p:cBhvr>
                                        <p:cTn id="98" dur="1" fill="hold"/>
                                        <p:tgtEl>
                                          <p:spTgt spid="44034"/>
                                        </p:tgtEl>
                                        <p:attrNameLst>
                                          <p:attrName/>
                                        </p:attrNameLst>
                                      </p:cBhvr>
                                    </p:anim>
                                  </p:childTnLst>
                                </p:cTn>
                              </p:par>
                              <p:par>
                                <p:cTn id="99" presetID="24" presetClass="exit" presetSubtype="0" fill="hold" nodeType="withEffect">
                                  <p:stCondLst>
                                    <p:cond delay="0"/>
                                  </p:stCondLst>
                                  <p:childTnLst>
                                    <p:anim to="" calcmode="lin" valueType="num">
                                      <p:cBhvr>
                                        <p:cTn id="100" dur="1"/>
                                        <p:tgtEl>
                                          <p:spTgt spid="41989"/>
                                        </p:tgtEl>
                                        <p:attrNameLst>
                                          <p:attrName/>
                                        </p:attrNameLst>
                                      </p:cBhvr>
                                    </p:anim>
                                    <p:set>
                                      <p:cBhvr>
                                        <p:cTn id="101" dur="1" fill="hold">
                                          <p:stCondLst>
                                            <p:cond delay="0"/>
                                          </p:stCondLst>
                                        </p:cTn>
                                        <p:tgtEl>
                                          <p:spTgt spid="41989"/>
                                        </p:tgtEl>
                                        <p:attrNameLst>
                                          <p:attrName>style.visibility</p:attrName>
                                        </p:attrNameLst>
                                      </p:cBhvr>
                                      <p:to>
                                        <p:strVal val="hidden"/>
                                      </p:to>
                                    </p:set>
                                  </p:childTnLst>
                                </p:cTn>
                              </p:par>
                              <p:par>
                                <p:cTn id="102" presetID="64" presetClass="path" presetSubtype="0" accel="50000" decel="50000" fill="hold" nodeType="withEffect">
                                  <p:stCondLst>
                                    <p:cond delay="0"/>
                                  </p:stCondLst>
                                  <p:childTnLst>
                                    <p:animMotion origin="layout" path="M 0 0  L 0 -0.33333  E" pathEditMode="relative" ptsTypes="">
                                      <p:cBhvr>
                                        <p:cTn id="103" dur="2000" fill="hold"/>
                                        <p:tgtEl>
                                          <p:spTgt spid="4">
                                            <p:txEl>
                                              <p:pRg st="3" end="3"/>
                                            </p:txEl>
                                          </p:spTgt>
                                        </p:tgtEl>
                                        <p:attrNameLst>
                                          <p:attrName>ppt_x</p:attrName>
                                          <p:attrName>ppt_y</p:attrName>
                                        </p:attrNameLst>
                                      </p:cBhvr>
                                    </p:animMotion>
                                  </p:childTnLst>
                                </p:cTn>
                              </p:par>
                              <p:par>
                                <p:cTn id="104" presetID="64" presetClass="path" presetSubtype="0" accel="50000" decel="50000" fill="hold" nodeType="withEffect">
                                  <p:stCondLst>
                                    <p:cond delay="0"/>
                                  </p:stCondLst>
                                  <p:childTnLst>
                                    <p:animMotion origin="layout" path="M 0 0  L 0 -0.33333  E" pathEditMode="relative" ptsTypes="">
                                      <p:cBhvr>
                                        <p:cTn id="105" dur="2000" fill="hold"/>
                                        <p:tgtEl>
                                          <p:spTgt spid="4">
                                            <p:txEl>
                                              <p:pRg st="4" end="4"/>
                                            </p:txEl>
                                          </p:spTgt>
                                        </p:tgtEl>
                                        <p:attrNameLst>
                                          <p:attrName>ppt_x</p:attrName>
                                          <p:attrName>ppt_y</p:attrName>
                                        </p:attrNameLst>
                                      </p:cBhvr>
                                    </p:animMotion>
                                  </p:childTnLst>
                                </p:cTn>
                              </p:par>
                              <p:par>
                                <p:cTn id="106" presetID="64" presetClass="path" presetSubtype="0" accel="50000" decel="50000" fill="hold" nodeType="withEffect">
                                  <p:stCondLst>
                                    <p:cond delay="0"/>
                                  </p:stCondLst>
                                  <p:childTnLst>
                                    <p:animMotion origin="layout" path="M 0 0  L 0 -0.33333  E" pathEditMode="relative" ptsTypes="">
                                      <p:cBhvr>
                                        <p:cTn id="107" dur="2000" fill="hold"/>
                                        <p:tgtEl>
                                          <p:spTgt spid="4">
                                            <p:txEl>
                                              <p:pRg st="5" end="5"/>
                                            </p:txEl>
                                          </p:spTgt>
                                        </p:tgtEl>
                                        <p:attrNameLst>
                                          <p:attrName>ppt_x</p:attrName>
                                          <p:attrName>ppt_y</p:attrName>
                                        </p:attrNameLst>
                                      </p:cBhvr>
                                    </p:animMotion>
                                  </p:childTnLst>
                                </p:cTn>
                              </p:par>
                              <p:par>
                                <p:cTn id="108" presetID="64" presetClass="path" presetSubtype="0" accel="50000" decel="50000" fill="hold" nodeType="withEffect">
                                  <p:stCondLst>
                                    <p:cond delay="0"/>
                                  </p:stCondLst>
                                  <p:childTnLst>
                                    <p:animMotion origin="layout" path="M 0 0  L 0 -0.33333  E" pathEditMode="relative" ptsTypes="">
                                      <p:cBhvr>
                                        <p:cTn id="109" dur="2000" fill="hold"/>
                                        <p:tgtEl>
                                          <p:spTgt spid="4">
                                            <p:txEl>
                                              <p:pRg st="8" end="8"/>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http://www.postershow.com/images/c_propaganda_poster_new_large2.jpg"/>
          <p:cNvPicPr>
            <a:picLocks noChangeAspect="1" noChangeArrowheads="1"/>
          </p:cNvPicPr>
          <p:nvPr/>
        </p:nvPicPr>
        <p:blipFill>
          <a:blip r:embed="rId2" cstate="print">
            <a:lum bright="70000" contrast="-70000"/>
          </a:blip>
          <a:srcRect/>
          <a:stretch>
            <a:fillRect/>
          </a:stretch>
        </p:blipFill>
        <p:spPr bwMode="auto">
          <a:xfrm>
            <a:off x="0" y="-2"/>
            <a:ext cx="9144000" cy="6858001"/>
          </a:xfrm>
          <a:prstGeom prst="rect">
            <a:avLst/>
          </a:prstGeom>
          <a:noFill/>
        </p:spPr>
      </p:pic>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Soviet Propaganda</a:t>
            </a:r>
            <a:endParaRPr lang="en-US" sz="2800" b="1" dirty="0">
              <a:solidFill>
                <a:schemeClr val="accent5">
                  <a:lumMod val="50000"/>
                </a:schemeClr>
              </a:solidFill>
              <a:latin typeface="Times New Roman" pitchFamily="18" charset="0"/>
              <a:cs typeface="Times New Roman" pitchFamily="18" charset="0"/>
            </a:endParaRPr>
          </a:p>
        </p:txBody>
      </p:sp>
      <p:sp>
        <p:nvSpPr>
          <p:cNvPr id="7" name="TextBox 6"/>
          <p:cNvSpPr txBox="1"/>
          <p:nvPr/>
        </p:nvSpPr>
        <p:spPr>
          <a:xfrm>
            <a:off x="381000" y="3429000"/>
            <a:ext cx="2209800" cy="307777"/>
          </a:xfrm>
          <a:prstGeom prst="rect">
            <a:avLst/>
          </a:prstGeom>
          <a:noFill/>
        </p:spPr>
        <p:txBody>
          <a:bodyPr wrap="square" rtlCol="0">
            <a:spAutoFit/>
          </a:bodyPr>
          <a:lstStyle/>
          <a:p>
            <a:pPr algn="ctr"/>
            <a:r>
              <a:rPr lang="en-US" sz="1400" b="1" i="1" dirty="0" smtClean="0">
                <a:latin typeface="Times New Roman" pitchFamily="18" charset="0"/>
                <a:cs typeface="Times New Roman" pitchFamily="18" charset="0"/>
              </a:rPr>
              <a:t>Thanks to Comrade Stalin</a:t>
            </a:r>
            <a:endParaRPr lang="en-US" sz="1400" b="1" i="1" dirty="0">
              <a:latin typeface="Times New Roman" pitchFamily="18" charset="0"/>
              <a:cs typeface="Times New Roman" pitchFamily="18" charset="0"/>
            </a:endParaRPr>
          </a:p>
        </p:txBody>
      </p:sp>
      <p:pic>
        <p:nvPicPr>
          <p:cNvPr id="22532" name="Picture 4" descr="http://www.red-october.net/wp-content/uploads/2008/12/pioneer.jpg"/>
          <p:cNvPicPr>
            <a:picLocks noChangeAspect="1" noChangeArrowheads="1"/>
          </p:cNvPicPr>
          <p:nvPr/>
        </p:nvPicPr>
        <p:blipFill>
          <a:blip r:embed="rId3" cstate="print"/>
          <a:srcRect/>
          <a:stretch>
            <a:fillRect/>
          </a:stretch>
        </p:blipFill>
        <p:spPr bwMode="auto">
          <a:xfrm>
            <a:off x="3429000" y="533400"/>
            <a:ext cx="1981200" cy="2974775"/>
          </a:xfrm>
          <a:prstGeom prst="rect">
            <a:avLst/>
          </a:prstGeom>
          <a:noFill/>
        </p:spPr>
      </p:pic>
      <p:sp>
        <p:nvSpPr>
          <p:cNvPr id="8" name="TextBox 7"/>
          <p:cNvSpPr txBox="1"/>
          <p:nvPr/>
        </p:nvSpPr>
        <p:spPr>
          <a:xfrm>
            <a:off x="3505200" y="3429000"/>
            <a:ext cx="1905000" cy="307777"/>
          </a:xfrm>
          <a:prstGeom prst="rect">
            <a:avLst/>
          </a:prstGeom>
          <a:noFill/>
        </p:spPr>
        <p:txBody>
          <a:bodyPr wrap="square" rtlCol="0">
            <a:spAutoFit/>
          </a:bodyPr>
          <a:lstStyle/>
          <a:p>
            <a:pPr algn="ctr"/>
            <a:r>
              <a:rPr lang="en-US" sz="1400" b="1" i="1" dirty="0" smtClean="0">
                <a:latin typeface="Times New Roman" pitchFamily="18" charset="0"/>
                <a:cs typeface="Times New Roman" pitchFamily="18" charset="0"/>
              </a:rPr>
              <a:t>Pioneers</a:t>
            </a:r>
            <a:r>
              <a:rPr lang="en-US" sz="1200" b="1" i="1" dirty="0" smtClean="0">
                <a:latin typeface="Times New Roman" pitchFamily="18" charset="0"/>
                <a:cs typeface="Times New Roman" pitchFamily="18" charset="0"/>
              </a:rPr>
              <a:t>!</a:t>
            </a:r>
            <a:endParaRPr lang="en-US" sz="1200" b="1" i="1" dirty="0">
              <a:latin typeface="Times New Roman" pitchFamily="18" charset="0"/>
              <a:cs typeface="Times New Roman" pitchFamily="18" charset="0"/>
            </a:endParaRPr>
          </a:p>
        </p:txBody>
      </p:sp>
      <p:pic>
        <p:nvPicPr>
          <p:cNvPr id="22534" name="Picture 6" descr="http://208.106.181.133/_media/imgs/articles/a55_Motherland.jpg"/>
          <p:cNvPicPr>
            <a:picLocks noChangeAspect="1" noChangeArrowheads="1"/>
          </p:cNvPicPr>
          <p:nvPr/>
        </p:nvPicPr>
        <p:blipFill>
          <a:blip r:embed="rId4" cstate="print"/>
          <a:srcRect/>
          <a:stretch>
            <a:fillRect/>
          </a:stretch>
        </p:blipFill>
        <p:spPr bwMode="auto">
          <a:xfrm>
            <a:off x="6284550" y="152400"/>
            <a:ext cx="2326050" cy="3376097"/>
          </a:xfrm>
          <a:prstGeom prst="rect">
            <a:avLst/>
          </a:prstGeom>
          <a:noFill/>
        </p:spPr>
      </p:pic>
      <p:sp>
        <p:nvSpPr>
          <p:cNvPr id="10" name="TextBox 9"/>
          <p:cNvSpPr txBox="1"/>
          <p:nvPr/>
        </p:nvSpPr>
        <p:spPr>
          <a:xfrm>
            <a:off x="6324600" y="3429000"/>
            <a:ext cx="2362200" cy="307777"/>
          </a:xfrm>
          <a:prstGeom prst="rect">
            <a:avLst/>
          </a:prstGeom>
          <a:noFill/>
        </p:spPr>
        <p:txBody>
          <a:bodyPr wrap="square" rtlCol="0">
            <a:spAutoFit/>
          </a:bodyPr>
          <a:lstStyle/>
          <a:p>
            <a:pPr algn="ctr"/>
            <a:r>
              <a:rPr lang="en-US" sz="1400" b="1" i="1" dirty="0" smtClean="0">
                <a:latin typeface="Times New Roman" pitchFamily="18" charset="0"/>
                <a:cs typeface="Times New Roman" pitchFamily="18" charset="0"/>
              </a:rPr>
              <a:t>The Motherland is Calling!</a:t>
            </a:r>
            <a:endParaRPr lang="en-US" sz="1400" b="1" i="1" dirty="0">
              <a:latin typeface="Times New Roman" pitchFamily="18" charset="0"/>
              <a:cs typeface="Times New Roman" pitchFamily="18" charset="0"/>
            </a:endParaRPr>
          </a:p>
        </p:txBody>
      </p:sp>
      <p:pic>
        <p:nvPicPr>
          <p:cNvPr id="23554" name="Picture 2" descr="http://208.106.181.133/_media/imgs/articles/a55_redarmy.jpg"/>
          <p:cNvPicPr>
            <a:picLocks noChangeAspect="1" noChangeArrowheads="1"/>
          </p:cNvPicPr>
          <p:nvPr/>
        </p:nvPicPr>
        <p:blipFill>
          <a:blip r:embed="rId5" cstate="print"/>
          <a:srcRect/>
          <a:stretch>
            <a:fillRect/>
          </a:stretch>
        </p:blipFill>
        <p:spPr bwMode="auto">
          <a:xfrm>
            <a:off x="1905000" y="3895453"/>
            <a:ext cx="1986382" cy="2962547"/>
          </a:xfrm>
          <a:prstGeom prst="rect">
            <a:avLst/>
          </a:prstGeom>
          <a:noFill/>
        </p:spPr>
      </p:pic>
      <p:sp>
        <p:nvSpPr>
          <p:cNvPr id="12" name="TextBox 11"/>
          <p:cNvSpPr txBox="1"/>
          <p:nvPr/>
        </p:nvSpPr>
        <p:spPr>
          <a:xfrm>
            <a:off x="-76200" y="5026223"/>
            <a:ext cx="2133600" cy="523220"/>
          </a:xfrm>
          <a:prstGeom prst="rect">
            <a:avLst/>
          </a:prstGeom>
          <a:noFill/>
        </p:spPr>
        <p:txBody>
          <a:bodyPr wrap="square" rtlCol="0">
            <a:spAutoFit/>
          </a:bodyPr>
          <a:lstStyle/>
          <a:p>
            <a:pPr algn="ctr"/>
            <a:r>
              <a:rPr lang="en-US" sz="1400" b="1" i="1" dirty="0" smtClean="0">
                <a:latin typeface="Times New Roman" pitchFamily="18" charset="0"/>
                <a:cs typeface="Times New Roman" pitchFamily="18" charset="0"/>
              </a:rPr>
              <a:t>Mercilessly, we humiliate and destroy the enemy!</a:t>
            </a:r>
            <a:endParaRPr lang="en-US" sz="1400" b="1" i="1" dirty="0">
              <a:latin typeface="Times New Roman" pitchFamily="18" charset="0"/>
              <a:cs typeface="Times New Roman" pitchFamily="18" charset="0"/>
            </a:endParaRPr>
          </a:p>
        </p:txBody>
      </p:sp>
      <p:pic>
        <p:nvPicPr>
          <p:cNvPr id="23556" name="Picture 4" descr="http://208.106.181.133/_media/imgs/articles/a55_build.jpg"/>
          <p:cNvPicPr>
            <a:picLocks noChangeAspect="1" noChangeArrowheads="1"/>
          </p:cNvPicPr>
          <p:nvPr/>
        </p:nvPicPr>
        <p:blipFill>
          <a:blip r:embed="rId6" cstate="print"/>
          <a:srcRect/>
          <a:stretch>
            <a:fillRect/>
          </a:stretch>
        </p:blipFill>
        <p:spPr bwMode="auto">
          <a:xfrm>
            <a:off x="4631267" y="3886200"/>
            <a:ext cx="2252134" cy="2895601"/>
          </a:xfrm>
          <a:prstGeom prst="rect">
            <a:avLst/>
          </a:prstGeom>
          <a:noFill/>
        </p:spPr>
      </p:pic>
      <p:sp>
        <p:nvSpPr>
          <p:cNvPr id="14" name="TextBox 13"/>
          <p:cNvSpPr txBox="1"/>
          <p:nvPr/>
        </p:nvSpPr>
        <p:spPr>
          <a:xfrm>
            <a:off x="6705600" y="5029200"/>
            <a:ext cx="2133600" cy="523220"/>
          </a:xfrm>
          <a:prstGeom prst="rect">
            <a:avLst/>
          </a:prstGeom>
          <a:noFill/>
        </p:spPr>
        <p:txBody>
          <a:bodyPr wrap="square" rtlCol="0">
            <a:spAutoFit/>
          </a:bodyPr>
          <a:lstStyle/>
          <a:p>
            <a:pPr algn="ctr"/>
            <a:r>
              <a:rPr lang="en-US" sz="1400" b="1" i="1" dirty="0" smtClean="0">
                <a:latin typeface="Times New Roman" pitchFamily="18" charset="0"/>
                <a:cs typeface="Times New Roman" pitchFamily="18" charset="0"/>
              </a:rPr>
              <a:t>Build Like You Would Yourself!</a:t>
            </a:r>
            <a:endParaRPr lang="en-US" sz="1400" b="1" i="1" dirty="0">
              <a:latin typeface="Times New Roman" pitchFamily="18" charset="0"/>
              <a:cs typeface="Times New Roman" pitchFamily="18" charset="0"/>
            </a:endParaRPr>
          </a:p>
        </p:txBody>
      </p:sp>
      <p:pic>
        <p:nvPicPr>
          <p:cNvPr id="23558" name="Picture 6" descr="http://www.foxnews.com/static/managed/img/Politics/propaganda33_slideshow_604x500.jpg"/>
          <p:cNvPicPr>
            <a:picLocks noChangeAspect="1" noChangeArrowheads="1"/>
          </p:cNvPicPr>
          <p:nvPr/>
        </p:nvPicPr>
        <p:blipFill>
          <a:blip r:embed="rId7" cstate="print"/>
          <a:srcRect/>
          <a:stretch>
            <a:fillRect/>
          </a:stretch>
        </p:blipFill>
        <p:spPr bwMode="auto">
          <a:xfrm>
            <a:off x="381000" y="152400"/>
            <a:ext cx="2209800" cy="33080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par>
                                <p:cTn id="14" presetID="24" presetClass="entr" presetSubtype="0" fill="hold" grpId="1"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2532"/>
                                        </p:tgtEl>
                                        <p:attrNameLst>
                                          <p:attrName>style.visibility</p:attrName>
                                        </p:attrNameLst>
                                      </p:cBhvr>
                                      <p:to>
                                        <p:strVal val="visible"/>
                                      </p:to>
                                    </p:set>
                                    <p:anim to="" calcmode="lin" valueType="num">
                                      <p:cBhvr>
                                        <p:cTn id="19" dur="1" fill="hold"/>
                                        <p:tgtEl>
                                          <p:spTgt spid="22532"/>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to="" calcmode="lin" valueType="num">
                                      <p:cBhvr>
                                        <p:cTn id="22" dur="1" fill="hold"/>
                                        <p:tgtEl>
                                          <p:spTgt spid="12"/>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23554"/>
                                        </p:tgtEl>
                                        <p:attrNameLst>
                                          <p:attrName>style.visibility</p:attrName>
                                        </p:attrNameLst>
                                      </p:cBhvr>
                                      <p:to>
                                        <p:strVal val="visible"/>
                                      </p:to>
                                    </p:set>
                                    <p:anim to="" calcmode="lin" valueType="num">
                                      <p:cBhvr>
                                        <p:cTn id="25" dur="1" fill="hold"/>
                                        <p:tgtEl>
                                          <p:spTgt spid="23554"/>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22534"/>
                                        </p:tgtEl>
                                        <p:attrNameLst>
                                          <p:attrName>style.visibility</p:attrName>
                                        </p:attrNameLst>
                                      </p:cBhvr>
                                      <p:to>
                                        <p:strVal val="visible"/>
                                      </p:to>
                                    </p:set>
                                    <p:anim to="" calcmode="lin" valueType="num">
                                      <p:cBhvr>
                                        <p:cTn id="28" dur="1" fill="hold"/>
                                        <p:tgtEl>
                                          <p:spTgt spid="22534"/>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to="" calcmode="lin" valueType="num">
                                      <p:cBhvr>
                                        <p:cTn id="31" dur="1" fill="hold"/>
                                        <p:tgtEl>
                                          <p:spTgt spid="10"/>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to="" calcmode="lin" valueType="num">
                                      <p:cBhvr>
                                        <p:cTn id="34" dur="1" fill="hold"/>
                                        <p:tgtEl>
                                          <p:spTgt spid="14"/>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23556"/>
                                        </p:tgtEl>
                                        <p:attrNameLst>
                                          <p:attrName>style.visibility</p:attrName>
                                        </p:attrNameLst>
                                      </p:cBhvr>
                                      <p:to>
                                        <p:strVal val="visible"/>
                                      </p:to>
                                    </p:set>
                                    <p:anim to="" calcmode="lin" valueType="num">
                                      <p:cBhvr>
                                        <p:cTn id="37" dur="1" fill="hold"/>
                                        <p:tgtEl>
                                          <p:spTgt spid="23556"/>
                                        </p:tgtEl>
                                        <p:attrNameLst>
                                          <p:attrName/>
                                        </p:attrNameLst>
                                      </p:cBhvr>
                                    </p:anim>
                                  </p:childTnLst>
                                </p:cTn>
                              </p:par>
                              <p:par>
                                <p:cTn id="38" presetID="24" presetClass="entr" presetSubtype="0" fill="hold" grpId="1" nodeType="withEffect">
                                  <p:stCondLst>
                                    <p:cond delay="0"/>
                                  </p:stCondLst>
                                  <p:childTnLst>
                                    <p:set>
                                      <p:cBhvr>
                                        <p:cTn id="39" dur="1" fill="hold">
                                          <p:stCondLst>
                                            <p:cond delay="0"/>
                                          </p:stCondLst>
                                        </p:cTn>
                                        <p:tgtEl>
                                          <p:spTgt spid="14"/>
                                        </p:tgtEl>
                                        <p:attrNameLst>
                                          <p:attrName>style.visibility</p:attrName>
                                        </p:attrNameLst>
                                      </p:cBhvr>
                                      <p:to>
                                        <p:strVal val="visible"/>
                                      </p:to>
                                    </p:set>
                                    <p:anim to="" calcmode="lin" valueType="num">
                                      <p:cBhvr>
                                        <p:cTn id="40" dur="1" fill="hold"/>
                                        <p:tgtEl>
                                          <p:spTgt spid="14"/>
                                        </p:tgtEl>
                                        <p:attrNameLst>
                                          <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23558"/>
                                        </p:tgtEl>
                                        <p:attrNameLst>
                                          <p:attrName>style.visibility</p:attrName>
                                        </p:attrNameLst>
                                      </p:cBhvr>
                                      <p:to>
                                        <p:strVal val="visible"/>
                                      </p:to>
                                    </p:set>
                                    <p:anim to="" calcmode="lin" valueType="num">
                                      <p:cBhvr>
                                        <p:cTn id="43" dur="1" fill="hold"/>
                                        <p:tgtEl>
                                          <p:spTgt spid="235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8" grpId="1"/>
      <p:bldP spid="10" grpId="0"/>
      <p:bldP spid="12" grpId="0"/>
      <p:bldP spid="14" grpId="0"/>
      <p:bldP spid="14"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fcit.usf.edu/HOLOCAUST/gifs/78587.gif"/>
          <p:cNvPicPr>
            <a:picLocks noChangeAspect="1" noChangeArrowheads="1"/>
          </p:cNvPicPr>
          <p:nvPr/>
        </p:nvPicPr>
        <p:blipFill>
          <a:blip r:embed="rId3" cstate="print">
            <a:lum bright="70000" contrast="-70000"/>
          </a:blip>
          <a:srcRect/>
          <a:stretch>
            <a:fillRect/>
          </a:stretch>
        </p:blipFill>
        <p:spPr bwMode="auto">
          <a:xfrm>
            <a:off x="0" y="0"/>
            <a:ext cx="9144000" cy="6827488"/>
          </a:xfrm>
          <a:prstGeom prst="rect">
            <a:avLst/>
          </a:prstGeom>
          <a:noFill/>
        </p:spPr>
      </p:pic>
      <p:sp>
        <p:nvSpPr>
          <p:cNvPr id="2050" name="Rectangle 2"/>
          <p:cNvSpPr>
            <a:spLocks noGrp="1" noChangeArrowheads="1"/>
          </p:cNvSpPr>
          <p:nvPr>
            <p:ph type="ctrTitle"/>
          </p:nvPr>
        </p:nvSpPr>
        <p:spPr>
          <a:xfrm>
            <a:off x="0" y="1066800"/>
            <a:ext cx="9144000" cy="765175"/>
          </a:xfrm>
        </p:spPr>
        <p:txBody>
          <a:bodyPr>
            <a:normAutofit/>
          </a:bodyPr>
          <a:lstStyle/>
          <a:p>
            <a:r>
              <a:rPr lang="en-US" sz="2800" b="1" dirty="0">
                <a:solidFill>
                  <a:srgbClr val="002060"/>
                </a:solidFill>
                <a:latin typeface="Times New Roman" pitchFamily="18" charset="0"/>
                <a:cs typeface="Times New Roman" pitchFamily="18" charset="0"/>
              </a:rPr>
              <a:t>What is Fascism?</a:t>
            </a:r>
          </a:p>
        </p:txBody>
      </p:sp>
      <p:pic>
        <p:nvPicPr>
          <p:cNvPr id="4" name="Picture 2" descr="http://farm2.static.flickr.com/1348/1376088539_caead5a036.jpg"/>
          <p:cNvPicPr>
            <a:picLocks noChangeAspect="1" noChangeArrowheads="1"/>
          </p:cNvPicPr>
          <p:nvPr/>
        </p:nvPicPr>
        <p:blipFill>
          <a:blip r:embed="rId4" cstate="print"/>
          <a:srcRect/>
          <a:stretch>
            <a:fillRect/>
          </a:stretch>
        </p:blipFill>
        <p:spPr bwMode="auto">
          <a:xfrm>
            <a:off x="762000" y="2667000"/>
            <a:ext cx="2419755" cy="3790950"/>
          </a:xfrm>
          <a:prstGeom prst="rect">
            <a:avLst/>
          </a:prstGeom>
          <a:noFill/>
        </p:spPr>
      </p:pic>
      <p:sp>
        <p:nvSpPr>
          <p:cNvPr id="6" name="Rectangle 2"/>
          <p:cNvSpPr txBox="1">
            <a:spLocks noChangeArrowheads="1"/>
          </p:cNvSpPr>
          <p:nvPr/>
        </p:nvSpPr>
        <p:spPr>
          <a:xfrm>
            <a:off x="0" y="122238"/>
            <a:ext cx="9144000" cy="715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Fascism in Europe</a:t>
            </a:r>
            <a:endParaRPr kumimoji="0" lang="en-US" sz="2800" b="0"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pic>
        <p:nvPicPr>
          <p:cNvPr id="7" name="What_is_Fascism.flv.WMV">
            <a:hlinkClick r:id="" action="ppaction://media"/>
          </p:cNvPr>
          <p:cNvPicPr>
            <a:picLocks noRot="1" noChangeAspect="1"/>
          </p:cNvPicPr>
          <p:nvPr>
            <a:videoFile r:link="rId1"/>
          </p:nvPr>
        </p:nvPicPr>
        <p:blipFill>
          <a:blip r:embed="rId5" cstate="print"/>
          <a:stretch>
            <a:fillRect/>
          </a:stretch>
        </p:blipFill>
        <p:spPr>
          <a:xfrm>
            <a:off x="4953000" y="3276600"/>
            <a:ext cx="3149600" cy="2362200"/>
          </a:xfrm>
          <a:prstGeom prst="rect">
            <a:avLst/>
          </a:prstGeom>
        </p:spPr>
      </p:pic>
      <p:sp>
        <p:nvSpPr>
          <p:cNvPr id="8" name="Rectangle 7"/>
          <p:cNvSpPr/>
          <p:nvPr/>
        </p:nvSpPr>
        <p:spPr>
          <a:xfrm>
            <a:off x="4421094" y="6248400"/>
            <a:ext cx="4113306" cy="369332"/>
          </a:xfrm>
          <a:prstGeom prst="rect">
            <a:avLst/>
          </a:prstGeom>
        </p:spPr>
        <p:txBody>
          <a:bodyPr wrap="none">
            <a:spAutoFit/>
          </a:bodyPr>
          <a:lstStyle/>
          <a:p>
            <a:pPr algn="ctr"/>
            <a:r>
              <a:rPr lang="en-US" b="1" dirty="0" smtClean="0">
                <a:latin typeface="Times New Roman" pitchFamily="18" charset="0"/>
                <a:cs typeface="Times New Roman" pitchFamily="18" charset="0"/>
              </a:rPr>
              <a:t>Be prepared to take the following notes:</a:t>
            </a:r>
            <a:endParaRPr lang="en-US" b="1" dirty="0">
              <a:latin typeface="Times New Roman" pitchFamily="18" charset="0"/>
              <a:cs typeface="Times New Roman" pitchFamily="18" charset="0"/>
            </a:endParaRPr>
          </a:p>
        </p:txBody>
      </p:sp>
      <p:sp>
        <p:nvSpPr>
          <p:cNvPr id="9" name="TextBox 8"/>
          <p:cNvSpPr txBox="1"/>
          <p:nvPr/>
        </p:nvSpPr>
        <p:spPr>
          <a:xfrm>
            <a:off x="4953000" y="2819400"/>
            <a:ext cx="3124200" cy="369332"/>
          </a:xfrm>
          <a:prstGeom prst="rect">
            <a:avLst/>
          </a:prstGeom>
          <a:noFill/>
        </p:spPr>
        <p:txBody>
          <a:bodyPr wrap="square" rtlCol="0">
            <a:spAutoFit/>
          </a:bodyPr>
          <a:lstStyle/>
          <a:p>
            <a:pPr algn="ctr"/>
            <a:r>
              <a:rPr lang="en-US" b="1" dirty="0" smtClean="0">
                <a:solidFill>
                  <a:srgbClr val="002060"/>
                </a:solidFill>
                <a:latin typeface="Times New Roman" pitchFamily="18" charset="0"/>
                <a:cs typeface="Times New Roman" pitchFamily="18" charset="0"/>
              </a:rPr>
              <a:t>Propaganda?</a:t>
            </a:r>
            <a:endParaRPr lang="en-US" b="1" dirty="0">
              <a:solidFill>
                <a:srgbClr val="002060"/>
              </a:solidFill>
              <a:latin typeface="Times New Roman" pitchFamily="18" charset="0"/>
              <a:cs typeface="Times New Roman" pitchFamily="18" charset="0"/>
            </a:endParaRPr>
          </a:p>
        </p:txBody>
      </p:sp>
      <p:sp>
        <p:nvSpPr>
          <p:cNvPr id="10" name="Rectangle 9"/>
          <p:cNvSpPr/>
          <p:nvPr/>
        </p:nvSpPr>
        <p:spPr>
          <a:xfrm>
            <a:off x="5395569" y="5791200"/>
            <a:ext cx="2300631" cy="369332"/>
          </a:xfrm>
          <a:prstGeom prst="rect">
            <a:avLst/>
          </a:prstGeom>
        </p:spPr>
        <p:txBody>
          <a:bodyPr wrap="none">
            <a:spAutoFit/>
          </a:bodyPr>
          <a:lstStyle/>
          <a:p>
            <a:pPr algn="ctr"/>
            <a:r>
              <a:rPr lang="en-US" b="1" dirty="0" smtClean="0">
                <a:latin typeface="Times New Roman" pitchFamily="18" charset="0"/>
                <a:cs typeface="Times New Roman" pitchFamily="18" charset="0"/>
              </a:rPr>
              <a:t>Read Pages 186 – 192</a:t>
            </a:r>
          </a:p>
        </p:txBody>
      </p:sp>
      <p:sp>
        <p:nvSpPr>
          <p:cNvPr id="11" name="TextBox 10"/>
          <p:cNvSpPr txBox="1"/>
          <p:nvPr/>
        </p:nvSpPr>
        <p:spPr>
          <a:xfrm>
            <a:off x="8077200" y="4343400"/>
            <a:ext cx="10668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5 minutes</a:t>
            </a:r>
            <a:endParaRPr lang="en-US" sz="1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50"/>
                                        </p:tgtEl>
                                        <p:attrNameLst>
                                          <p:attrName>style.visibility</p:attrName>
                                        </p:attrNameLst>
                                      </p:cBhvr>
                                      <p:to>
                                        <p:strVal val="visible"/>
                                      </p:to>
                                    </p:set>
                                    <p:anim to="" calcmode="lin" valueType="num">
                                      <p:cBhvr>
                                        <p:cTn id="10" dur="1" fill="hold"/>
                                        <p:tgtEl>
                                          <p:spTgt spid="205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to="" calcmode="lin" valueType="num">
                                      <p:cBhvr>
                                        <p:cTn id="18" dur="1" fill="hold"/>
                                        <p:tgtEl>
                                          <p:spTgt spid="11"/>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to="" calcmode="lin" valueType="num">
                                      <p:cBhvr>
                                        <p:cTn id="21" dur="1" fill="hold"/>
                                        <p:tgtEl>
                                          <p:spTgt spid="9">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to="" calcmode="lin" valueType="num">
                                      <p:cBhvr>
                                        <p:cTn id="26" dur="1" fill="hold"/>
                                        <p:tgtEl>
                                          <p:spTgt spid="10"/>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to="" calcmode="lin" valueType="num">
                                      <p:cBhvr>
                                        <p:cTn id="29" dur="1" fill="hold"/>
                                        <p:tgtEl>
                                          <p:spTgt spid="4"/>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to="" calcmode="lin" valueType="num">
                                      <p:cBhvr>
                                        <p:cTn id="34"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5"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2050" grpId="0"/>
      <p:bldP spid="6" grpId="0"/>
      <p:bldP spid="8"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8" name="Picture 4" descr="http://nickmilne.files.wordpress.com/2009/10/oswald-mosley1.png"/>
          <p:cNvPicPr>
            <a:picLocks noChangeAspect="1" noChangeArrowheads="1"/>
          </p:cNvPicPr>
          <p:nvPr/>
        </p:nvPicPr>
        <p:blipFill>
          <a:blip r:embed="rId2" cstate="print">
            <a:lum bright="70000" contrast="-70000"/>
          </a:blip>
          <a:srcRect/>
          <a:stretch>
            <a:fillRect/>
          </a:stretch>
        </p:blipFill>
        <p:spPr bwMode="auto">
          <a:xfrm>
            <a:off x="0" y="0"/>
            <a:ext cx="9157689" cy="6858000"/>
          </a:xfrm>
          <a:prstGeom prst="rect">
            <a:avLst/>
          </a:prstGeom>
          <a:noFill/>
        </p:spPr>
      </p:pic>
      <p:sp>
        <p:nvSpPr>
          <p:cNvPr id="3074" name="Rectangle 2"/>
          <p:cNvSpPr>
            <a:spLocks noGrp="1" noChangeArrowheads="1"/>
          </p:cNvSpPr>
          <p:nvPr>
            <p:ph type="title"/>
          </p:nvPr>
        </p:nvSpPr>
        <p:spPr>
          <a:xfrm>
            <a:off x="0" y="0"/>
            <a:ext cx="9144000" cy="1143000"/>
          </a:xfrm>
        </p:spPr>
        <p:txBody>
          <a:bodyPr/>
          <a:lstStyle/>
          <a:p>
            <a:r>
              <a:rPr lang="en-US" sz="2800" b="1" dirty="0">
                <a:solidFill>
                  <a:srgbClr val="C00000"/>
                </a:solidFill>
                <a:latin typeface="Times New Roman" pitchFamily="18" charset="0"/>
                <a:cs typeface="Times New Roman" pitchFamily="18" charset="0"/>
              </a:rPr>
              <a:t>Fascism</a:t>
            </a:r>
          </a:p>
        </p:txBody>
      </p:sp>
      <p:sp>
        <p:nvSpPr>
          <p:cNvPr id="3075" name="Rectangle 3"/>
          <p:cNvSpPr>
            <a:spLocks noGrp="1" noChangeArrowheads="1"/>
          </p:cNvSpPr>
          <p:nvPr>
            <p:ph type="body" idx="1"/>
          </p:nvPr>
        </p:nvSpPr>
        <p:spPr>
          <a:xfrm>
            <a:off x="0" y="1143000"/>
            <a:ext cx="9144000" cy="5486400"/>
          </a:xfrm>
        </p:spPr>
        <p:txBody>
          <a:bodyPr>
            <a:normAutofit fontScale="85000" lnSpcReduction="20000"/>
          </a:bodyPr>
          <a:lstStyle/>
          <a:p>
            <a:pPr algn="ctr">
              <a:buNone/>
            </a:pPr>
            <a:r>
              <a:rPr lang="en-US" sz="2800" b="1" dirty="0">
                <a:latin typeface="Times New Roman" pitchFamily="18" charset="0"/>
                <a:cs typeface="Times New Roman" pitchFamily="18" charset="0"/>
              </a:rPr>
              <a:t>An authoritarian nationalist political ideology </a:t>
            </a:r>
            <a:r>
              <a:rPr lang="en-US" sz="2800" b="1" dirty="0" smtClean="0">
                <a:latin typeface="Times New Roman" pitchFamily="18" charset="0"/>
                <a:cs typeface="Times New Roman" pitchFamily="18" charset="0"/>
              </a:rPr>
              <a:t>that </a:t>
            </a:r>
            <a:r>
              <a:rPr lang="en-US" sz="2800" b="1" dirty="0">
                <a:latin typeface="Times New Roman" pitchFamily="18" charset="0"/>
                <a:cs typeface="Times New Roman" pitchFamily="18" charset="0"/>
              </a:rPr>
              <a:t>is </a:t>
            </a:r>
            <a:endParaRPr lang="en-US" sz="2800" b="1" dirty="0" smtClean="0">
              <a:latin typeface="Times New Roman" pitchFamily="18" charset="0"/>
              <a:cs typeface="Times New Roman" pitchFamily="18" charset="0"/>
            </a:endParaRPr>
          </a:p>
          <a:p>
            <a:pPr algn="ctr">
              <a:buNone/>
            </a:pPr>
            <a:r>
              <a:rPr lang="en-US" sz="2800" b="1" i="1" dirty="0" smtClean="0">
                <a:latin typeface="Times New Roman" pitchFamily="18" charset="0"/>
                <a:cs typeface="Times New Roman" pitchFamily="18" charset="0"/>
              </a:rPr>
              <a:t>Reactionary</a:t>
            </a:r>
          </a:p>
          <a:p>
            <a:pPr algn="ctr">
              <a:buNone/>
            </a:pPr>
            <a:endParaRPr lang="en-US" sz="2800" b="1" dirty="0">
              <a:latin typeface="Times New Roman" pitchFamily="18" charset="0"/>
              <a:cs typeface="Times New Roman" pitchFamily="18" charset="0"/>
            </a:endParaRPr>
          </a:p>
          <a:p>
            <a:pPr algn="ctr">
              <a:buNone/>
            </a:pPr>
            <a:r>
              <a:rPr lang="en-US" sz="2800" b="1" dirty="0">
                <a:latin typeface="Times New Roman" pitchFamily="18" charset="0"/>
                <a:cs typeface="Times New Roman" pitchFamily="18" charset="0"/>
              </a:rPr>
              <a:t>Fascists believe that certain people are superior to </a:t>
            </a:r>
            <a:r>
              <a:rPr lang="en-US" sz="2800" b="1" dirty="0" smtClean="0">
                <a:latin typeface="Times New Roman" pitchFamily="18" charset="0"/>
                <a:cs typeface="Times New Roman" pitchFamily="18" charset="0"/>
              </a:rPr>
              <a:t>others</a:t>
            </a:r>
          </a:p>
          <a:p>
            <a:pPr algn="ctr">
              <a:buNone/>
            </a:pPr>
            <a:r>
              <a:rPr lang="en-US" sz="2400" b="1" dirty="0" smtClean="0">
                <a:latin typeface="Times New Roman" pitchFamily="18" charset="0"/>
                <a:cs typeface="Times New Roman" pitchFamily="18" charset="0"/>
              </a:rPr>
              <a:t>Are </a:t>
            </a:r>
            <a:r>
              <a:rPr lang="en-US" sz="2400" b="1" dirty="0">
                <a:latin typeface="Times New Roman" pitchFamily="18" charset="0"/>
                <a:cs typeface="Times New Roman" pitchFamily="18" charset="0"/>
              </a:rPr>
              <a:t>willing to remove the perceived ‘weak links’ in society </a:t>
            </a:r>
            <a:endParaRPr lang="en-US" sz="2400" b="1" dirty="0" smtClean="0">
              <a:latin typeface="Times New Roman" pitchFamily="18" charset="0"/>
              <a:cs typeface="Times New Roman" pitchFamily="18" charset="0"/>
            </a:endParaRPr>
          </a:p>
          <a:p>
            <a:pPr lvl="1" algn="ctr"/>
            <a:endParaRPr lang="en-US" sz="2400" b="1" dirty="0">
              <a:latin typeface="Times New Roman" pitchFamily="18" charset="0"/>
              <a:cs typeface="Times New Roman" pitchFamily="18" charset="0"/>
            </a:endParaRPr>
          </a:p>
          <a:p>
            <a:pPr algn="ctr">
              <a:buNone/>
            </a:pPr>
            <a:r>
              <a:rPr lang="en-US" sz="2800" b="1" dirty="0">
                <a:latin typeface="Times New Roman" pitchFamily="18" charset="0"/>
                <a:cs typeface="Times New Roman" pitchFamily="18" charset="0"/>
              </a:rPr>
              <a:t>Advocate a single party state </a:t>
            </a:r>
            <a:endParaRPr lang="en-US" sz="2800" b="1" dirty="0" smtClean="0">
              <a:latin typeface="Times New Roman" pitchFamily="18" charset="0"/>
              <a:cs typeface="Times New Roman" pitchFamily="18" charset="0"/>
            </a:endParaRPr>
          </a:p>
          <a:p>
            <a:pPr algn="ctr">
              <a:buNone/>
            </a:pPr>
            <a:endParaRPr lang="en-US" sz="2800" b="1" dirty="0">
              <a:latin typeface="Times New Roman" pitchFamily="18" charset="0"/>
              <a:cs typeface="Times New Roman" pitchFamily="18" charset="0"/>
            </a:endParaRPr>
          </a:p>
          <a:p>
            <a:pPr algn="ctr">
              <a:buNone/>
            </a:pPr>
            <a:r>
              <a:rPr lang="en-US" sz="2800" b="1" dirty="0">
                <a:latin typeface="Times New Roman" pitchFamily="18" charset="0"/>
                <a:cs typeface="Times New Roman" pitchFamily="18" charset="0"/>
              </a:rPr>
              <a:t>Fascist governments forbid and suppress openness and </a:t>
            </a:r>
            <a:endParaRPr lang="en-US" sz="2800" b="1"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opposition </a:t>
            </a:r>
            <a:r>
              <a:rPr lang="en-US" sz="2800" b="1" dirty="0">
                <a:latin typeface="Times New Roman" pitchFamily="18" charset="0"/>
                <a:cs typeface="Times New Roman" pitchFamily="18" charset="0"/>
              </a:rPr>
              <a:t>to the government </a:t>
            </a:r>
            <a:endParaRPr lang="en-US" sz="2800" b="1" dirty="0" smtClean="0">
              <a:latin typeface="Times New Roman" pitchFamily="18" charset="0"/>
              <a:cs typeface="Times New Roman" pitchFamily="18" charset="0"/>
            </a:endParaRPr>
          </a:p>
          <a:p>
            <a:pPr algn="ctr">
              <a:buNone/>
            </a:pPr>
            <a:endParaRPr lang="en-US" sz="2800" b="1"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Don’t believe in class struggle (communism) but rather a race </a:t>
            </a:r>
          </a:p>
          <a:p>
            <a:pPr algn="ctr">
              <a:buNone/>
            </a:pPr>
            <a:r>
              <a:rPr lang="en-US" sz="2800" b="1" dirty="0" smtClean="0">
                <a:latin typeface="Times New Roman" pitchFamily="18" charset="0"/>
                <a:cs typeface="Times New Roman" pitchFamily="18" charset="0"/>
              </a:rPr>
              <a:t>struggle</a:t>
            </a:r>
          </a:p>
          <a:p>
            <a:pPr algn="ctr">
              <a:buNone/>
            </a:pPr>
            <a:endParaRPr lang="en-US" sz="2800" b="1"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Fascism is heavily nationalistic</a:t>
            </a:r>
          </a:p>
          <a:p>
            <a:pPr algn="ctr">
              <a:buNone/>
            </a:pPr>
            <a:endParaRPr lang="en-US" sz="2800" b="1" dirty="0" smtClean="0">
              <a:latin typeface="Times New Roman" pitchFamily="18" charset="0"/>
              <a:cs typeface="Times New Roman" pitchFamily="18" charset="0"/>
            </a:endParaRPr>
          </a:p>
          <a:p>
            <a:pPr algn="ctr">
              <a:buNone/>
            </a:pP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to="" calcmode="lin" valueType="num">
                                      <p:cBhvr>
                                        <p:cTn id="12" dur="1" fill="hold"/>
                                        <p:tgtEl>
                                          <p:spTgt spid="3075">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 to="" calcmode="lin" valueType="num">
                                      <p:cBhvr>
                                        <p:cTn id="15" dur="1" fill="hold"/>
                                        <p:tgtEl>
                                          <p:spTgt spid="3075">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 to="" calcmode="lin" valueType="num">
                                      <p:cBhvr>
                                        <p:cTn id="20" dur="1" fill="hold"/>
                                        <p:tgtEl>
                                          <p:spTgt spid="3075">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to="" calcmode="lin" valueType="num">
                                      <p:cBhvr>
                                        <p:cTn id="25" dur="1" fill="hold"/>
                                        <p:tgtEl>
                                          <p:spTgt spid="3075">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075">
                                            <p:txEl>
                                              <p:pRg st="6" end="6"/>
                                            </p:txEl>
                                          </p:spTgt>
                                        </p:tgtEl>
                                        <p:attrNameLst>
                                          <p:attrName>style.visibility</p:attrName>
                                        </p:attrNameLst>
                                      </p:cBhvr>
                                      <p:to>
                                        <p:strVal val="visible"/>
                                      </p:to>
                                    </p:set>
                                    <p:anim to="" calcmode="lin" valueType="num">
                                      <p:cBhvr>
                                        <p:cTn id="30" dur="1" fill="hold"/>
                                        <p:tgtEl>
                                          <p:spTgt spid="3075">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anim to="" calcmode="lin" valueType="num">
                                      <p:cBhvr>
                                        <p:cTn id="35" dur="1" fill="hold"/>
                                        <p:tgtEl>
                                          <p:spTgt spid="3075">
                                            <p:txEl>
                                              <p:pRg st="8" end="8"/>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3075">
                                            <p:txEl>
                                              <p:pRg st="9" end="9"/>
                                            </p:txEl>
                                          </p:spTgt>
                                        </p:tgtEl>
                                        <p:attrNameLst>
                                          <p:attrName>style.visibility</p:attrName>
                                        </p:attrNameLst>
                                      </p:cBhvr>
                                      <p:to>
                                        <p:strVal val="visible"/>
                                      </p:to>
                                    </p:set>
                                    <p:anim to="" calcmode="lin" valueType="num">
                                      <p:cBhvr>
                                        <p:cTn id="38" dur="1" fill="hold"/>
                                        <p:tgtEl>
                                          <p:spTgt spid="3075">
                                            <p:txEl>
                                              <p:pRg st="9" end="9"/>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3075">
                                            <p:txEl>
                                              <p:pRg st="11" end="11"/>
                                            </p:txEl>
                                          </p:spTgt>
                                        </p:tgtEl>
                                        <p:attrNameLst>
                                          <p:attrName>style.visibility</p:attrName>
                                        </p:attrNameLst>
                                      </p:cBhvr>
                                      <p:to>
                                        <p:strVal val="visible"/>
                                      </p:to>
                                    </p:set>
                                    <p:anim to="" calcmode="lin" valueType="num">
                                      <p:cBhvr>
                                        <p:cTn id="43" dur="1" fill="hold"/>
                                        <p:tgtEl>
                                          <p:spTgt spid="3075">
                                            <p:txEl>
                                              <p:pRg st="11" end="11"/>
                                            </p:txEl>
                                          </p:spTgt>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3075">
                                            <p:txEl>
                                              <p:pRg st="12" end="12"/>
                                            </p:txEl>
                                          </p:spTgt>
                                        </p:tgtEl>
                                        <p:attrNameLst>
                                          <p:attrName>style.visibility</p:attrName>
                                        </p:attrNameLst>
                                      </p:cBhvr>
                                      <p:to>
                                        <p:strVal val="visible"/>
                                      </p:to>
                                    </p:set>
                                    <p:anim to="" calcmode="lin" valueType="num">
                                      <p:cBhvr>
                                        <p:cTn id="46" dur="1" fill="hold"/>
                                        <p:tgtEl>
                                          <p:spTgt spid="3075">
                                            <p:txEl>
                                              <p:pRg st="12" end="12"/>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3075">
                                            <p:txEl>
                                              <p:pRg st="14" end="14"/>
                                            </p:txEl>
                                          </p:spTgt>
                                        </p:tgtEl>
                                        <p:attrNameLst>
                                          <p:attrName>style.visibility</p:attrName>
                                        </p:attrNameLst>
                                      </p:cBhvr>
                                      <p:to>
                                        <p:strVal val="visible"/>
                                      </p:to>
                                    </p:set>
                                    <p:anim to="" calcmode="lin" valueType="num">
                                      <p:cBhvr>
                                        <p:cTn id="51" dur="1" fill="hold"/>
                                        <p:tgtEl>
                                          <p:spTgt spid="3075">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descr="http://workingideas.files.wordpress.com/2008/12/zcvzvzzzz6yb.jpg"/>
          <p:cNvPicPr>
            <a:picLocks noChangeAspect="1" noChangeArrowheads="1"/>
          </p:cNvPicPr>
          <p:nvPr/>
        </p:nvPicPr>
        <p:blipFill>
          <a:blip r:embed="rId2" cstate="print">
            <a:lum bright="70000" contrast="-70000"/>
          </a:blip>
          <a:srcRect/>
          <a:stretch>
            <a:fillRect/>
          </a:stretch>
        </p:blipFill>
        <p:spPr bwMode="auto">
          <a:xfrm>
            <a:off x="0" y="-1"/>
            <a:ext cx="9144000" cy="6858001"/>
          </a:xfrm>
          <a:prstGeom prst="rect">
            <a:avLst/>
          </a:prstGeom>
          <a:noFill/>
        </p:spPr>
      </p:pic>
      <p:sp>
        <p:nvSpPr>
          <p:cNvPr id="9219" name="Rectangle 3"/>
          <p:cNvSpPr>
            <a:spLocks noGrp="1" noChangeArrowheads="1"/>
          </p:cNvSpPr>
          <p:nvPr>
            <p:ph type="body" idx="1"/>
          </p:nvPr>
        </p:nvSpPr>
        <p:spPr>
          <a:xfrm>
            <a:off x="0" y="2362200"/>
            <a:ext cx="9144000" cy="2514600"/>
          </a:xfrm>
        </p:spPr>
        <p:txBody>
          <a:bodyPr>
            <a:normAutofit/>
          </a:bodyPr>
          <a:lstStyle/>
          <a:p>
            <a:pPr algn="ctr">
              <a:buNone/>
            </a:pPr>
            <a:r>
              <a:rPr lang="en-US" sz="2800" b="1" dirty="0">
                <a:latin typeface="Times New Roman" pitchFamily="18" charset="0"/>
                <a:cs typeface="Times New Roman" pitchFamily="18" charset="0"/>
              </a:rPr>
              <a:t>Common examples of fascism are Mussolini (Italy) </a:t>
            </a:r>
            <a:endParaRPr lang="en-US" sz="2800" b="1"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during </a:t>
            </a:r>
            <a:r>
              <a:rPr lang="en-US" sz="2800" b="1" dirty="0">
                <a:latin typeface="Times New Roman" pitchFamily="18" charset="0"/>
                <a:cs typeface="Times New Roman" pitchFamily="18" charset="0"/>
              </a:rPr>
              <a:t>the 1930s as well as Hitler (Germany) who </a:t>
            </a:r>
            <a:endParaRPr lang="en-US" sz="2800" b="1" dirty="0" smtClean="0">
              <a:latin typeface="Times New Roman" pitchFamily="18" charset="0"/>
              <a:cs typeface="Times New Roman" pitchFamily="18" charset="0"/>
            </a:endParaRPr>
          </a:p>
          <a:p>
            <a:pPr algn="ctr">
              <a:buNone/>
            </a:pPr>
            <a:r>
              <a:rPr lang="en-US" sz="2800" b="1" dirty="0" smtClean="0">
                <a:latin typeface="Times New Roman" pitchFamily="18" charset="0"/>
                <a:cs typeface="Times New Roman" pitchFamily="18" charset="0"/>
              </a:rPr>
              <a:t>refines </a:t>
            </a:r>
            <a:r>
              <a:rPr lang="en-US" sz="2800" b="1" dirty="0">
                <a:latin typeface="Times New Roman" pitchFamily="18" charset="0"/>
                <a:cs typeface="Times New Roman" pitchFamily="18" charset="0"/>
              </a:rPr>
              <a:t>fascism into an ideology uniquely </a:t>
            </a:r>
            <a:r>
              <a:rPr lang="en-US" sz="2800" b="1" dirty="0" smtClean="0">
                <a:latin typeface="Times New Roman" pitchFamily="18" charset="0"/>
                <a:cs typeface="Times New Roman" pitchFamily="18" charset="0"/>
              </a:rPr>
              <a:t>his </a:t>
            </a:r>
          </a:p>
          <a:p>
            <a:pPr algn="ctr">
              <a:buNone/>
            </a:pPr>
            <a:r>
              <a:rPr lang="en-US" sz="2800" b="1" dirty="0" smtClean="0">
                <a:latin typeface="Times New Roman" pitchFamily="18" charset="0"/>
                <a:cs typeface="Times New Roman" pitchFamily="18" charset="0"/>
              </a:rPr>
              <a:t>(Nazism</a:t>
            </a:r>
            <a:r>
              <a:rPr lang="en-US" sz="2800" b="1" dirty="0">
                <a:latin typeface="Times New Roman" pitchFamily="18" charset="0"/>
                <a:cs typeface="Times New Roman" pitchFamily="18" charset="0"/>
              </a:rPr>
              <a:t>)</a:t>
            </a:r>
          </a:p>
        </p:txBody>
      </p:sp>
      <p:sp>
        <p:nvSpPr>
          <p:cNvPr id="6" name="Rectangle 2"/>
          <p:cNvSpPr>
            <a:spLocks noGrp="1" noChangeArrowheads="1"/>
          </p:cNvSpPr>
          <p:nvPr>
            <p:ph type="title"/>
          </p:nvPr>
        </p:nvSpPr>
        <p:spPr>
          <a:xfrm>
            <a:off x="0" y="0"/>
            <a:ext cx="9144000" cy="1143000"/>
          </a:xfrm>
        </p:spPr>
        <p:txBody>
          <a:bodyPr/>
          <a:lstStyle/>
          <a:p>
            <a:r>
              <a:rPr lang="en-US" sz="2800" b="1" dirty="0">
                <a:solidFill>
                  <a:srgbClr val="C00000"/>
                </a:solidFill>
                <a:latin typeface="Times New Roman" pitchFamily="18" charset="0"/>
                <a:cs typeface="Times New Roman" pitchFamily="18" charset="0"/>
              </a:rPr>
              <a:t>Fascism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to="" calcmode="lin" valueType="num">
                                      <p:cBhvr>
                                        <p:cTn id="7" dur="1" fill="hold"/>
                                        <p:tgtEl>
                                          <p:spTgt spid="9219">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 to="" calcmode="lin" valueType="num">
                                      <p:cBhvr>
                                        <p:cTn id="10" dur="1" fill="hold"/>
                                        <p:tgtEl>
                                          <p:spTgt spid="9219">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to="" calcmode="lin" valueType="num">
                                      <p:cBhvr>
                                        <p:cTn id="13" dur="1" fill="hold"/>
                                        <p:tgtEl>
                                          <p:spTgt spid="9219">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 to="" calcmode="lin" valueType="num">
                                      <p:cBhvr>
                                        <p:cTn id="16" dur="1" fill="hold"/>
                                        <p:tgtEl>
                                          <p:spTgt spid="9219">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cBhvr>
                                        <p:cTn id="19"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image"/>
          <p:cNvPicPr>
            <a:picLocks noChangeAspect="1" noChangeArrowheads="1"/>
          </p:cNvPicPr>
          <p:nvPr/>
        </p:nvPicPr>
        <p:blipFill>
          <a:blip r:embed="rId2" cstate="print">
            <a:lum bright="70000" contrast="-70000"/>
          </a:blip>
          <a:srcRect/>
          <a:stretch>
            <a:fillRect/>
          </a:stretch>
        </p:blipFill>
        <p:spPr bwMode="auto">
          <a:xfrm>
            <a:off x="0" y="0"/>
            <a:ext cx="9144000" cy="8001000"/>
          </a:xfrm>
          <a:prstGeom prst="rect">
            <a:avLst/>
          </a:prstGeom>
          <a:noFill/>
        </p:spPr>
      </p:pic>
      <p:sp>
        <p:nvSpPr>
          <p:cNvPr id="4098" name="Rectangle 2"/>
          <p:cNvSpPr>
            <a:spLocks noGrp="1" noChangeArrowheads="1"/>
          </p:cNvSpPr>
          <p:nvPr>
            <p:ph type="title"/>
          </p:nvPr>
        </p:nvSpPr>
        <p:spPr>
          <a:xfrm>
            <a:off x="0" y="274638"/>
            <a:ext cx="9144000" cy="1143000"/>
          </a:xfrm>
        </p:spPr>
        <p:txBody>
          <a:bodyPr>
            <a:normAutofit/>
          </a:bodyPr>
          <a:lstStyle/>
          <a:p>
            <a:r>
              <a:rPr lang="en-US" sz="2800" b="1" dirty="0">
                <a:solidFill>
                  <a:srgbClr val="002060"/>
                </a:solidFill>
                <a:latin typeface="Times New Roman" pitchFamily="18" charset="0"/>
                <a:cs typeface="Times New Roman" pitchFamily="18" charset="0"/>
              </a:rPr>
              <a:t>Fascism in Germany </a:t>
            </a:r>
            <a:r>
              <a:rPr lang="en-US" sz="2800" b="1" dirty="0" smtClean="0">
                <a:solidFill>
                  <a:srgbClr val="002060"/>
                </a:solidFill>
                <a:latin typeface="Times New Roman" pitchFamily="18" charset="0"/>
                <a:cs typeface="Times New Roman" pitchFamily="18" charset="0"/>
              </a:rPr>
              <a:t>(Nazism</a:t>
            </a:r>
            <a:r>
              <a:rPr lang="en-US" sz="2800" b="1" dirty="0">
                <a:solidFill>
                  <a:srgbClr val="002060"/>
                </a:solidFill>
                <a:latin typeface="Times New Roman" pitchFamily="18" charset="0"/>
                <a:cs typeface="Times New Roman" pitchFamily="18" charset="0"/>
              </a:rPr>
              <a:t>)</a:t>
            </a:r>
          </a:p>
        </p:txBody>
      </p:sp>
      <p:sp>
        <p:nvSpPr>
          <p:cNvPr id="4099" name="Rectangle 3"/>
          <p:cNvSpPr>
            <a:spLocks noGrp="1" noChangeArrowheads="1"/>
          </p:cNvSpPr>
          <p:nvPr>
            <p:ph type="body" idx="1"/>
          </p:nvPr>
        </p:nvSpPr>
        <p:spPr>
          <a:xfrm>
            <a:off x="0" y="1295400"/>
            <a:ext cx="9144000" cy="5334000"/>
          </a:xfrm>
        </p:spPr>
        <p:txBody>
          <a:bodyPr>
            <a:normAutofit fontScale="92500" lnSpcReduction="10000"/>
          </a:bodyPr>
          <a:lstStyle/>
          <a:p>
            <a:pPr algn="ctr">
              <a:buNone/>
            </a:pPr>
            <a:r>
              <a:rPr lang="en-US" sz="2400" b="1" dirty="0">
                <a:latin typeface="Times New Roman" pitchFamily="18" charset="0"/>
                <a:cs typeface="Times New Roman" pitchFamily="18" charset="0"/>
              </a:rPr>
              <a:t>Hitler’s desire was to rebuild Germany into an </a:t>
            </a:r>
            <a:r>
              <a:rPr lang="en-US" sz="2400" b="1" dirty="0" smtClean="0">
                <a:latin typeface="Times New Roman" pitchFamily="18" charset="0"/>
                <a:cs typeface="Times New Roman" pitchFamily="18" charset="0"/>
              </a:rPr>
              <a:t>empire </a:t>
            </a:r>
            <a:r>
              <a:rPr lang="en-US" sz="2400" b="1" dirty="0">
                <a:latin typeface="Times New Roman" pitchFamily="18" charset="0"/>
                <a:cs typeface="Times New Roman" pitchFamily="18" charset="0"/>
              </a:rPr>
              <a:t>that would reclaim and increase its </a:t>
            </a:r>
            <a:r>
              <a:rPr lang="en-US" sz="2400" b="1" dirty="0" smtClean="0">
                <a:latin typeface="Times New Roman" pitchFamily="18" charset="0"/>
                <a:cs typeface="Times New Roman" pitchFamily="18" charset="0"/>
              </a:rPr>
              <a:t>international </a:t>
            </a:r>
            <a:r>
              <a:rPr lang="en-US" sz="2400" b="1" dirty="0">
                <a:latin typeface="Times New Roman" pitchFamily="18" charset="0"/>
                <a:cs typeface="Times New Roman" pitchFamily="18" charset="0"/>
              </a:rPr>
              <a:t>power and influence</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Believed </a:t>
            </a:r>
            <a:r>
              <a:rPr lang="en-US" sz="2400" b="1" dirty="0">
                <a:latin typeface="Times New Roman" pitchFamily="18" charset="0"/>
                <a:cs typeface="Times New Roman" pitchFamily="18" charset="0"/>
              </a:rPr>
              <a:t>that it was the liberals, Jews, and Marxists </a:t>
            </a:r>
            <a:r>
              <a:rPr lang="en-US" sz="2400" b="1" dirty="0" smtClean="0">
                <a:latin typeface="Times New Roman" pitchFamily="18" charset="0"/>
                <a:cs typeface="Times New Roman" pitchFamily="18" charset="0"/>
              </a:rPr>
              <a:t>who </a:t>
            </a:r>
            <a:r>
              <a:rPr lang="en-US" sz="2400" b="1" dirty="0">
                <a:latin typeface="Times New Roman" pitchFamily="18" charset="0"/>
                <a:cs typeface="Times New Roman" pitchFamily="18" charset="0"/>
              </a:rPr>
              <a:t>had undermined the German </a:t>
            </a:r>
            <a:r>
              <a:rPr lang="en-US" sz="2400" b="1" dirty="0" smtClean="0">
                <a:latin typeface="Times New Roman" pitchFamily="18" charset="0"/>
                <a:cs typeface="Times New Roman" pitchFamily="18" charset="0"/>
              </a:rPr>
              <a:t>nation</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Nazism has a belief in the superiority of the Aryan race</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During Hitler’s time, the Nazis had a strong, centralized government under the Fuhrer </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Claimed to defend Germany and the German people against Communism and so-called Jewish subversion</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Ultimately, the Nazis sought to create a largely homogeneous ethnic state</a:t>
            </a:r>
          </a:p>
          <a:p>
            <a:pPr algn="ctr">
              <a:buNone/>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to="" calcmode="lin" valueType="num">
                                      <p:cBhvr>
                                        <p:cTn id="12" dur="1" fill="hold"/>
                                        <p:tgtEl>
                                          <p:spTgt spid="409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to="" calcmode="lin" valueType="num">
                                      <p:cBhvr>
                                        <p:cTn id="17" dur="1" fill="hold"/>
                                        <p:tgtEl>
                                          <p:spTgt spid="409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 to="" calcmode="lin" valueType="num">
                                      <p:cBhvr>
                                        <p:cTn id="22" dur="1" fill="hold"/>
                                        <p:tgtEl>
                                          <p:spTgt spid="4099">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 to="" calcmode="lin" valueType="num">
                                      <p:cBhvr>
                                        <p:cTn id="27" dur="1" fill="hold"/>
                                        <p:tgtEl>
                                          <p:spTgt spid="4099">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099">
                                            <p:txEl>
                                              <p:pRg st="8" end="8"/>
                                            </p:txEl>
                                          </p:spTgt>
                                        </p:tgtEl>
                                        <p:attrNameLst>
                                          <p:attrName>style.visibility</p:attrName>
                                        </p:attrNameLst>
                                      </p:cBhvr>
                                      <p:to>
                                        <p:strVal val="visible"/>
                                      </p:to>
                                    </p:set>
                                    <p:anim to="" calcmode="lin" valueType="num">
                                      <p:cBhvr>
                                        <p:cTn id="32" dur="1" fill="hold"/>
                                        <p:tgtEl>
                                          <p:spTgt spid="4099">
                                            <p:txEl>
                                              <p:pRg st="8" end="8"/>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4099">
                                            <p:txEl>
                                              <p:pRg st="10" end="10"/>
                                            </p:txEl>
                                          </p:spTgt>
                                        </p:tgtEl>
                                        <p:attrNameLst>
                                          <p:attrName>style.visibility</p:attrName>
                                        </p:attrNameLst>
                                      </p:cBhvr>
                                      <p:to>
                                        <p:strVal val="visible"/>
                                      </p:to>
                                    </p:set>
                                    <p:anim to="" calcmode="lin" valueType="num">
                                      <p:cBhvr>
                                        <p:cTn id="37" dur="1" fill="hold"/>
                                        <p:tgtEl>
                                          <p:spTgt spid="4099">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http://www.german-architecture.info/GERMANY/G-FRA/FFMHITLER_BEIDER_EROEFFNUNG_DER_AUTOBAHN.jpg"/>
          <p:cNvPicPr>
            <a:picLocks noChangeAspect="1" noChangeArrowheads="1"/>
          </p:cNvPicPr>
          <p:nvPr/>
        </p:nvPicPr>
        <p:blipFill>
          <a:blip r:embed="rId2" cstate="print">
            <a:lum bright="70000" contrast="-70000"/>
          </a:blip>
          <a:srcRect/>
          <a:stretch>
            <a:fillRect/>
          </a:stretch>
        </p:blipFill>
        <p:spPr bwMode="auto">
          <a:xfrm>
            <a:off x="0" y="-19051"/>
            <a:ext cx="9144000" cy="6877051"/>
          </a:xfrm>
          <a:prstGeom prst="rect">
            <a:avLst/>
          </a:prstGeom>
          <a:noFill/>
        </p:spPr>
      </p:pic>
      <p:sp>
        <p:nvSpPr>
          <p:cNvPr id="5122" name="Rectangle 2"/>
          <p:cNvSpPr>
            <a:spLocks noGrp="1" noChangeArrowheads="1"/>
          </p:cNvSpPr>
          <p:nvPr>
            <p:ph type="title"/>
          </p:nvPr>
        </p:nvSpPr>
        <p:spPr>
          <a:xfrm>
            <a:off x="0" y="274638"/>
            <a:ext cx="9144000" cy="868362"/>
          </a:xfrm>
        </p:spPr>
        <p:txBody>
          <a:bodyPr>
            <a:normAutofit/>
          </a:bodyPr>
          <a:lstStyle/>
          <a:p>
            <a:r>
              <a:rPr lang="en-US" sz="2800" b="1" dirty="0">
                <a:solidFill>
                  <a:srgbClr val="002060"/>
                </a:solidFill>
                <a:latin typeface="Times New Roman" pitchFamily="18" charset="0"/>
                <a:cs typeface="Times New Roman" pitchFamily="18" charset="0"/>
              </a:rPr>
              <a:t>Nazism and the German Economy</a:t>
            </a:r>
          </a:p>
        </p:txBody>
      </p:sp>
      <p:sp>
        <p:nvSpPr>
          <p:cNvPr id="5123" name="Rectangle 3"/>
          <p:cNvSpPr>
            <a:spLocks noGrp="1" noChangeArrowheads="1"/>
          </p:cNvSpPr>
          <p:nvPr>
            <p:ph type="body" idx="1"/>
          </p:nvPr>
        </p:nvSpPr>
        <p:spPr>
          <a:xfrm>
            <a:off x="0" y="1600201"/>
            <a:ext cx="9144000" cy="4191000"/>
          </a:xfrm>
        </p:spPr>
        <p:txBody>
          <a:bodyPr>
            <a:normAutofit/>
          </a:bodyPr>
          <a:lstStyle/>
          <a:p>
            <a:pPr algn="ctr">
              <a:lnSpc>
                <a:spcPct val="90000"/>
              </a:lnSpc>
              <a:buNone/>
            </a:pPr>
            <a:r>
              <a:rPr lang="en-US" sz="2400" b="1" dirty="0">
                <a:latin typeface="Times New Roman" pitchFamily="18" charset="0"/>
                <a:cs typeface="Times New Roman" pitchFamily="18" charset="0"/>
              </a:rPr>
              <a:t>While individual rights suffered, the German economy </a:t>
            </a: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benefitted</a:t>
            </a:r>
          </a:p>
          <a:p>
            <a:pPr algn="ctr">
              <a:lnSpc>
                <a:spcPct val="90000"/>
              </a:lnSpc>
              <a:buNone/>
            </a:pPr>
            <a:endParaRPr lang="en-US" sz="2400" b="1" dirty="0">
              <a:latin typeface="Times New Roman" pitchFamily="18" charset="0"/>
              <a:cs typeface="Times New Roman" pitchFamily="18" charset="0"/>
            </a:endParaRPr>
          </a:p>
          <a:p>
            <a:pPr algn="ctr">
              <a:lnSpc>
                <a:spcPct val="90000"/>
              </a:lnSpc>
              <a:buNone/>
            </a:pPr>
            <a:r>
              <a:rPr lang="en-US" sz="2400" b="1" dirty="0">
                <a:latin typeface="Times New Roman" pitchFamily="18" charset="0"/>
                <a:cs typeface="Times New Roman" pitchFamily="18" charset="0"/>
              </a:rPr>
              <a:t>The number of unemployed Germans </a:t>
            </a:r>
            <a:r>
              <a:rPr lang="en-US" sz="2400" b="1" dirty="0" smtClean="0">
                <a:latin typeface="Times New Roman" pitchFamily="18" charset="0"/>
                <a:cs typeface="Times New Roman" pitchFamily="18" charset="0"/>
              </a:rPr>
              <a:t>decreased dramatically </a:t>
            </a:r>
            <a:r>
              <a:rPr lang="en-US" sz="2400" b="1" dirty="0">
                <a:latin typeface="Times New Roman" pitchFamily="18" charset="0"/>
                <a:cs typeface="Times New Roman" pitchFamily="18" charset="0"/>
              </a:rPr>
              <a:t>under the Nazi </a:t>
            </a:r>
            <a:r>
              <a:rPr lang="en-US" sz="2400" b="1" dirty="0" smtClean="0">
                <a:latin typeface="Times New Roman" pitchFamily="18" charset="0"/>
                <a:cs typeface="Times New Roman" pitchFamily="18" charset="0"/>
              </a:rPr>
              <a:t>party</a:t>
            </a:r>
          </a:p>
          <a:p>
            <a:pPr algn="ctr">
              <a:lnSpc>
                <a:spcPct val="90000"/>
              </a:lnSpc>
              <a:buNone/>
            </a:pPr>
            <a:endParaRPr lang="en-US" sz="2400" b="1" dirty="0">
              <a:latin typeface="Times New Roman" pitchFamily="18" charset="0"/>
              <a:cs typeface="Times New Roman" pitchFamily="18" charset="0"/>
            </a:endParaRPr>
          </a:p>
          <a:p>
            <a:pPr algn="ctr">
              <a:lnSpc>
                <a:spcPct val="90000"/>
              </a:lnSpc>
              <a:buNone/>
            </a:pPr>
            <a:r>
              <a:rPr lang="en-US" sz="2400" b="1" dirty="0">
                <a:latin typeface="Times New Roman" pitchFamily="18" charset="0"/>
                <a:cs typeface="Times New Roman" pitchFamily="18" charset="0"/>
              </a:rPr>
              <a:t>Ban on trade unions and </a:t>
            </a:r>
            <a:r>
              <a:rPr lang="en-US" sz="2400" b="1" dirty="0" smtClean="0">
                <a:latin typeface="Times New Roman" pitchFamily="18" charset="0"/>
                <a:cs typeface="Times New Roman" pitchFamily="18" charset="0"/>
              </a:rPr>
              <a:t>strikes</a:t>
            </a:r>
          </a:p>
          <a:p>
            <a:pPr algn="ctr">
              <a:lnSpc>
                <a:spcPct val="90000"/>
              </a:lnSpc>
              <a:buNone/>
            </a:pPr>
            <a:endParaRPr lang="en-US" sz="2400" b="1" dirty="0">
              <a:latin typeface="Times New Roman" pitchFamily="18" charset="0"/>
              <a:cs typeface="Times New Roman" pitchFamily="18" charset="0"/>
            </a:endParaRPr>
          </a:p>
          <a:p>
            <a:pPr algn="ctr">
              <a:lnSpc>
                <a:spcPct val="90000"/>
              </a:lnSpc>
              <a:buNone/>
            </a:pPr>
            <a:r>
              <a:rPr lang="en-US" sz="2400" b="1" dirty="0">
                <a:latin typeface="Times New Roman" pitchFamily="18" charset="0"/>
                <a:cs typeface="Times New Roman" pitchFamily="18" charset="0"/>
              </a:rPr>
              <a:t>Created massive public projects to provide </a:t>
            </a:r>
            <a:r>
              <a:rPr lang="en-US" sz="2400" b="1" dirty="0" smtClean="0">
                <a:latin typeface="Times New Roman" pitchFamily="18" charset="0"/>
                <a:cs typeface="Times New Roman" pitchFamily="18" charset="0"/>
              </a:rPr>
              <a:t>employment</a:t>
            </a:r>
            <a:endParaRPr lang="en-US" sz="2400" b="1" dirty="0">
              <a:latin typeface="Times New Roman" pitchFamily="18" charset="0"/>
              <a:cs typeface="Times New Roman" pitchFamily="18" charset="0"/>
            </a:endParaRPr>
          </a:p>
          <a:p>
            <a:pPr algn="ctr">
              <a:lnSpc>
                <a:spcPct val="90000"/>
              </a:lnSpc>
              <a:buNone/>
            </a:pPr>
            <a:r>
              <a:rPr lang="en-US" sz="2400" b="1" dirty="0" err="1" smtClean="0">
                <a:latin typeface="Times New Roman" pitchFamily="18" charset="0"/>
                <a:cs typeface="Times New Roman" pitchFamily="18" charset="0"/>
              </a:rPr>
              <a:t>Eg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The Autobahn </a:t>
            </a:r>
            <a:r>
              <a:rPr lang="en-US" sz="2400" b="1" dirty="0">
                <a:latin typeface="Times New Roman" pitchFamily="18" charset="0"/>
                <a:cs typeface="Times New Roman" pitchFamily="18" charset="0"/>
              </a:rPr>
              <a:t>(highways)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to="" calcmode="lin" valueType="num">
                                      <p:cBhvr>
                                        <p:cTn id="12" dur="1" fill="hold"/>
                                        <p:tgtEl>
                                          <p:spTgt spid="512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anim to="" calcmode="lin" valueType="num">
                                      <p:cBhvr>
                                        <p:cTn id="15" dur="1" fill="hold"/>
                                        <p:tgtEl>
                                          <p:spTgt spid="5123">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 to="" calcmode="lin" valueType="num">
                                      <p:cBhvr>
                                        <p:cTn id="20" dur="1" fill="hold"/>
                                        <p:tgtEl>
                                          <p:spTgt spid="5123">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anim to="" calcmode="lin" valueType="num">
                                      <p:cBhvr>
                                        <p:cTn id="25" dur="1" fill="hold"/>
                                        <p:tgtEl>
                                          <p:spTgt spid="5123">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5123">
                                            <p:txEl>
                                              <p:pRg st="7" end="7"/>
                                            </p:txEl>
                                          </p:spTgt>
                                        </p:tgtEl>
                                        <p:attrNameLst>
                                          <p:attrName>style.visibility</p:attrName>
                                        </p:attrNameLst>
                                      </p:cBhvr>
                                      <p:to>
                                        <p:strVal val="visible"/>
                                      </p:to>
                                    </p:set>
                                    <p:anim to="" calcmode="lin" valueType="num">
                                      <p:cBhvr>
                                        <p:cTn id="30" dur="1" fill="hold"/>
                                        <p:tgtEl>
                                          <p:spTgt spid="5123">
                                            <p:txEl>
                                              <p:pRg st="7" end="7"/>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5123">
                                            <p:txEl>
                                              <p:pRg st="8" end="8"/>
                                            </p:txEl>
                                          </p:spTgt>
                                        </p:tgtEl>
                                        <p:attrNameLst>
                                          <p:attrName>style.visibility</p:attrName>
                                        </p:attrNameLst>
                                      </p:cBhvr>
                                      <p:to>
                                        <p:strVal val="visible"/>
                                      </p:to>
                                    </p:set>
                                    <p:anim to="" calcmode="lin" valueType="num">
                                      <p:cBhvr>
                                        <p:cTn id="33" dur="1" fill="hold"/>
                                        <p:tgtEl>
                                          <p:spTgt spid="512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http://isurvived.org/Pictures_iSurvived-4/JewishBoycott-Nazi.GIF"/>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6146" name="Rectangle 2"/>
          <p:cNvSpPr>
            <a:spLocks noGrp="1" noChangeArrowheads="1"/>
          </p:cNvSpPr>
          <p:nvPr>
            <p:ph type="title"/>
          </p:nvPr>
        </p:nvSpPr>
        <p:spPr>
          <a:xfrm>
            <a:off x="0" y="274638"/>
            <a:ext cx="9144000" cy="1143000"/>
          </a:xfrm>
        </p:spPr>
        <p:txBody>
          <a:bodyPr>
            <a:normAutofit/>
          </a:bodyPr>
          <a:lstStyle/>
          <a:p>
            <a:r>
              <a:rPr lang="en-US" sz="2800" b="1" dirty="0">
                <a:solidFill>
                  <a:srgbClr val="002060"/>
                </a:solidFill>
                <a:latin typeface="Times New Roman" pitchFamily="18" charset="0"/>
                <a:cs typeface="Times New Roman" pitchFamily="18" charset="0"/>
              </a:rPr>
              <a:t>Persecution of Minorities</a:t>
            </a:r>
          </a:p>
        </p:txBody>
      </p:sp>
      <p:sp>
        <p:nvSpPr>
          <p:cNvPr id="6147" name="Rectangle 3"/>
          <p:cNvSpPr>
            <a:spLocks noGrp="1" noChangeArrowheads="1"/>
          </p:cNvSpPr>
          <p:nvPr>
            <p:ph type="body" idx="1"/>
          </p:nvPr>
        </p:nvSpPr>
        <p:spPr>
          <a:xfrm>
            <a:off x="0" y="1600200"/>
            <a:ext cx="9144000" cy="4724400"/>
          </a:xfrm>
        </p:spPr>
        <p:txBody>
          <a:bodyPr>
            <a:normAutofit lnSpcReduction="10000"/>
          </a:bodyPr>
          <a:lstStyle/>
          <a:p>
            <a:pPr algn="ctr">
              <a:buNone/>
            </a:pPr>
            <a:r>
              <a:rPr lang="en-US" sz="2400" b="1" dirty="0">
                <a:latin typeface="Times New Roman" pitchFamily="18" charset="0"/>
                <a:cs typeface="Times New Roman" pitchFamily="18" charset="0"/>
              </a:rPr>
              <a:t>Nazi ideology claimed that Germans formed a </a:t>
            </a:r>
            <a:r>
              <a:rPr lang="en-US" sz="2400" b="1" dirty="0" smtClean="0">
                <a:latin typeface="Times New Roman" pitchFamily="18" charset="0"/>
                <a:cs typeface="Times New Roman" pitchFamily="18" charset="0"/>
              </a:rPr>
              <a:t>superior Aryan </a:t>
            </a:r>
            <a:r>
              <a:rPr lang="en-US" sz="2400" b="1" dirty="0">
                <a:latin typeface="Times New Roman" pitchFamily="18" charset="0"/>
                <a:cs typeface="Times New Roman" pitchFamily="18" charset="0"/>
              </a:rPr>
              <a:t>race that was ‘pure</a:t>
            </a:r>
            <a:r>
              <a:rPr lang="en-US" sz="2400" b="1" dirty="0" smtClean="0">
                <a:latin typeface="Times New Roman" pitchFamily="18" charset="0"/>
                <a:cs typeface="Times New Roman" pitchFamily="18" charset="0"/>
              </a:rPr>
              <a:t>’</a:t>
            </a:r>
          </a:p>
          <a:p>
            <a:pPr algn="ctr">
              <a:buNone/>
            </a:pPr>
            <a:endParaRPr lang="en-US" sz="2400" b="1" dirty="0">
              <a:latin typeface="Times New Roman" pitchFamily="18" charset="0"/>
              <a:cs typeface="Times New Roman" pitchFamily="18" charset="0"/>
            </a:endParaRPr>
          </a:p>
          <a:p>
            <a:pPr algn="ctr">
              <a:buNone/>
            </a:pPr>
            <a:r>
              <a:rPr lang="en-US" sz="2400" b="1" dirty="0">
                <a:latin typeface="Times New Roman" pitchFamily="18" charset="0"/>
                <a:cs typeface="Times New Roman" pitchFamily="18" charset="0"/>
              </a:rPr>
              <a:t>Used the Jewish people as a target for the German </a:t>
            </a:r>
            <a:r>
              <a:rPr lang="en-US" sz="2400" b="1" dirty="0" smtClean="0">
                <a:latin typeface="Times New Roman" pitchFamily="18" charset="0"/>
                <a:cs typeface="Times New Roman" pitchFamily="18" charset="0"/>
              </a:rPr>
              <a:t>population </a:t>
            </a:r>
            <a:r>
              <a:rPr lang="en-US" sz="2400" b="1" dirty="0">
                <a:latin typeface="Times New Roman" pitchFamily="18" charset="0"/>
                <a:cs typeface="Times New Roman" pitchFamily="18" charset="0"/>
              </a:rPr>
              <a:t>to focus their </a:t>
            </a:r>
            <a:r>
              <a:rPr lang="en-US" sz="2400" b="1" dirty="0" smtClean="0">
                <a:latin typeface="Times New Roman" pitchFamily="18" charset="0"/>
                <a:cs typeface="Times New Roman" pitchFamily="18" charset="0"/>
              </a:rPr>
              <a:t>frustrations</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Claimed </a:t>
            </a:r>
            <a:r>
              <a:rPr lang="en-US" sz="2400" b="1" dirty="0">
                <a:latin typeface="Times New Roman" pitchFamily="18" charset="0"/>
                <a:cs typeface="Times New Roman" pitchFamily="18" charset="0"/>
              </a:rPr>
              <a:t>that the Jews were the cause of the </a:t>
            </a:r>
            <a:r>
              <a:rPr lang="en-US" sz="2400" b="1" i="1" dirty="0">
                <a:latin typeface="Times New Roman" pitchFamily="18" charset="0"/>
                <a:cs typeface="Times New Roman" pitchFamily="18" charset="0"/>
              </a:rPr>
              <a:t>Treaty </a:t>
            </a:r>
            <a:r>
              <a:rPr lang="en-US" sz="2400" b="1" i="1" dirty="0" smtClean="0">
                <a:latin typeface="Times New Roman" pitchFamily="18" charset="0"/>
                <a:cs typeface="Times New Roman" pitchFamily="18" charset="0"/>
              </a:rPr>
              <a:t>Versailles</a:t>
            </a:r>
            <a:r>
              <a:rPr lang="en-US" sz="2400" b="1" dirty="0">
                <a:latin typeface="Times New Roman" pitchFamily="18" charset="0"/>
                <a:cs typeface="Times New Roman" pitchFamily="18" charset="0"/>
              </a:rPr>
              <a:t>, the exploitation of the working classes, </a:t>
            </a:r>
            <a:r>
              <a:rPr lang="en-US" sz="2400" b="1" dirty="0" smtClean="0">
                <a:latin typeface="Times New Roman" pitchFamily="18" charset="0"/>
                <a:cs typeface="Times New Roman" pitchFamily="18" charset="0"/>
              </a:rPr>
              <a:t>and </a:t>
            </a:r>
            <a:r>
              <a:rPr lang="en-US" sz="2400" b="1" dirty="0">
                <a:latin typeface="Times New Roman" pitchFamily="18" charset="0"/>
                <a:cs typeface="Times New Roman" pitchFamily="18" charset="0"/>
              </a:rPr>
              <a:t>all other </a:t>
            </a:r>
            <a:r>
              <a:rPr lang="en-US" sz="2400" b="1" dirty="0" smtClean="0">
                <a:latin typeface="Times New Roman" pitchFamily="18" charset="0"/>
                <a:cs typeface="Times New Roman" pitchFamily="18" charset="0"/>
              </a:rPr>
              <a:t>problems</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Hitler claimed that Jews (along with Gypsies and those with </a:t>
            </a:r>
          </a:p>
          <a:p>
            <a:pPr algn="ctr">
              <a:buNone/>
            </a:pPr>
            <a:r>
              <a:rPr lang="en-US" sz="2400" b="1" dirty="0" smtClean="0">
                <a:latin typeface="Times New Roman" pitchFamily="18" charset="0"/>
                <a:cs typeface="Times New Roman" pitchFamily="18" charset="0"/>
              </a:rPr>
              <a:t>disabilities) were diluting the purity of the German race and needed to be removed</a:t>
            </a:r>
          </a:p>
          <a:p>
            <a:pPr algn="ctr">
              <a:buNone/>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to="" calcmode="lin" valueType="num">
                                      <p:cBhvr>
                                        <p:cTn id="12" dur="1" fill="hold"/>
                                        <p:tgtEl>
                                          <p:spTgt spid="614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to="" calcmode="lin" valueType="num">
                                      <p:cBhvr>
                                        <p:cTn id="17" dur="1" fill="hold"/>
                                        <p:tgtEl>
                                          <p:spTgt spid="614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 to="" calcmode="lin" valueType="num">
                                      <p:cBhvr>
                                        <p:cTn id="22" dur="1" fill="hold"/>
                                        <p:tgtEl>
                                          <p:spTgt spid="6147">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 to="" calcmode="lin" valueType="num">
                                      <p:cBhvr>
                                        <p:cTn id="27" dur="1" fill="hold"/>
                                        <p:tgtEl>
                                          <p:spTgt spid="6147">
                                            <p:txEl>
                                              <p:pRg st="6" end="6"/>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6147">
                                            <p:txEl>
                                              <p:pRg st="7" end="7"/>
                                            </p:txEl>
                                          </p:spTgt>
                                        </p:tgtEl>
                                        <p:attrNameLst>
                                          <p:attrName>style.visibility</p:attrName>
                                        </p:attrNameLst>
                                      </p:cBhvr>
                                      <p:to>
                                        <p:strVal val="visible"/>
                                      </p:to>
                                    </p:set>
                                    <p:anim to="" calcmode="lin" valueType="num">
                                      <p:cBhvr>
                                        <p:cTn id="30" dur="1" fill="hold"/>
                                        <p:tgtEl>
                                          <p:spTgt spid="614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www.anthonyflood.com/Nuremberg%20Laws.jpg"/>
          <p:cNvPicPr>
            <a:picLocks noChangeAspect="1" noChangeArrowheads="1"/>
          </p:cNvPicPr>
          <p:nvPr/>
        </p:nvPicPr>
        <p:blipFill>
          <a:blip r:embed="rId2" cstate="print">
            <a:lum bright="70000" contrast="-70000"/>
          </a:blip>
          <a:srcRect/>
          <a:stretch>
            <a:fillRect/>
          </a:stretch>
        </p:blipFill>
        <p:spPr bwMode="auto">
          <a:xfrm>
            <a:off x="-1" y="0"/>
            <a:ext cx="9103847" cy="6858000"/>
          </a:xfrm>
          <a:prstGeom prst="rect">
            <a:avLst/>
          </a:prstGeom>
          <a:noFill/>
        </p:spPr>
      </p:pic>
      <p:sp>
        <p:nvSpPr>
          <p:cNvPr id="17410" name="Rectangle 2"/>
          <p:cNvSpPr>
            <a:spLocks noGrp="1" noChangeArrowheads="1"/>
          </p:cNvSpPr>
          <p:nvPr>
            <p:ph type="title"/>
          </p:nvPr>
        </p:nvSpPr>
        <p:spPr>
          <a:xfrm>
            <a:off x="0" y="274638"/>
            <a:ext cx="9144000" cy="792162"/>
          </a:xfrm>
        </p:spPr>
        <p:txBody>
          <a:bodyPr>
            <a:normAutofit/>
          </a:bodyPr>
          <a:lstStyle/>
          <a:p>
            <a:r>
              <a:rPr lang="en-US" sz="2800" b="1" dirty="0">
                <a:solidFill>
                  <a:srgbClr val="002060"/>
                </a:solidFill>
                <a:latin typeface="Times New Roman" pitchFamily="18" charset="0"/>
                <a:cs typeface="Times New Roman" pitchFamily="18" charset="0"/>
              </a:rPr>
              <a:t>Nuremberg Laws (1935)</a:t>
            </a:r>
          </a:p>
        </p:txBody>
      </p:sp>
      <p:sp>
        <p:nvSpPr>
          <p:cNvPr id="17411" name="Rectangle 3"/>
          <p:cNvSpPr>
            <a:spLocks noGrp="1" noChangeArrowheads="1"/>
          </p:cNvSpPr>
          <p:nvPr>
            <p:ph type="body" idx="1"/>
          </p:nvPr>
        </p:nvSpPr>
        <p:spPr>
          <a:xfrm>
            <a:off x="0" y="1600200"/>
            <a:ext cx="9144000" cy="4953000"/>
          </a:xfrm>
        </p:spPr>
        <p:txBody>
          <a:bodyPr>
            <a:normAutofit fontScale="92500"/>
          </a:bodyPr>
          <a:lstStyle/>
          <a:p>
            <a:pPr algn="ctr">
              <a:lnSpc>
                <a:spcPct val="80000"/>
              </a:lnSpc>
              <a:buNone/>
            </a:pPr>
            <a:r>
              <a:rPr lang="en-US" sz="2400" b="1" dirty="0">
                <a:latin typeface="Times New Roman" pitchFamily="18" charset="0"/>
                <a:cs typeface="Times New Roman" pitchFamily="18" charset="0"/>
              </a:rPr>
              <a:t>Passed with the intent of defining who </a:t>
            </a:r>
            <a:r>
              <a:rPr lang="en-US" sz="2600" b="1" dirty="0">
                <a:latin typeface="Times New Roman" pitchFamily="18" charset="0"/>
                <a:cs typeface="Times New Roman" pitchFamily="18" charset="0"/>
              </a:rPr>
              <a:t>the </a:t>
            </a:r>
            <a:r>
              <a:rPr lang="en-US" sz="2600" b="1" i="1" dirty="0">
                <a:latin typeface="Times New Roman" pitchFamily="18" charset="0"/>
                <a:cs typeface="Times New Roman" pitchFamily="18" charset="0"/>
              </a:rPr>
              <a:t>Jewish</a:t>
            </a:r>
            <a:r>
              <a:rPr lang="en-US" sz="2600" b="1" dirty="0">
                <a:latin typeface="Times New Roman" pitchFamily="18" charset="0"/>
                <a:cs typeface="Times New Roman" pitchFamily="18" charset="0"/>
              </a:rPr>
              <a:t> people were and how </a:t>
            </a:r>
            <a:endParaRPr lang="en-US" sz="2600" b="1" dirty="0" smtClean="0">
              <a:latin typeface="Times New Roman" pitchFamily="18" charset="0"/>
              <a:cs typeface="Times New Roman" pitchFamily="18" charset="0"/>
            </a:endParaRPr>
          </a:p>
          <a:p>
            <a:pPr algn="ctr">
              <a:lnSpc>
                <a:spcPct val="80000"/>
              </a:lnSpc>
              <a:buNone/>
            </a:pPr>
            <a:r>
              <a:rPr lang="en-US" sz="2600" b="1" dirty="0" smtClean="0">
                <a:latin typeface="Times New Roman" pitchFamily="18" charset="0"/>
                <a:cs typeface="Times New Roman" pitchFamily="18" charset="0"/>
              </a:rPr>
              <a:t>to </a:t>
            </a:r>
            <a:r>
              <a:rPr lang="en-US" sz="2600" b="1" dirty="0">
                <a:latin typeface="Times New Roman" pitchFamily="18" charset="0"/>
                <a:cs typeface="Times New Roman" pitchFamily="18" charset="0"/>
              </a:rPr>
              <a:t>ensure the preservation of the </a:t>
            </a:r>
            <a:r>
              <a:rPr lang="en-US" sz="2600" b="1" i="1" dirty="0">
                <a:latin typeface="Times New Roman" pitchFamily="18" charset="0"/>
                <a:cs typeface="Times New Roman" pitchFamily="18" charset="0"/>
              </a:rPr>
              <a:t>Aryan</a:t>
            </a:r>
            <a:r>
              <a:rPr lang="en-US" sz="2600" b="1" dirty="0">
                <a:latin typeface="Times New Roman" pitchFamily="18" charset="0"/>
                <a:cs typeface="Times New Roman" pitchFamily="18" charset="0"/>
              </a:rPr>
              <a:t> </a:t>
            </a:r>
            <a:r>
              <a:rPr lang="en-US" sz="2600" b="1" dirty="0" smtClean="0">
                <a:latin typeface="Times New Roman" pitchFamily="18" charset="0"/>
                <a:cs typeface="Times New Roman" pitchFamily="18" charset="0"/>
              </a:rPr>
              <a:t>race</a:t>
            </a:r>
          </a:p>
          <a:p>
            <a:pPr algn="ctr">
              <a:lnSpc>
                <a:spcPct val="80000"/>
              </a:lnSpc>
              <a:buNone/>
            </a:pPr>
            <a:endParaRPr lang="en-US" sz="2600" b="1" dirty="0">
              <a:latin typeface="Times New Roman" pitchFamily="18" charset="0"/>
              <a:cs typeface="Times New Roman" pitchFamily="18" charset="0"/>
            </a:endParaRPr>
          </a:p>
          <a:p>
            <a:pPr algn="ctr">
              <a:lnSpc>
                <a:spcPct val="80000"/>
              </a:lnSpc>
              <a:buNone/>
            </a:pPr>
            <a:r>
              <a:rPr lang="en-US" sz="2600" b="1" dirty="0">
                <a:latin typeface="Times New Roman" pitchFamily="18" charset="0"/>
                <a:cs typeface="Times New Roman" pitchFamily="18" charset="0"/>
              </a:rPr>
              <a:t>Legal discrimination against Jews had come into being before the </a:t>
            </a:r>
            <a:endParaRPr lang="en-US" sz="2600" b="1" dirty="0" smtClean="0">
              <a:latin typeface="Times New Roman" pitchFamily="18" charset="0"/>
              <a:cs typeface="Times New Roman" pitchFamily="18" charset="0"/>
            </a:endParaRPr>
          </a:p>
          <a:p>
            <a:pPr algn="ctr">
              <a:lnSpc>
                <a:spcPct val="80000"/>
              </a:lnSpc>
              <a:buNone/>
            </a:pPr>
            <a:r>
              <a:rPr lang="en-US" sz="2600" b="1" i="1" dirty="0" smtClean="0">
                <a:latin typeface="Times New Roman" pitchFamily="18" charset="0"/>
                <a:cs typeface="Times New Roman" pitchFamily="18" charset="0"/>
              </a:rPr>
              <a:t>Nuremberg</a:t>
            </a:r>
            <a:r>
              <a:rPr lang="en-US" sz="2600" b="1" dirty="0" smtClean="0">
                <a:latin typeface="Times New Roman" pitchFamily="18" charset="0"/>
                <a:cs typeface="Times New Roman" pitchFamily="18" charset="0"/>
              </a:rPr>
              <a:t> </a:t>
            </a:r>
            <a:r>
              <a:rPr lang="en-US" sz="2600" b="1" i="1" dirty="0">
                <a:latin typeface="Times New Roman" pitchFamily="18" charset="0"/>
                <a:cs typeface="Times New Roman" pitchFamily="18" charset="0"/>
              </a:rPr>
              <a:t>Laws</a:t>
            </a:r>
            <a:r>
              <a:rPr lang="en-US" sz="2600" b="1" dirty="0">
                <a:latin typeface="Times New Roman" pitchFamily="18" charset="0"/>
                <a:cs typeface="Times New Roman" pitchFamily="18" charset="0"/>
              </a:rPr>
              <a:t> and steadily grew as time went </a:t>
            </a:r>
            <a:r>
              <a:rPr lang="en-US" sz="2600" b="1" dirty="0" smtClean="0">
                <a:latin typeface="Times New Roman" pitchFamily="18" charset="0"/>
                <a:cs typeface="Times New Roman" pitchFamily="18" charset="0"/>
              </a:rPr>
              <a:t>on</a:t>
            </a:r>
          </a:p>
          <a:p>
            <a:pPr algn="ctr">
              <a:lnSpc>
                <a:spcPct val="80000"/>
              </a:lnSpc>
              <a:buNone/>
            </a:pPr>
            <a:endParaRPr lang="en-US" sz="2600" b="1" dirty="0">
              <a:latin typeface="Times New Roman" pitchFamily="18" charset="0"/>
              <a:cs typeface="Times New Roman" pitchFamily="18" charset="0"/>
            </a:endParaRPr>
          </a:p>
          <a:p>
            <a:pPr algn="ctr">
              <a:lnSpc>
                <a:spcPct val="80000"/>
              </a:lnSpc>
              <a:buNone/>
            </a:pPr>
            <a:r>
              <a:rPr lang="en-US" sz="2600" b="1" dirty="0">
                <a:latin typeface="Times New Roman" pitchFamily="18" charset="0"/>
                <a:cs typeface="Times New Roman" pitchFamily="18" charset="0"/>
              </a:rPr>
              <a:t>For discrimination to be effective, it was essential to have a clear </a:t>
            </a:r>
            <a:endParaRPr lang="en-US" sz="2600" b="1" dirty="0" smtClean="0">
              <a:latin typeface="Times New Roman" pitchFamily="18" charset="0"/>
              <a:cs typeface="Times New Roman" pitchFamily="18" charset="0"/>
            </a:endParaRPr>
          </a:p>
          <a:p>
            <a:pPr algn="ctr">
              <a:lnSpc>
                <a:spcPct val="80000"/>
              </a:lnSpc>
              <a:buNone/>
            </a:pPr>
            <a:r>
              <a:rPr lang="en-US" sz="2600" b="1" dirty="0" smtClean="0">
                <a:latin typeface="Times New Roman" pitchFamily="18" charset="0"/>
                <a:cs typeface="Times New Roman" pitchFamily="18" charset="0"/>
              </a:rPr>
              <a:t>definition </a:t>
            </a:r>
            <a:r>
              <a:rPr lang="en-US" sz="2600" b="1" dirty="0">
                <a:latin typeface="Times New Roman" pitchFamily="18" charset="0"/>
                <a:cs typeface="Times New Roman" pitchFamily="18" charset="0"/>
              </a:rPr>
              <a:t>of who was or was not a </a:t>
            </a:r>
            <a:r>
              <a:rPr lang="en-US" sz="2600" b="1" i="1" dirty="0">
                <a:latin typeface="Times New Roman" pitchFamily="18" charset="0"/>
                <a:cs typeface="Times New Roman" pitchFamily="18" charset="0"/>
              </a:rPr>
              <a:t>Jew</a:t>
            </a:r>
            <a:r>
              <a:rPr lang="en-US" sz="2600" b="1" dirty="0">
                <a:latin typeface="Times New Roman" pitchFamily="18" charset="0"/>
                <a:cs typeface="Times New Roman" pitchFamily="18" charset="0"/>
              </a:rPr>
              <a:t>. This was one important </a:t>
            </a:r>
            <a:endParaRPr lang="en-US" sz="2600" b="1" dirty="0" smtClean="0">
              <a:latin typeface="Times New Roman" pitchFamily="18" charset="0"/>
              <a:cs typeface="Times New Roman" pitchFamily="18" charset="0"/>
            </a:endParaRPr>
          </a:p>
          <a:p>
            <a:pPr algn="ctr">
              <a:lnSpc>
                <a:spcPct val="80000"/>
              </a:lnSpc>
              <a:buNone/>
            </a:pPr>
            <a:r>
              <a:rPr lang="en-US" sz="2600" b="1" dirty="0" smtClean="0">
                <a:latin typeface="Times New Roman" pitchFamily="18" charset="0"/>
                <a:cs typeface="Times New Roman" pitchFamily="18" charset="0"/>
              </a:rPr>
              <a:t>function of </a:t>
            </a:r>
            <a:r>
              <a:rPr lang="en-US" sz="2600" b="1" dirty="0">
                <a:latin typeface="Times New Roman" pitchFamily="18" charset="0"/>
                <a:cs typeface="Times New Roman" pitchFamily="18" charset="0"/>
              </a:rPr>
              <a:t>the </a:t>
            </a:r>
            <a:r>
              <a:rPr lang="en-US" sz="2600" b="1" i="1" dirty="0">
                <a:latin typeface="Times New Roman" pitchFamily="18" charset="0"/>
                <a:cs typeface="Times New Roman" pitchFamily="18" charset="0"/>
              </a:rPr>
              <a:t>Nuremberg </a:t>
            </a:r>
            <a:r>
              <a:rPr lang="en-US" sz="2600" b="1" i="1" dirty="0" smtClean="0">
                <a:latin typeface="Times New Roman" pitchFamily="18" charset="0"/>
                <a:cs typeface="Times New Roman" pitchFamily="18" charset="0"/>
              </a:rPr>
              <a:t>Laws </a:t>
            </a:r>
            <a:r>
              <a:rPr lang="en-US" sz="2600" b="1" dirty="0">
                <a:latin typeface="Times New Roman" pitchFamily="18" charset="0"/>
                <a:cs typeface="Times New Roman" pitchFamily="18" charset="0"/>
              </a:rPr>
              <a:t>and the numerous supplementary </a:t>
            </a:r>
            <a:endParaRPr lang="en-US" sz="2600" b="1" dirty="0" smtClean="0">
              <a:latin typeface="Times New Roman" pitchFamily="18" charset="0"/>
              <a:cs typeface="Times New Roman" pitchFamily="18" charset="0"/>
            </a:endParaRPr>
          </a:p>
          <a:p>
            <a:pPr algn="ctr">
              <a:lnSpc>
                <a:spcPct val="80000"/>
              </a:lnSpc>
              <a:buNone/>
            </a:pPr>
            <a:r>
              <a:rPr lang="en-US" sz="2600" b="1" dirty="0" smtClean="0">
                <a:latin typeface="Times New Roman" pitchFamily="18" charset="0"/>
                <a:cs typeface="Times New Roman" pitchFamily="18" charset="0"/>
              </a:rPr>
              <a:t>decrees </a:t>
            </a:r>
            <a:r>
              <a:rPr lang="en-US" sz="2600" b="1" dirty="0">
                <a:latin typeface="Times New Roman" pitchFamily="18" charset="0"/>
                <a:cs typeface="Times New Roman" pitchFamily="18" charset="0"/>
              </a:rPr>
              <a:t>that </a:t>
            </a:r>
            <a:r>
              <a:rPr lang="en-US" sz="2600" b="1" dirty="0" smtClean="0">
                <a:latin typeface="Times New Roman" pitchFamily="18" charset="0"/>
                <a:cs typeface="Times New Roman" pitchFamily="18" charset="0"/>
              </a:rPr>
              <a:t>were </a:t>
            </a:r>
            <a:r>
              <a:rPr lang="en-US" sz="2600" b="1" dirty="0">
                <a:latin typeface="Times New Roman" pitchFamily="18" charset="0"/>
                <a:cs typeface="Times New Roman" pitchFamily="18" charset="0"/>
              </a:rPr>
              <a:t>proclaimed to further them</a:t>
            </a:r>
            <a:r>
              <a:rPr lang="en-US" sz="2600" b="1" dirty="0" smtClean="0">
                <a:latin typeface="Times New Roman" pitchFamily="18" charset="0"/>
                <a:cs typeface="Times New Roman" pitchFamily="18" charset="0"/>
              </a:rPr>
              <a:t>.</a:t>
            </a:r>
          </a:p>
          <a:p>
            <a:pPr algn="ctr">
              <a:lnSpc>
                <a:spcPct val="80000"/>
              </a:lnSpc>
              <a:buNone/>
            </a:pPr>
            <a:endParaRPr lang="en-US" sz="2600" b="1" dirty="0">
              <a:latin typeface="Times New Roman" pitchFamily="18" charset="0"/>
              <a:cs typeface="Times New Roman" pitchFamily="18" charset="0"/>
            </a:endParaRPr>
          </a:p>
          <a:p>
            <a:pPr algn="ctr">
              <a:lnSpc>
                <a:spcPct val="80000"/>
              </a:lnSpc>
              <a:buNone/>
            </a:pPr>
            <a:r>
              <a:rPr lang="en-US" sz="2600" b="1" dirty="0">
                <a:latin typeface="Times New Roman" pitchFamily="18" charset="0"/>
                <a:cs typeface="Times New Roman" pitchFamily="18" charset="0"/>
              </a:rPr>
              <a:t>People defined as </a:t>
            </a:r>
            <a:r>
              <a:rPr lang="en-US" sz="2600" b="1" i="1" dirty="0">
                <a:latin typeface="Times New Roman" pitchFamily="18" charset="0"/>
                <a:cs typeface="Times New Roman" pitchFamily="18" charset="0"/>
              </a:rPr>
              <a:t>Jews</a:t>
            </a:r>
            <a:r>
              <a:rPr lang="en-US" sz="2600" b="1" dirty="0">
                <a:latin typeface="Times New Roman" pitchFamily="18" charset="0"/>
                <a:cs typeface="Times New Roman" pitchFamily="18" charset="0"/>
              </a:rPr>
              <a:t> could then be barred from employment as </a:t>
            </a:r>
            <a:endParaRPr lang="en-US" sz="2600" b="1" dirty="0" smtClean="0">
              <a:latin typeface="Times New Roman" pitchFamily="18" charset="0"/>
              <a:cs typeface="Times New Roman" pitchFamily="18" charset="0"/>
            </a:endParaRPr>
          </a:p>
          <a:p>
            <a:pPr algn="ctr">
              <a:lnSpc>
                <a:spcPct val="80000"/>
              </a:lnSpc>
              <a:buNone/>
            </a:pPr>
            <a:r>
              <a:rPr lang="en-US" sz="2600" b="1" dirty="0" smtClean="0">
                <a:latin typeface="Times New Roman" pitchFamily="18" charset="0"/>
                <a:cs typeface="Times New Roman" pitchFamily="18" charset="0"/>
              </a:rPr>
              <a:t>lawyers</a:t>
            </a:r>
            <a:r>
              <a:rPr lang="en-US" sz="2600" b="1" dirty="0">
                <a:latin typeface="Times New Roman" pitchFamily="18" charset="0"/>
                <a:cs typeface="Times New Roman" pitchFamily="18" charset="0"/>
              </a:rPr>
              <a:t>, doctors or journalists.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to="" calcmode="lin" valueType="num">
                                      <p:cBhvr>
                                        <p:cTn id="7" dur="1" fill="hold"/>
                                        <p:tgtEl>
                                          <p:spTgt spid="174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 to="" calcmode="lin" valueType="num">
                                      <p:cBhvr>
                                        <p:cTn id="12" dur="1" fill="hold"/>
                                        <p:tgtEl>
                                          <p:spTgt spid="17411">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 to="" calcmode="lin" valueType="num">
                                      <p:cBhvr>
                                        <p:cTn id="15" dur="1" fill="hold"/>
                                        <p:tgtEl>
                                          <p:spTgt spid="17411">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7411">
                                            <p:txEl>
                                              <p:pRg st="3" end="3"/>
                                            </p:txEl>
                                          </p:spTgt>
                                        </p:tgtEl>
                                        <p:attrNameLst>
                                          <p:attrName>style.visibility</p:attrName>
                                        </p:attrNameLst>
                                      </p:cBhvr>
                                      <p:to>
                                        <p:strVal val="visible"/>
                                      </p:to>
                                    </p:set>
                                    <p:anim to="" calcmode="lin" valueType="num">
                                      <p:cBhvr>
                                        <p:cTn id="20" dur="1" fill="hold"/>
                                        <p:tgtEl>
                                          <p:spTgt spid="17411">
                                            <p:txEl>
                                              <p:pRg st="3" end="3"/>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 to="" calcmode="lin" valueType="num">
                                      <p:cBhvr>
                                        <p:cTn id="23" dur="1" fill="hold"/>
                                        <p:tgtEl>
                                          <p:spTgt spid="17411">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7411">
                                            <p:txEl>
                                              <p:pRg st="6" end="6"/>
                                            </p:txEl>
                                          </p:spTgt>
                                        </p:tgtEl>
                                        <p:attrNameLst>
                                          <p:attrName>style.visibility</p:attrName>
                                        </p:attrNameLst>
                                      </p:cBhvr>
                                      <p:to>
                                        <p:strVal val="visible"/>
                                      </p:to>
                                    </p:set>
                                    <p:anim to="" calcmode="lin" valueType="num">
                                      <p:cBhvr>
                                        <p:cTn id="28" dur="1" fill="hold"/>
                                        <p:tgtEl>
                                          <p:spTgt spid="17411">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anim to="" calcmode="lin" valueType="num">
                                      <p:cBhvr>
                                        <p:cTn id="31" dur="1" fill="hold"/>
                                        <p:tgtEl>
                                          <p:spTgt spid="17411">
                                            <p:txEl>
                                              <p:pRg st="7" end="7"/>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7411">
                                            <p:txEl>
                                              <p:pRg st="8" end="8"/>
                                            </p:txEl>
                                          </p:spTgt>
                                        </p:tgtEl>
                                        <p:attrNameLst>
                                          <p:attrName>style.visibility</p:attrName>
                                        </p:attrNameLst>
                                      </p:cBhvr>
                                      <p:to>
                                        <p:strVal val="visible"/>
                                      </p:to>
                                    </p:set>
                                    <p:anim to="" calcmode="lin" valueType="num">
                                      <p:cBhvr>
                                        <p:cTn id="34" dur="1" fill="hold"/>
                                        <p:tgtEl>
                                          <p:spTgt spid="17411">
                                            <p:txEl>
                                              <p:pRg st="8" end="8"/>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7411">
                                            <p:txEl>
                                              <p:pRg st="9" end="9"/>
                                            </p:txEl>
                                          </p:spTgt>
                                        </p:tgtEl>
                                        <p:attrNameLst>
                                          <p:attrName>style.visibility</p:attrName>
                                        </p:attrNameLst>
                                      </p:cBhvr>
                                      <p:to>
                                        <p:strVal val="visible"/>
                                      </p:to>
                                    </p:set>
                                    <p:anim to="" calcmode="lin" valueType="num">
                                      <p:cBhvr>
                                        <p:cTn id="37" dur="1" fill="hold"/>
                                        <p:tgtEl>
                                          <p:spTgt spid="17411">
                                            <p:txEl>
                                              <p:pRg st="9" end="9"/>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7411">
                                            <p:txEl>
                                              <p:pRg st="11" end="11"/>
                                            </p:txEl>
                                          </p:spTgt>
                                        </p:tgtEl>
                                        <p:attrNameLst>
                                          <p:attrName>style.visibility</p:attrName>
                                        </p:attrNameLst>
                                      </p:cBhvr>
                                      <p:to>
                                        <p:strVal val="visible"/>
                                      </p:to>
                                    </p:set>
                                    <p:anim to="" calcmode="lin" valueType="num">
                                      <p:cBhvr>
                                        <p:cTn id="42" dur="1" fill="hold"/>
                                        <p:tgtEl>
                                          <p:spTgt spid="17411">
                                            <p:txEl>
                                              <p:pRg st="11" end="11"/>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17411">
                                            <p:txEl>
                                              <p:pRg st="12" end="12"/>
                                            </p:txEl>
                                          </p:spTgt>
                                        </p:tgtEl>
                                        <p:attrNameLst>
                                          <p:attrName>style.visibility</p:attrName>
                                        </p:attrNameLst>
                                      </p:cBhvr>
                                      <p:to>
                                        <p:strVal val="visible"/>
                                      </p:to>
                                    </p:set>
                                    <p:anim to="" calcmode="lin" valueType="num">
                                      <p:cBhvr>
                                        <p:cTn id="45" dur="1" fill="hold"/>
                                        <p:tgtEl>
                                          <p:spTgt spid="17411">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http://www.friends-partners.org/partners/beyond-the-pale/images/50-5.jpg"/>
          <p:cNvPicPr>
            <a:picLocks noChangeAspect="1" noChangeArrowheads="1"/>
          </p:cNvPicPr>
          <p:nvPr/>
        </p:nvPicPr>
        <p:blipFill>
          <a:blip r:embed="rId2" cstate="print">
            <a:lum bright="70000" contrast="-70000"/>
          </a:blip>
          <a:srcRect/>
          <a:stretch>
            <a:fillRect/>
          </a:stretch>
        </p:blipFill>
        <p:spPr bwMode="auto">
          <a:xfrm>
            <a:off x="0" y="0"/>
            <a:ext cx="9096744" cy="6858000"/>
          </a:xfrm>
          <a:prstGeom prst="rect">
            <a:avLst/>
          </a:prstGeom>
          <a:noFill/>
        </p:spPr>
      </p:pic>
      <p:sp>
        <p:nvSpPr>
          <p:cNvPr id="18435" name="Rectangle 3"/>
          <p:cNvSpPr>
            <a:spLocks noGrp="1" noChangeArrowheads="1"/>
          </p:cNvSpPr>
          <p:nvPr>
            <p:ph type="body" idx="1"/>
          </p:nvPr>
        </p:nvSpPr>
        <p:spPr>
          <a:xfrm>
            <a:off x="0" y="1600200"/>
            <a:ext cx="9144000" cy="4800600"/>
          </a:xfrm>
        </p:spPr>
        <p:txBody>
          <a:bodyPr>
            <a:normAutofit fontScale="92500" lnSpcReduction="20000"/>
          </a:bodyPr>
          <a:lstStyle/>
          <a:p>
            <a:pPr algn="ctr">
              <a:lnSpc>
                <a:spcPct val="90000"/>
              </a:lnSpc>
              <a:buNone/>
            </a:pPr>
            <a:r>
              <a:rPr lang="en-US" sz="2400" b="1" dirty="0">
                <a:latin typeface="Times New Roman" pitchFamily="18" charset="0"/>
                <a:cs typeface="Times New Roman" pitchFamily="18" charset="0"/>
              </a:rPr>
              <a:t>Jews were prohibited from using state hospitals and could not </a:t>
            </a:r>
            <a:r>
              <a:rPr lang="en-US" sz="2400" b="1" dirty="0" smtClean="0">
                <a:latin typeface="Times New Roman" pitchFamily="18" charset="0"/>
                <a:cs typeface="Times New Roman" pitchFamily="18" charset="0"/>
              </a:rPr>
              <a:t>be </a:t>
            </a:r>
            <a:r>
              <a:rPr lang="en-US" sz="2400" b="1" dirty="0">
                <a:latin typeface="Times New Roman" pitchFamily="18" charset="0"/>
                <a:cs typeface="Times New Roman" pitchFamily="18" charset="0"/>
              </a:rPr>
              <a:t>educated </a:t>
            </a: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by </a:t>
            </a:r>
            <a:r>
              <a:rPr lang="en-US" sz="2400" b="1" dirty="0">
                <a:latin typeface="Times New Roman" pitchFamily="18" charset="0"/>
                <a:cs typeface="Times New Roman" pitchFamily="18" charset="0"/>
              </a:rPr>
              <a:t>the state past the age of 14. </a:t>
            </a:r>
            <a:endParaRPr lang="en-US" sz="2400" b="1" dirty="0" smtClean="0">
              <a:latin typeface="Times New Roman" pitchFamily="18" charset="0"/>
              <a:cs typeface="Times New Roman" pitchFamily="18" charset="0"/>
            </a:endParaRPr>
          </a:p>
          <a:p>
            <a:pPr algn="ctr">
              <a:lnSpc>
                <a:spcPct val="90000"/>
              </a:lnSpc>
              <a:buNone/>
            </a:pPr>
            <a:endParaRPr lang="en-US" sz="2400" b="1" dirty="0">
              <a:latin typeface="Times New Roman" pitchFamily="18" charset="0"/>
              <a:cs typeface="Times New Roman" pitchFamily="18" charset="0"/>
            </a:endParaRPr>
          </a:p>
          <a:p>
            <a:pPr algn="ctr">
              <a:lnSpc>
                <a:spcPct val="90000"/>
              </a:lnSpc>
              <a:buNone/>
            </a:pPr>
            <a:r>
              <a:rPr lang="en-US" sz="2400" b="1" dirty="0">
                <a:latin typeface="Times New Roman" pitchFamily="18" charset="0"/>
                <a:cs typeface="Times New Roman" pitchFamily="18" charset="0"/>
              </a:rPr>
              <a:t>Public parks, libraries and beaches were closed to Jews. </a:t>
            </a:r>
          </a:p>
          <a:p>
            <a:pPr algn="ctr">
              <a:lnSpc>
                <a:spcPct val="90000"/>
              </a:lnSpc>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War </a:t>
            </a:r>
            <a:r>
              <a:rPr lang="en-US" sz="2400" b="1" dirty="0">
                <a:latin typeface="Times New Roman" pitchFamily="18" charset="0"/>
                <a:cs typeface="Times New Roman" pitchFamily="18" charset="0"/>
              </a:rPr>
              <a:t>memorials were to have Jewish names removed. </a:t>
            </a:r>
          </a:p>
          <a:p>
            <a:pPr algn="ctr">
              <a:lnSpc>
                <a:spcPct val="90000"/>
              </a:lnSpc>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lottery could not award winnings to Jews</a:t>
            </a:r>
          </a:p>
          <a:p>
            <a:pPr algn="ctr">
              <a:lnSpc>
                <a:spcPct val="90000"/>
              </a:lnSpc>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Passports </a:t>
            </a:r>
            <a:r>
              <a:rPr lang="en-US" sz="2400" b="1" dirty="0">
                <a:latin typeface="Times New Roman" pitchFamily="18" charset="0"/>
                <a:cs typeface="Times New Roman" pitchFamily="18" charset="0"/>
              </a:rPr>
              <a:t>were required to have a large "J" stamped on them and </a:t>
            </a:r>
            <a:r>
              <a:rPr lang="en-US" sz="2400" b="1" dirty="0" smtClean="0">
                <a:latin typeface="Times New Roman" pitchFamily="18" charset="0"/>
                <a:cs typeface="Times New Roman" pitchFamily="18" charset="0"/>
              </a:rPr>
              <a:t>could </a:t>
            </a:r>
            <a:r>
              <a:rPr lang="en-US" sz="2400" b="1" dirty="0">
                <a:latin typeface="Times New Roman" pitchFamily="18" charset="0"/>
                <a:cs typeface="Times New Roman" pitchFamily="18" charset="0"/>
              </a:rPr>
              <a:t>be </a:t>
            </a: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used </a:t>
            </a:r>
            <a:r>
              <a:rPr lang="en-US" sz="2400" b="1" dirty="0">
                <a:latin typeface="Times New Roman" pitchFamily="18" charset="0"/>
                <a:cs typeface="Times New Roman" pitchFamily="18" charset="0"/>
              </a:rPr>
              <a:t>to leave Germany - but not to return.</a:t>
            </a:r>
          </a:p>
          <a:p>
            <a:pPr algn="ctr">
              <a:lnSpc>
                <a:spcPct val="90000"/>
              </a:lnSpc>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From </a:t>
            </a:r>
            <a:r>
              <a:rPr lang="en-US" sz="2400" b="1" dirty="0">
                <a:latin typeface="Times New Roman" pitchFamily="18" charset="0"/>
                <a:cs typeface="Times New Roman" pitchFamily="18" charset="0"/>
              </a:rPr>
              <a:t>September 1941 all Jewish people living within the Nazi </a:t>
            </a:r>
            <a:r>
              <a:rPr lang="en-US" sz="2400" b="1" dirty="0" smtClean="0">
                <a:latin typeface="Times New Roman" pitchFamily="18" charset="0"/>
                <a:cs typeface="Times New Roman" pitchFamily="18" charset="0"/>
              </a:rPr>
              <a:t>empire</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including </a:t>
            </a:r>
            <a:r>
              <a:rPr lang="en-US" sz="2400" b="1" dirty="0">
                <a:latin typeface="Times New Roman" pitchFamily="18" charset="0"/>
                <a:cs typeface="Times New Roman" pitchFamily="18" charset="0"/>
              </a:rPr>
              <a:t>Germany, were required to wear a  yellow badge, </a:t>
            </a:r>
            <a:r>
              <a:rPr lang="en-US" sz="2400" b="1" dirty="0" smtClean="0">
                <a:latin typeface="Times New Roman" pitchFamily="18" charset="0"/>
                <a:cs typeface="Times New Roman" pitchFamily="18" charset="0"/>
              </a:rPr>
              <a:t>which </a:t>
            </a:r>
            <a:r>
              <a:rPr lang="en-US" sz="2400" b="1" dirty="0">
                <a:latin typeface="Times New Roman" pitchFamily="18" charset="0"/>
                <a:cs typeface="Times New Roman" pitchFamily="18" charset="0"/>
              </a:rPr>
              <a:t>had </a:t>
            </a: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been </a:t>
            </a:r>
            <a:r>
              <a:rPr lang="en-US" sz="2400" b="1" dirty="0">
                <a:latin typeface="Times New Roman" pitchFamily="18" charset="0"/>
                <a:cs typeface="Times New Roman" pitchFamily="18" charset="0"/>
              </a:rPr>
              <a:t>required in Poland beginning in 1939.</a:t>
            </a:r>
          </a:p>
          <a:p>
            <a:pPr>
              <a:lnSpc>
                <a:spcPct val="90000"/>
              </a:lnSpc>
            </a:pPr>
            <a:endParaRPr lang="en-US" sz="2400" dirty="0"/>
          </a:p>
        </p:txBody>
      </p:sp>
      <p:sp>
        <p:nvSpPr>
          <p:cNvPr id="4" name="Rectangle 2"/>
          <p:cNvSpPr>
            <a:spLocks noGrp="1" noChangeArrowheads="1"/>
          </p:cNvSpPr>
          <p:nvPr>
            <p:ph type="title"/>
          </p:nvPr>
        </p:nvSpPr>
        <p:spPr>
          <a:xfrm>
            <a:off x="0" y="274638"/>
            <a:ext cx="9144000" cy="792162"/>
          </a:xfrm>
        </p:spPr>
        <p:txBody>
          <a:bodyPr>
            <a:normAutofit/>
          </a:bodyPr>
          <a:lstStyle/>
          <a:p>
            <a:r>
              <a:rPr lang="en-US" sz="2800" b="1" dirty="0">
                <a:solidFill>
                  <a:srgbClr val="002060"/>
                </a:solidFill>
                <a:latin typeface="Times New Roman" pitchFamily="18" charset="0"/>
                <a:cs typeface="Times New Roman" pitchFamily="18" charset="0"/>
              </a:rPr>
              <a:t>Nuremberg Laws (1935)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8435">
                                            <p:txEl>
                                              <p:pRg st="0" end="0"/>
                                            </p:txEl>
                                          </p:spTgt>
                                        </p:tgtEl>
                                        <p:attrNameLst>
                                          <p:attrName>style.visibility</p:attrName>
                                        </p:attrNameLst>
                                      </p:cBhvr>
                                      <p:to>
                                        <p:strVal val="visible"/>
                                      </p:to>
                                    </p:set>
                                    <p:anim to="" calcmode="lin" valueType="num">
                                      <p:cBhvr>
                                        <p:cTn id="10" dur="1" fill="hold"/>
                                        <p:tgtEl>
                                          <p:spTgt spid="1843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to="" calcmode="lin" valueType="num">
                                      <p:cBhvr>
                                        <p:cTn id="13" dur="1" fill="hold"/>
                                        <p:tgtEl>
                                          <p:spTgt spid="18435">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 to="" calcmode="lin" valueType="num">
                                      <p:cBhvr>
                                        <p:cTn id="18" dur="1" fill="hold"/>
                                        <p:tgtEl>
                                          <p:spTgt spid="18435">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anim to="" calcmode="lin" valueType="num">
                                      <p:cBhvr>
                                        <p:cTn id="23" dur="1" fill="hold"/>
                                        <p:tgtEl>
                                          <p:spTgt spid="18435">
                                            <p:txEl>
                                              <p:pRg st="5" end="5"/>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8435">
                                            <p:txEl>
                                              <p:pRg st="7" end="7"/>
                                            </p:txEl>
                                          </p:spTgt>
                                        </p:tgtEl>
                                        <p:attrNameLst>
                                          <p:attrName>style.visibility</p:attrName>
                                        </p:attrNameLst>
                                      </p:cBhvr>
                                      <p:to>
                                        <p:strVal val="visible"/>
                                      </p:to>
                                    </p:set>
                                    <p:anim to="" calcmode="lin" valueType="num">
                                      <p:cBhvr>
                                        <p:cTn id="28" dur="1" fill="hold"/>
                                        <p:tgtEl>
                                          <p:spTgt spid="18435">
                                            <p:txEl>
                                              <p:pRg st="7" end="7"/>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8435">
                                            <p:txEl>
                                              <p:pRg st="9" end="9"/>
                                            </p:txEl>
                                          </p:spTgt>
                                        </p:tgtEl>
                                        <p:attrNameLst>
                                          <p:attrName>style.visibility</p:attrName>
                                        </p:attrNameLst>
                                      </p:cBhvr>
                                      <p:to>
                                        <p:strVal val="visible"/>
                                      </p:to>
                                    </p:set>
                                    <p:anim to="" calcmode="lin" valueType="num">
                                      <p:cBhvr>
                                        <p:cTn id="33" dur="1" fill="hold"/>
                                        <p:tgtEl>
                                          <p:spTgt spid="18435">
                                            <p:txEl>
                                              <p:pRg st="9" end="9"/>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18435">
                                            <p:txEl>
                                              <p:pRg st="10" end="10"/>
                                            </p:txEl>
                                          </p:spTgt>
                                        </p:tgtEl>
                                        <p:attrNameLst>
                                          <p:attrName>style.visibility</p:attrName>
                                        </p:attrNameLst>
                                      </p:cBhvr>
                                      <p:to>
                                        <p:strVal val="visible"/>
                                      </p:to>
                                    </p:set>
                                    <p:anim to="" calcmode="lin" valueType="num">
                                      <p:cBhvr>
                                        <p:cTn id="36" dur="1" fill="hold"/>
                                        <p:tgtEl>
                                          <p:spTgt spid="18435">
                                            <p:txEl>
                                              <p:pRg st="10" end="10"/>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18435">
                                            <p:txEl>
                                              <p:pRg st="12" end="12"/>
                                            </p:txEl>
                                          </p:spTgt>
                                        </p:tgtEl>
                                        <p:attrNameLst>
                                          <p:attrName>style.visibility</p:attrName>
                                        </p:attrNameLst>
                                      </p:cBhvr>
                                      <p:to>
                                        <p:strVal val="visible"/>
                                      </p:to>
                                    </p:set>
                                    <p:anim to="" calcmode="lin" valueType="num">
                                      <p:cBhvr>
                                        <p:cTn id="41" dur="1" fill="hold"/>
                                        <p:tgtEl>
                                          <p:spTgt spid="18435">
                                            <p:txEl>
                                              <p:pRg st="12" end="12"/>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18435">
                                            <p:txEl>
                                              <p:pRg st="13" end="13"/>
                                            </p:txEl>
                                          </p:spTgt>
                                        </p:tgtEl>
                                        <p:attrNameLst>
                                          <p:attrName>style.visibility</p:attrName>
                                        </p:attrNameLst>
                                      </p:cBhvr>
                                      <p:to>
                                        <p:strVal val="visible"/>
                                      </p:to>
                                    </p:set>
                                    <p:anim to="" calcmode="lin" valueType="num">
                                      <p:cBhvr>
                                        <p:cTn id="44" dur="1" fill="hold"/>
                                        <p:tgtEl>
                                          <p:spTgt spid="18435">
                                            <p:txEl>
                                              <p:pRg st="13" end="13"/>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18435">
                                            <p:txEl>
                                              <p:pRg st="14" end="14"/>
                                            </p:txEl>
                                          </p:spTgt>
                                        </p:tgtEl>
                                        <p:attrNameLst>
                                          <p:attrName>style.visibility</p:attrName>
                                        </p:attrNameLst>
                                      </p:cBhvr>
                                      <p:to>
                                        <p:strVal val="visible"/>
                                      </p:to>
                                    </p:set>
                                    <p:anim to="" calcmode="lin" valueType="num">
                                      <p:cBhvr>
                                        <p:cTn id="47" dur="1" fill="hold"/>
                                        <p:tgtEl>
                                          <p:spTgt spid="18435">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http://willyloman.files.wordpress.com/2009/05/hitler-youth.jpg"/>
          <p:cNvPicPr>
            <a:picLocks noChangeAspect="1" noChangeArrowheads="1"/>
          </p:cNvPicPr>
          <p:nvPr/>
        </p:nvPicPr>
        <p:blipFill>
          <a:blip r:embed="rId3" cstate="print">
            <a:lum bright="70000" contrast="-70000"/>
          </a:blip>
          <a:srcRect/>
          <a:stretch>
            <a:fillRect/>
          </a:stretch>
        </p:blipFill>
        <p:spPr bwMode="auto">
          <a:xfrm>
            <a:off x="0" y="-533400"/>
            <a:ext cx="9144000" cy="7391400"/>
          </a:xfrm>
          <a:prstGeom prst="rect">
            <a:avLst/>
          </a:prstGeom>
          <a:noFill/>
        </p:spPr>
      </p:pic>
      <p:sp>
        <p:nvSpPr>
          <p:cNvPr id="7170" name="Rectangle 2"/>
          <p:cNvSpPr>
            <a:spLocks noGrp="1" noChangeArrowheads="1"/>
          </p:cNvSpPr>
          <p:nvPr>
            <p:ph type="title"/>
          </p:nvPr>
        </p:nvSpPr>
        <p:spPr>
          <a:xfrm>
            <a:off x="0" y="0"/>
            <a:ext cx="9144000" cy="715962"/>
          </a:xfrm>
        </p:spPr>
        <p:txBody>
          <a:bodyPr>
            <a:normAutofit/>
          </a:bodyPr>
          <a:lstStyle/>
          <a:p>
            <a:r>
              <a:rPr lang="en-US" sz="2800" b="1" dirty="0">
                <a:solidFill>
                  <a:srgbClr val="002060"/>
                </a:solidFill>
                <a:latin typeface="Times New Roman" pitchFamily="18" charset="0"/>
                <a:cs typeface="Times New Roman" pitchFamily="18" charset="0"/>
              </a:rPr>
              <a:t>Recruiting Youth</a:t>
            </a:r>
          </a:p>
        </p:txBody>
      </p:sp>
      <p:sp>
        <p:nvSpPr>
          <p:cNvPr id="7171" name="Rectangle 3"/>
          <p:cNvSpPr>
            <a:spLocks noGrp="1" noChangeArrowheads="1"/>
          </p:cNvSpPr>
          <p:nvPr>
            <p:ph type="body" idx="1"/>
          </p:nvPr>
        </p:nvSpPr>
        <p:spPr>
          <a:xfrm>
            <a:off x="0" y="1905000"/>
            <a:ext cx="9144000" cy="1981199"/>
          </a:xfrm>
        </p:spPr>
        <p:txBody>
          <a:bodyPr>
            <a:normAutofit/>
          </a:bodyPr>
          <a:lstStyle/>
          <a:p>
            <a:pPr algn="ctr">
              <a:buNone/>
            </a:pPr>
            <a:r>
              <a:rPr lang="en-US" sz="2400" b="1" dirty="0">
                <a:latin typeface="Times New Roman" pitchFamily="18" charset="0"/>
                <a:cs typeface="Times New Roman" pitchFamily="18" charset="0"/>
              </a:rPr>
              <a:t>Needed to use youth in order to ensure a </a:t>
            </a:r>
            <a:r>
              <a:rPr lang="en-US" sz="2400" b="1" dirty="0" smtClean="0">
                <a:latin typeface="Times New Roman" pitchFamily="18" charset="0"/>
                <a:cs typeface="Times New Roman" pitchFamily="18" charset="0"/>
              </a:rPr>
              <a:t>1000 year dynasty</a:t>
            </a:r>
          </a:p>
          <a:p>
            <a:pPr algn="ctr">
              <a:buNone/>
            </a:pPr>
            <a:endParaRPr lang="en-US" sz="2400" b="1" dirty="0">
              <a:latin typeface="Times New Roman" pitchFamily="18" charset="0"/>
              <a:cs typeface="Times New Roman" pitchFamily="18" charset="0"/>
            </a:endParaRPr>
          </a:p>
          <a:p>
            <a:pPr algn="ctr">
              <a:buNone/>
            </a:pPr>
            <a:r>
              <a:rPr lang="en-US" sz="2400" b="1" dirty="0">
                <a:latin typeface="Times New Roman" pitchFamily="18" charset="0"/>
                <a:cs typeface="Times New Roman" pitchFamily="18" charset="0"/>
              </a:rPr>
              <a:t>Encouraged to belong to special organizations </a:t>
            </a:r>
            <a:r>
              <a:rPr lang="en-US" sz="2400" b="1" dirty="0" smtClean="0">
                <a:latin typeface="Times New Roman" pitchFamily="18" charset="0"/>
                <a:cs typeface="Times New Roman" pitchFamily="18" charset="0"/>
              </a:rPr>
              <a:t>that </a:t>
            </a:r>
            <a:r>
              <a:rPr lang="en-US" sz="2400" b="1" dirty="0">
                <a:latin typeface="Times New Roman" pitchFamily="18" charset="0"/>
                <a:cs typeface="Times New Roman" pitchFamily="18" charset="0"/>
              </a:rPr>
              <a:t>promoted loyalty </a:t>
            </a: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to </a:t>
            </a:r>
            <a:r>
              <a:rPr lang="en-US" sz="2400" b="1" dirty="0">
                <a:latin typeface="Times New Roman" pitchFamily="18" charset="0"/>
                <a:cs typeface="Times New Roman" pitchFamily="18" charset="0"/>
              </a:rPr>
              <a:t>Nazis </a:t>
            </a:r>
          </a:p>
        </p:txBody>
      </p:sp>
      <p:pic>
        <p:nvPicPr>
          <p:cNvPr id="5" name="Hitler_Youth.flv.WMV">
            <a:hlinkClick r:id="" action="ppaction://media"/>
          </p:cNvPr>
          <p:cNvPicPr>
            <a:picLocks noRot="1" noChangeAspect="1"/>
          </p:cNvPicPr>
          <p:nvPr>
            <a:videoFile r:link="rId1"/>
          </p:nvPr>
        </p:nvPicPr>
        <p:blipFill>
          <a:blip r:embed="rId4" cstate="print"/>
          <a:stretch>
            <a:fillRect/>
          </a:stretch>
        </p:blipFill>
        <p:spPr>
          <a:xfrm>
            <a:off x="3048000" y="4191000"/>
            <a:ext cx="3048000" cy="2286000"/>
          </a:xfrm>
          <a:prstGeom prst="rect">
            <a:avLst/>
          </a:prstGeom>
        </p:spPr>
      </p:pic>
      <p:sp>
        <p:nvSpPr>
          <p:cNvPr id="6" name="TextBox 5"/>
          <p:cNvSpPr txBox="1"/>
          <p:nvPr/>
        </p:nvSpPr>
        <p:spPr>
          <a:xfrm>
            <a:off x="4038600" y="6477000"/>
            <a:ext cx="10668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10 minutes</a:t>
            </a:r>
            <a:endParaRPr lang="en-US" sz="1200" b="1" dirty="0">
              <a:latin typeface="Times New Roman" pitchFamily="18" charset="0"/>
              <a:cs typeface="Times New Roman" pitchFamily="18" charset="0"/>
            </a:endParaRPr>
          </a:p>
        </p:txBody>
      </p:sp>
      <p:sp>
        <p:nvSpPr>
          <p:cNvPr id="7" name="TextBox 6"/>
          <p:cNvSpPr txBox="1"/>
          <p:nvPr/>
        </p:nvSpPr>
        <p:spPr>
          <a:xfrm>
            <a:off x="3048000" y="3810000"/>
            <a:ext cx="3048000" cy="369332"/>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Hitler Youth</a:t>
            </a:r>
            <a:endParaRPr lang="en-US"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 to="" calcmode="lin" valueType="num">
                                      <p:cBhvr>
                                        <p:cTn id="12" dur="1" fill="hold"/>
                                        <p:tgtEl>
                                          <p:spTgt spid="7171">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to="" calcmode="lin" valueType="num">
                                      <p:cBhvr>
                                        <p:cTn id="17" dur="1" fill="hold"/>
                                        <p:tgtEl>
                                          <p:spTgt spid="7171">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 to="" calcmode="lin" valueType="num">
                                      <p:cBhvr>
                                        <p:cTn id="20" dur="1" fill="hold"/>
                                        <p:tgtEl>
                                          <p:spTgt spid="7171">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to="" calcmode="lin" valueType="num">
                                      <p:cBhvr>
                                        <p:cTn id="28" dur="1" fill="hold"/>
                                        <p:tgtEl>
                                          <p:spTgt spid="6"/>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to="" calcmode="lin" valueType="num">
                                      <p:cBhvr>
                                        <p:cTn id="3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2"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7170"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http://i126.photobucket.com/albums/p83/garbuck/NaziWomenCheering.jpg"/>
          <p:cNvPicPr>
            <a:picLocks noChangeAspect="1" noChangeArrowheads="1"/>
          </p:cNvPicPr>
          <p:nvPr/>
        </p:nvPicPr>
        <p:blipFill>
          <a:blip r:embed="rId2" cstate="print">
            <a:lum bright="70000" contrast="-70000"/>
          </a:blip>
          <a:srcRect/>
          <a:stretch>
            <a:fillRect/>
          </a:stretch>
        </p:blipFill>
        <p:spPr bwMode="auto">
          <a:xfrm>
            <a:off x="0" y="0"/>
            <a:ext cx="9119286" cy="6858000"/>
          </a:xfrm>
          <a:prstGeom prst="rect">
            <a:avLst/>
          </a:prstGeom>
          <a:noFill/>
        </p:spPr>
      </p:pic>
      <p:sp>
        <p:nvSpPr>
          <p:cNvPr id="8194" name="Rectangle 2"/>
          <p:cNvSpPr>
            <a:spLocks noGrp="1" noChangeArrowheads="1"/>
          </p:cNvSpPr>
          <p:nvPr>
            <p:ph type="title"/>
          </p:nvPr>
        </p:nvSpPr>
        <p:spPr>
          <a:xfrm>
            <a:off x="0" y="274638"/>
            <a:ext cx="9144000" cy="792162"/>
          </a:xfrm>
        </p:spPr>
        <p:txBody>
          <a:bodyPr>
            <a:normAutofit/>
          </a:bodyPr>
          <a:lstStyle/>
          <a:p>
            <a:r>
              <a:rPr lang="en-US" sz="2800" b="1" dirty="0">
                <a:solidFill>
                  <a:srgbClr val="002060"/>
                </a:solidFill>
                <a:latin typeface="Times New Roman" pitchFamily="18" charset="0"/>
                <a:cs typeface="Times New Roman" pitchFamily="18" charset="0"/>
              </a:rPr>
              <a:t>Nazism </a:t>
            </a:r>
            <a:r>
              <a:rPr lang="en-US" sz="2800" b="1" dirty="0" smtClean="0">
                <a:solidFill>
                  <a:srgbClr val="002060"/>
                </a:solidFill>
                <a:latin typeface="Times New Roman" pitchFamily="18" charset="0"/>
                <a:cs typeface="Times New Roman" pitchFamily="18" charset="0"/>
              </a:rPr>
              <a:t>Collides </a:t>
            </a:r>
            <a:r>
              <a:rPr lang="en-US" sz="2800" b="1" dirty="0">
                <a:solidFill>
                  <a:srgbClr val="002060"/>
                </a:solidFill>
                <a:latin typeface="Times New Roman" pitchFamily="18" charset="0"/>
                <a:cs typeface="Times New Roman" pitchFamily="18" charset="0"/>
              </a:rPr>
              <a:t>with </a:t>
            </a:r>
            <a:r>
              <a:rPr lang="en-US" sz="2800" b="1" dirty="0" smtClean="0">
                <a:solidFill>
                  <a:srgbClr val="002060"/>
                </a:solidFill>
                <a:latin typeface="Times New Roman" pitchFamily="18" charset="0"/>
                <a:cs typeface="Times New Roman" pitchFamily="18" charset="0"/>
              </a:rPr>
              <a:t>Feminism</a:t>
            </a:r>
            <a:endParaRPr lang="en-US" sz="2800" b="1" dirty="0">
              <a:solidFill>
                <a:srgbClr val="002060"/>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0" y="2895600"/>
            <a:ext cx="9144000" cy="1828800"/>
          </a:xfrm>
        </p:spPr>
        <p:txBody>
          <a:bodyPr>
            <a:normAutofit fontScale="85000" lnSpcReduction="20000"/>
          </a:bodyPr>
          <a:lstStyle/>
          <a:p>
            <a:pPr algn="ctr">
              <a:buNone/>
            </a:pPr>
            <a:r>
              <a:rPr lang="en-US" sz="2400" b="1" dirty="0">
                <a:latin typeface="Times New Roman" pitchFamily="18" charset="0"/>
                <a:cs typeface="Times New Roman" pitchFamily="18" charset="0"/>
              </a:rPr>
              <a:t>Hitler vehemently disagreed with feminist ideas </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Believed </a:t>
            </a:r>
            <a:r>
              <a:rPr lang="en-US" sz="2400" b="1" dirty="0">
                <a:latin typeface="Times New Roman" pitchFamily="18" charset="0"/>
                <a:cs typeface="Times New Roman" pitchFamily="18" charset="0"/>
              </a:rPr>
              <a:t>that the German woman’s world </a:t>
            </a:r>
            <a:r>
              <a:rPr lang="en-US" sz="2400" b="1" dirty="0" smtClean="0">
                <a:latin typeface="Times New Roman" pitchFamily="18" charset="0"/>
                <a:cs typeface="Times New Roman" pitchFamily="18" charset="0"/>
              </a:rPr>
              <a:t>consisted </a:t>
            </a:r>
            <a:r>
              <a:rPr lang="en-US" sz="2400" b="1" dirty="0">
                <a:latin typeface="Times New Roman" pitchFamily="18" charset="0"/>
                <a:cs typeface="Times New Roman" pitchFamily="18" charset="0"/>
              </a:rPr>
              <a:t>of “her husband, her family, her </a:t>
            </a:r>
            <a:r>
              <a:rPr lang="en-US" sz="2400" b="1" dirty="0" smtClean="0">
                <a:latin typeface="Times New Roman" pitchFamily="18" charset="0"/>
                <a:cs typeface="Times New Roman" pitchFamily="18" charset="0"/>
              </a:rPr>
              <a:t>children</a:t>
            </a:r>
            <a:r>
              <a:rPr lang="en-US" sz="2400" b="1" dirty="0">
                <a:latin typeface="Times New Roman" pitchFamily="18" charset="0"/>
                <a:cs typeface="Times New Roman" pitchFamily="18" charset="0"/>
              </a:rPr>
              <a:t>, and her home</a:t>
            </a:r>
            <a:r>
              <a:rPr lang="en-US" sz="2400" b="1" dirty="0" smtClean="0">
                <a:latin typeface="Times New Roman" pitchFamily="18" charset="0"/>
                <a:cs typeface="Times New Roman" pitchFamily="18" charset="0"/>
              </a:rPr>
              <a:t>”</a:t>
            </a:r>
          </a:p>
          <a:p>
            <a:pPr algn="ctr">
              <a:buNone/>
            </a:pPr>
            <a:endParaRPr lang="en-US" sz="2400" b="1" dirty="0" smtClean="0">
              <a:latin typeface="Times New Roman" pitchFamily="18" charset="0"/>
              <a:cs typeface="Times New Roman" pitchFamily="18" charset="0"/>
            </a:endParaRPr>
          </a:p>
          <a:p>
            <a:pPr algn="ctr">
              <a:buNone/>
            </a:pPr>
            <a:r>
              <a:rPr lang="en-US" sz="2100" b="1" dirty="0" smtClean="0">
                <a:solidFill>
                  <a:srgbClr val="C00000"/>
                </a:solidFill>
                <a:latin typeface="Times New Roman" pitchFamily="18" charset="0"/>
                <a:cs typeface="Times New Roman" pitchFamily="18" charset="0"/>
              </a:rPr>
              <a:t>Complete questions 1 and 3 on page 194</a:t>
            </a:r>
            <a:endParaRPr lang="en-US" sz="2100" b="1" dirty="0">
              <a:solidFill>
                <a:srgbClr val="C00000"/>
              </a:solidFill>
              <a:latin typeface="Times New Roman" pitchFamily="18" charset="0"/>
              <a:cs typeface="Times New Roman" pitchFamily="18" charset="0"/>
            </a:endParaRPr>
          </a:p>
          <a:p>
            <a:pPr>
              <a:buFont typeface="Wingdings" pitchFamily="2" charset="2"/>
              <a:buNone/>
            </a:pPr>
            <a:endParaRPr lang="en-US" dirty="0"/>
          </a:p>
        </p:txBody>
      </p:sp>
      <p:sp>
        <p:nvSpPr>
          <p:cNvPr id="4" name="TextBox 3"/>
          <p:cNvSpPr txBox="1"/>
          <p:nvPr/>
        </p:nvSpPr>
        <p:spPr>
          <a:xfrm>
            <a:off x="0" y="1219200"/>
            <a:ext cx="9144000" cy="38100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Read page 193-194</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 to="" calcmode="lin" valueType="num">
                                      <p:cBhvr>
                                        <p:cTn id="15" dur="1" fill="hold"/>
                                        <p:tgtEl>
                                          <p:spTgt spid="8195">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8195">
                                            <p:txEl>
                                              <p:pRg st="2" end="2"/>
                                            </p:txEl>
                                          </p:spTgt>
                                        </p:tgtEl>
                                        <p:attrNameLst>
                                          <p:attrName>style.visibility</p:attrName>
                                        </p:attrNameLst>
                                      </p:cBhvr>
                                      <p:to>
                                        <p:strVal val="visible"/>
                                      </p:to>
                                    </p:set>
                                    <p:anim to="" calcmode="lin" valueType="num">
                                      <p:cBhvr>
                                        <p:cTn id="20" dur="1" fill="hold"/>
                                        <p:tgtEl>
                                          <p:spTgt spid="8195">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to="" calcmode="lin" valueType="num">
                                      <p:cBhvr>
                                        <p:cTn id="25" dur="1" fill="hold"/>
                                        <p:tgtEl>
                                          <p:spTgt spid="819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http://2.bp.blogspot.com/_KgBT8kIRgBo/RyfFCvsik1I/AAAAAAAABVM/RgnPbJRqzfU/s400/Benito+and+adolf.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2057" name="Picture 9" descr="6-mussolini_biografia"/>
          <p:cNvPicPr>
            <a:picLocks noChangeAspect="1" noChangeArrowheads="1"/>
          </p:cNvPicPr>
          <p:nvPr/>
        </p:nvPicPr>
        <p:blipFill>
          <a:blip r:embed="rId3" cstate="print"/>
          <a:srcRect/>
          <a:stretch>
            <a:fillRect/>
          </a:stretch>
        </p:blipFill>
        <p:spPr bwMode="auto">
          <a:xfrm>
            <a:off x="6335395" y="1371600"/>
            <a:ext cx="2656205" cy="3581400"/>
          </a:xfrm>
          <a:prstGeom prst="rect">
            <a:avLst/>
          </a:prstGeom>
          <a:noFill/>
        </p:spPr>
      </p:pic>
      <p:pic>
        <p:nvPicPr>
          <p:cNvPr id="2055" name="Picture 7" descr="stalin"/>
          <p:cNvPicPr>
            <a:picLocks noChangeAspect="1" noChangeArrowheads="1"/>
          </p:cNvPicPr>
          <p:nvPr/>
        </p:nvPicPr>
        <p:blipFill>
          <a:blip r:embed="rId4" cstate="print"/>
          <a:srcRect/>
          <a:stretch>
            <a:fillRect/>
          </a:stretch>
        </p:blipFill>
        <p:spPr bwMode="auto">
          <a:xfrm>
            <a:off x="2743200" y="1295400"/>
            <a:ext cx="3581400" cy="3506788"/>
          </a:xfrm>
          <a:prstGeom prst="rect">
            <a:avLst/>
          </a:prstGeom>
          <a:noFill/>
        </p:spPr>
      </p:pic>
      <p:pic>
        <p:nvPicPr>
          <p:cNvPr id="2053" name="Picture 5" descr="070221_CL_HitlerEX"/>
          <p:cNvPicPr>
            <a:picLocks noChangeAspect="1" noChangeArrowheads="1"/>
          </p:cNvPicPr>
          <p:nvPr/>
        </p:nvPicPr>
        <p:blipFill>
          <a:blip r:embed="rId5" cstate="print"/>
          <a:srcRect/>
          <a:stretch>
            <a:fillRect/>
          </a:stretch>
        </p:blipFill>
        <p:spPr bwMode="auto">
          <a:xfrm>
            <a:off x="143981" y="1447799"/>
            <a:ext cx="2597632" cy="3429001"/>
          </a:xfrm>
          <a:prstGeom prst="rect">
            <a:avLst/>
          </a:prstGeom>
          <a:noFill/>
        </p:spPr>
      </p:pic>
      <p:sp>
        <p:nvSpPr>
          <p:cNvPr id="2050" name="Rectangle 2"/>
          <p:cNvSpPr>
            <a:spLocks noGrp="1" noChangeArrowheads="1"/>
          </p:cNvSpPr>
          <p:nvPr>
            <p:ph type="ctrTitle"/>
          </p:nvPr>
        </p:nvSpPr>
        <p:spPr>
          <a:xfrm>
            <a:off x="0" y="1"/>
            <a:ext cx="9144000" cy="990599"/>
          </a:xfrm>
        </p:spPr>
        <p:txBody>
          <a:bodyPr>
            <a:normAutofit/>
          </a:bodyPr>
          <a:lstStyle/>
          <a:p>
            <a:r>
              <a:rPr lang="en-US" sz="3600" b="1" dirty="0">
                <a:solidFill>
                  <a:srgbClr val="FF0000"/>
                </a:solidFill>
                <a:latin typeface="Times New Roman" pitchFamily="18" charset="0"/>
                <a:cs typeface="Times New Roman" pitchFamily="18" charset="0"/>
              </a:rPr>
              <a:t>Totalitarian Regimes</a:t>
            </a:r>
          </a:p>
        </p:txBody>
      </p:sp>
      <p:sp>
        <p:nvSpPr>
          <p:cNvPr id="8" name="TextBox 7"/>
          <p:cNvSpPr txBox="1"/>
          <p:nvPr/>
        </p:nvSpPr>
        <p:spPr>
          <a:xfrm>
            <a:off x="0" y="5410200"/>
            <a:ext cx="9144000" cy="1323439"/>
          </a:xfrm>
          <a:prstGeom prst="rect">
            <a:avLst/>
          </a:prstGeom>
          <a:noFill/>
        </p:spPr>
        <p:txBody>
          <a:bodyPr wrap="square" rtlCol="0">
            <a:spAutoFit/>
          </a:bodyPr>
          <a:lstStyle/>
          <a:p>
            <a:pPr algn="ctr"/>
            <a:r>
              <a:rPr lang="en-US" sz="2300" b="1" dirty="0" smtClean="0">
                <a:solidFill>
                  <a:srgbClr val="002060"/>
                </a:solidFill>
                <a:latin typeface="Times New Roman" pitchFamily="18" charset="0"/>
                <a:cs typeface="Times New Roman" pitchFamily="18" charset="0"/>
              </a:rPr>
              <a:t>"All power tends to corrupt, and absolute power corrupts absolutely".</a:t>
            </a:r>
            <a:br>
              <a:rPr lang="en-US" sz="2300" b="1" dirty="0" smtClean="0">
                <a:solidFill>
                  <a:srgbClr val="002060"/>
                </a:solidFill>
                <a:latin typeface="Times New Roman" pitchFamily="18" charset="0"/>
                <a:cs typeface="Times New Roman" pitchFamily="18" charset="0"/>
              </a:rPr>
            </a:br>
            <a:r>
              <a:rPr lang="en-US" sz="2300" b="1" dirty="0" smtClean="0">
                <a:solidFill>
                  <a:srgbClr val="002060"/>
                </a:solidFill>
                <a:latin typeface="Times New Roman" pitchFamily="18" charset="0"/>
                <a:cs typeface="Times New Roman" pitchFamily="18" charset="0"/>
              </a:rPr>
              <a:t>~ Lord Acton</a:t>
            </a:r>
          </a:p>
          <a:p>
            <a:pPr algn="ctr"/>
            <a:endParaRPr lang="en-US" sz="1600" b="1" dirty="0" smtClean="0">
              <a:solidFill>
                <a:srgbClr val="00206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Write out the following notes…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24"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 to="" calcmode="lin" valueType="num">
                                      <p:cBhvr>
                                        <p:cTn id="10" dur="1" fill="hold"/>
                                        <p:tgtEl>
                                          <p:spTgt spid="205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55"/>
                                        </p:tgtEl>
                                        <p:attrNameLst>
                                          <p:attrName>style.visibility</p:attrName>
                                        </p:attrNameLst>
                                      </p:cBhvr>
                                      <p:to>
                                        <p:strVal val="visible"/>
                                      </p:to>
                                    </p:set>
                                    <p:anim to="" calcmode="lin" valueType="num">
                                      <p:cBhvr>
                                        <p:cTn id="13" dur="1" fill="hold"/>
                                        <p:tgtEl>
                                          <p:spTgt spid="205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57"/>
                                        </p:tgtEl>
                                        <p:attrNameLst>
                                          <p:attrName>style.visibility</p:attrName>
                                        </p:attrNameLst>
                                      </p:cBhvr>
                                      <p:to>
                                        <p:strVal val="visible"/>
                                      </p:to>
                                    </p:set>
                                    <p:anim to="" calcmode="lin" valueType="num">
                                      <p:cBhvr>
                                        <p:cTn id="16" dur="1" fill="hold"/>
                                        <p:tgtEl>
                                          <p:spTgt spid="2057"/>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to="" calcmode="lin" valueType="num">
                                      <p:cBhvr>
                                        <p:cTn id="19" dur="1" fill="hold"/>
                                        <p:tgtEl>
                                          <p:spTgt spid="8">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to="" calcmode="lin" valueType="num">
                                      <p:cBhvr>
                                        <p:cTn id="24" dur="1" fill="hold"/>
                                        <p:tgtEl>
                                          <p:spTgt spid="8">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Picture 4" descr="http://www.fallschirmjager.net/books/Conspiracy.jpg"/>
          <p:cNvPicPr>
            <a:picLocks noChangeAspect="1" noChangeArrowheads="1"/>
          </p:cNvPicPr>
          <p:nvPr/>
        </p:nvPicPr>
        <p:blipFill>
          <a:blip r:embed="rId2" cstate="print">
            <a:lum bright="70000" contrast="-70000"/>
          </a:blip>
          <a:srcRect/>
          <a:stretch>
            <a:fillRect/>
          </a:stretch>
        </p:blipFill>
        <p:spPr bwMode="auto">
          <a:xfrm>
            <a:off x="2286000" y="0"/>
            <a:ext cx="4495800" cy="6834132"/>
          </a:xfrm>
          <a:prstGeom prst="rect">
            <a:avLst/>
          </a:prstGeom>
          <a:noFill/>
        </p:spPr>
      </p:pic>
      <p:pic>
        <p:nvPicPr>
          <p:cNvPr id="5" name="Picture 4" descr="http://www.fallschirmjager.net/books/Conspiracy.jpg"/>
          <p:cNvPicPr>
            <a:picLocks noChangeAspect="1" noChangeArrowheads="1"/>
          </p:cNvPicPr>
          <p:nvPr/>
        </p:nvPicPr>
        <p:blipFill>
          <a:blip r:embed="rId2" cstate="print"/>
          <a:srcRect/>
          <a:stretch>
            <a:fillRect/>
          </a:stretch>
        </p:blipFill>
        <p:spPr bwMode="auto">
          <a:xfrm>
            <a:off x="76201" y="1905000"/>
            <a:ext cx="2133599" cy="3243316"/>
          </a:xfrm>
          <a:prstGeom prst="rect">
            <a:avLst/>
          </a:prstGeom>
          <a:noFill/>
        </p:spPr>
      </p:pic>
      <p:pic>
        <p:nvPicPr>
          <p:cNvPr id="6" name="Picture 5" descr="http://www.fallschirmjager.net/books/Conspiracy.jpg"/>
          <p:cNvPicPr>
            <a:picLocks noChangeAspect="1" noChangeArrowheads="1"/>
          </p:cNvPicPr>
          <p:nvPr/>
        </p:nvPicPr>
        <p:blipFill>
          <a:blip r:embed="rId2" cstate="print"/>
          <a:srcRect/>
          <a:stretch>
            <a:fillRect/>
          </a:stretch>
        </p:blipFill>
        <p:spPr bwMode="auto">
          <a:xfrm>
            <a:off x="6934200" y="1828800"/>
            <a:ext cx="2133599" cy="3243316"/>
          </a:xfrm>
          <a:prstGeom prst="rect">
            <a:avLst/>
          </a:prstGeom>
          <a:noFill/>
        </p:spPr>
      </p:pic>
      <p:sp>
        <p:nvSpPr>
          <p:cNvPr id="7" name="TextBox 6"/>
          <p:cNvSpPr txBox="1"/>
          <p:nvPr/>
        </p:nvSpPr>
        <p:spPr>
          <a:xfrm>
            <a:off x="0" y="757535"/>
            <a:ext cx="2286000" cy="861774"/>
          </a:xfrm>
          <a:prstGeom prst="rect">
            <a:avLst/>
          </a:prstGeom>
          <a:noFill/>
        </p:spPr>
        <p:txBody>
          <a:bodyPr wrap="square" rtlCol="0">
            <a:spAutoFit/>
          </a:bodyPr>
          <a:lstStyle/>
          <a:p>
            <a:pPr algn="ctr"/>
            <a:r>
              <a:rPr lang="en-US" sz="1400" b="1" dirty="0" smtClean="0">
                <a:solidFill>
                  <a:srgbClr val="FF0000"/>
                </a:solidFill>
                <a:latin typeface="Times New Roman" pitchFamily="18" charset="0"/>
                <a:cs typeface="Times New Roman" pitchFamily="18" charset="0"/>
              </a:rPr>
              <a:t>Conspiracy: </a:t>
            </a:r>
          </a:p>
          <a:p>
            <a:pPr algn="ctr"/>
            <a:r>
              <a:rPr lang="en-CA" sz="1200" b="1" dirty="0" smtClean="0">
                <a:latin typeface="Times New Roman" pitchFamily="18" charset="0"/>
                <a:cs typeface="Times New Roman" pitchFamily="18" charset="0"/>
              </a:rPr>
              <a:t>A secret agreement between two or more people to perform an unlawful act </a:t>
            </a:r>
            <a:endParaRPr lang="en-US" sz="1200" b="1" dirty="0">
              <a:latin typeface="Times New Roman" pitchFamily="18" charset="0"/>
              <a:cs typeface="Times New Roman" pitchFamily="18" charset="0"/>
            </a:endParaRPr>
          </a:p>
        </p:txBody>
      </p:sp>
      <p:sp>
        <p:nvSpPr>
          <p:cNvPr id="8" name="TextBox 7"/>
          <p:cNvSpPr txBox="1"/>
          <p:nvPr/>
        </p:nvSpPr>
        <p:spPr>
          <a:xfrm>
            <a:off x="6781800" y="5710535"/>
            <a:ext cx="2286000" cy="861774"/>
          </a:xfrm>
          <a:prstGeom prst="rect">
            <a:avLst/>
          </a:prstGeom>
          <a:noFill/>
        </p:spPr>
        <p:txBody>
          <a:bodyPr wrap="square" rtlCol="0">
            <a:spAutoFit/>
          </a:bodyPr>
          <a:lstStyle/>
          <a:p>
            <a:pPr algn="ctr"/>
            <a:r>
              <a:rPr lang="en-US" sz="1400" b="1" dirty="0" smtClean="0">
                <a:solidFill>
                  <a:srgbClr val="FF0000"/>
                </a:solidFill>
                <a:latin typeface="Times New Roman" pitchFamily="18" charset="0"/>
                <a:cs typeface="Times New Roman" pitchFamily="18" charset="0"/>
              </a:rPr>
              <a:t>Conspiracy:</a:t>
            </a:r>
          </a:p>
          <a:p>
            <a:pPr algn="ctr"/>
            <a:r>
              <a:rPr lang="en-US" sz="1200" b="1" dirty="0" smtClean="0">
                <a:latin typeface="Times New Roman" pitchFamily="18" charset="0"/>
                <a:cs typeface="Times New Roman" pitchFamily="18" charset="0"/>
              </a:rPr>
              <a:t>An agreement to perform together an illegal, wrongful, or subversive act.</a:t>
            </a:r>
            <a:endParaRPr lang="en-US" sz="1200" b="1" dirty="0">
              <a:latin typeface="Times New Roman" pitchFamily="18" charset="0"/>
              <a:cs typeface="Times New Roman" pitchFamily="18" charset="0"/>
            </a:endParaRPr>
          </a:p>
        </p:txBody>
      </p:sp>
      <p:sp>
        <p:nvSpPr>
          <p:cNvPr id="9" name="TextBox 8"/>
          <p:cNvSpPr txBox="1"/>
          <p:nvPr/>
        </p:nvSpPr>
        <p:spPr>
          <a:xfrm>
            <a:off x="0" y="5710535"/>
            <a:ext cx="2286000" cy="861774"/>
          </a:xfrm>
          <a:prstGeom prst="rect">
            <a:avLst/>
          </a:prstGeom>
          <a:noFill/>
        </p:spPr>
        <p:txBody>
          <a:bodyPr wrap="square" rtlCol="0">
            <a:spAutoFit/>
          </a:bodyPr>
          <a:lstStyle/>
          <a:p>
            <a:pPr algn="ctr"/>
            <a:r>
              <a:rPr lang="en-US" sz="1400" b="1" dirty="0" smtClean="0">
                <a:solidFill>
                  <a:srgbClr val="FF0000"/>
                </a:solidFill>
                <a:latin typeface="Times New Roman" pitchFamily="18" charset="0"/>
                <a:cs typeface="Times New Roman" pitchFamily="18" charset="0"/>
              </a:rPr>
              <a:t>Conspiracy:</a:t>
            </a:r>
          </a:p>
          <a:p>
            <a:pPr algn="ctr"/>
            <a:r>
              <a:rPr lang="en-CA" sz="1200" b="1" dirty="0" smtClean="0">
                <a:latin typeface="Times New Roman" pitchFamily="18" charset="0"/>
                <a:cs typeface="Times New Roman" pitchFamily="18" charset="0"/>
              </a:rPr>
              <a:t>A group of conspirators banded together to achieve some harmful or illegal purpose</a:t>
            </a:r>
            <a:endParaRPr lang="en-US" sz="1200" b="1" dirty="0">
              <a:latin typeface="Times New Roman" pitchFamily="18" charset="0"/>
              <a:cs typeface="Times New Roman" pitchFamily="18" charset="0"/>
            </a:endParaRPr>
          </a:p>
        </p:txBody>
      </p:sp>
      <p:sp>
        <p:nvSpPr>
          <p:cNvPr id="10" name="TextBox 9"/>
          <p:cNvSpPr txBox="1"/>
          <p:nvPr/>
        </p:nvSpPr>
        <p:spPr>
          <a:xfrm>
            <a:off x="6781800" y="757535"/>
            <a:ext cx="2286000" cy="677108"/>
          </a:xfrm>
          <a:prstGeom prst="rect">
            <a:avLst/>
          </a:prstGeom>
          <a:noFill/>
        </p:spPr>
        <p:txBody>
          <a:bodyPr wrap="square" rtlCol="0">
            <a:spAutoFit/>
          </a:bodyPr>
          <a:lstStyle/>
          <a:p>
            <a:pPr algn="ctr"/>
            <a:r>
              <a:rPr lang="en-US" sz="1400" b="1" dirty="0" smtClean="0">
                <a:solidFill>
                  <a:srgbClr val="FF0000"/>
                </a:solidFill>
                <a:latin typeface="Times New Roman" pitchFamily="18" charset="0"/>
                <a:cs typeface="Times New Roman" pitchFamily="18" charset="0"/>
              </a:rPr>
              <a:t>Conspiracy:</a:t>
            </a:r>
          </a:p>
          <a:p>
            <a:pPr algn="ctr"/>
            <a:r>
              <a:rPr lang="en-CA" sz="1200" b="1" dirty="0" smtClean="0">
                <a:latin typeface="Times New Roman" pitchFamily="18" charset="0"/>
                <a:cs typeface="Times New Roman" pitchFamily="18" charset="0"/>
              </a:rPr>
              <a:t>A plot to carry out some harmful or illegal act</a:t>
            </a:r>
            <a:endParaRPr lang="en-US" sz="1200" b="1" dirty="0">
              <a:latin typeface="Times New Roman" pitchFamily="18" charset="0"/>
              <a:cs typeface="Times New Roman" pitchFamily="18" charset="0"/>
            </a:endParaRPr>
          </a:p>
        </p:txBody>
      </p:sp>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9873" name="Picture 6" descr="MPj04310110000[1]"/>
          <p:cNvPicPr>
            <a:picLocks noChangeAspect="1" noChangeArrowheads="1"/>
          </p:cNvPicPr>
          <p:nvPr/>
        </p:nvPicPr>
        <p:blipFill>
          <a:blip r:embed="rId3" cstate="print"/>
          <a:srcRect/>
          <a:stretch>
            <a:fillRect/>
          </a:stretch>
        </p:blipFill>
        <p:spPr bwMode="auto">
          <a:xfrm>
            <a:off x="4114800" y="3429000"/>
            <a:ext cx="765175" cy="1143000"/>
          </a:xfrm>
          <a:prstGeom prst="rect">
            <a:avLst/>
          </a:prstGeom>
          <a:noFill/>
        </p:spPr>
      </p:pic>
      <p:sp>
        <p:nvSpPr>
          <p:cNvPr id="79875" name="Rectangle 3"/>
          <p:cNvSpPr>
            <a:spLocks noChangeArrowheads="1"/>
          </p:cNvSpPr>
          <p:nvPr/>
        </p:nvSpPr>
        <p:spPr bwMode="auto">
          <a:xfrm>
            <a:off x="3170013" y="2695545"/>
            <a:ext cx="280397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Film Study: Conspiracy</a:t>
            </a:r>
            <a:endParaRPr kumimoji="0" lang="en-C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TextBox 10"/>
          <p:cNvSpPr txBox="1"/>
          <p:nvPr/>
        </p:nvSpPr>
        <p:spPr>
          <a:xfrm>
            <a:off x="2286000" y="546556"/>
            <a:ext cx="4495800" cy="215444"/>
          </a:xfrm>
          <a:prstGeom prst="rect">
            <a:avLst/>
          </a:prstGeom>
          <a:noFill/>
        </p:spPr>
        <p:txBody>
          <a:bodyPr wrap="square" rtlCol="0">
            <a:spAutoFit/>
          </a:bodyPr>
          <a:lstStyle/>
          <a:p>
            <a:pPr algn="ctr"/>
            <a:r>
              <a:rPr lang="en-US" sz="800" b="1" dirty="0" smtClean="0">
                <a:solidFill>
                  <a:srgbClr val="FF0000"/>
                </a:solidFill>
                <a:latin typeface="Times New Roman" pitchFamily="18" charset="0"/>
                <a:cs typeface="Times New Roman" pitchFamily="18" charset="0"/>
              </a:rPr>
              <a:t>One of the greatest crimes against humanity was perpetrated in just over an hour</a:t>
            </a:r>
            <a:endParaRPr lang="en-US" sz="800" b="1" dirty="0">
              <a:solidFill>
                <a:srgbClr val="FF0000"/>
              </a:solidFill>
              <a:latin typeface="Times New Roman" pitchFamily="18" charset="0"/>
              <a:cs typeface="Times New Roman" pitchFamily="18" charset="0"/>
            </a:endParaRPr>
          </a:p>
        </p:txBody>
      </p:sp>
      <p:sp>
        <p:nvSpPr>
          <p:cNvPr id="13" name="TextBox 12"/>
          <p:cNvSpPr txBox="1"/>
          <p:nvPr/>
        </p:nvSpPr>
        <p:spPr>
          <a:xfrm>
            <a:off x="4038600" y="4648200"/>
            <a:ext cx="9144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95 minutes</a:t>
            </a:r>
            <a:endParaRPr lang="en-US" sz="1200" b="1" dirty="0">
              <a:latin typeface="Times New Roman" pitchFamily="18" charset="0"/>
              <a:cs typeface="Times New Roman" pitchFamily="18" charset="0"/>
            </a:endParaRPr>
          </a:p>
        </p:txBody>
      </p:sp>
      <p:sp>
        <p:nvSpPr>
          <p:cNvPr id="14" name="TextBox 13"/>
          <p:cNvSpPr txBox="1"/>
          <p:nvPr/>
        </p:nvSpPr>
        <p:spPr>
          <a:xfrm>
            <a:off x="4038600" y="6248400"/>
            <a:ext cx="9906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Handout</a:t>
            </a:r>
            <a:endParaRPr lang="en-US" sz="12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2000"/>
                                  </p:stCondLst>
                                  <p:childTnLst>
                                    <p:anim to="6.5" calcmode="lin" valueType="num">
                                      <p:cBhvr override="childStyle">
                                        <p:cTn id="6" dur="5000" fill="hold"/>
                                        <p:tgtEl>
                                          <p:spTgt spid="11">
                                            <p:txEl>
                                              <p:pRg st="0" end="0"/>
                                            </p:txEl>
                                          </p:spTgt>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par>
                                <p:cTn id="12" presetID="24"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 fill="hold"/>
                                        <p:tgtEl>
                                          <p:spTgt spid="10"/>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to="" calcmode="lin" valueType="num">
                                      <p:cBhvr>
                                        <p:cTn id="26" dur="1" fill="hold"/>
                                        <p:tgtEl>
                                          <p:spTgt spid="5"/>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to="" calcmode="lin" valueType="num">
                                      <p:cBhvr>
                                        <p:cTn id="29" dur="1" fill="hold"/>
                                        <p:tgtEl>
                                          <p:spTgt spid="4"/>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79873"/>
                                        </p:tgtEl>
                                        <p:attrNameLst>
                                          <p:attrName>style.visibility</p:attrName>
                                        </p:attrNameLst>
                                      </p:cBhvr>
                                      <p:to>
                                        <p:strVal val="visible"/>
                                      </p:to>
                                    </p:set>
                                    <p:anim to="" calcmode="lin" valueType="num">
                                      <p:cBhvr>
                                        <p:cTn id="34" dur="1" fill="hold"/>
                                        <p:tgtEl>
                                          <p:spTgt spid="79873"/>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79875"/>
                                        </p:tgtEl>
                                        <p:attrNameLst>
                                          <p:attrName>style.visibility</p:attrName>
                                        </p:attrNameLst>
                                      </p:cBhvr>
                                      <p:to>
                                        <p:strVal val="visible"/>
                                      </p:to>
                                    </p:set>
                                    <p:anim to="" calcmode="lin" valueType="num">
                                      <p:cBhvr>
                                        <p:cTn id="37" dur="1" fill="hold"/>
                                        <p:tgtEl>
                                          <p:spTgt spid="79875"/>
                                        </p:tgtEl>
                                        <p:attrNameLst>
                                          <p:attrName/>
                                        </p:attrNameLst>
                                      </p:cBhvr>
                                    </p:anim>
                                  </p:childTnLst>
                                </p:cTn>
                              </p:par>
                              <p:par>
                                <p:cTn id="38" presetID="24" presetClass="exit" presetSubtype="0" fill="hold" grpId="0" nodeType="withEffect">
                                  <p:stCondLst>
                                    <p:cond delay="0"/>
                                  </p:stCondLst>
                                  <p:childTnLst>
                                    <p:anim to="" calcmode="lin" valueType="num">
                                      <p:cBhvr>
                                        <p:cTn id="39" dur="1"/>
                                        <p:tgtEl>
                                          <p:spTgt spid="11">
                                            <p:txEl>
                                              <p:pRg st="0" end="0"/>
                                            </p:txEl>
                                          </p:spTgt>
                                        </p:tgtEl>
                                        <p:attrNameLst>
                                          <p:attrName/>
                                        </p:attrNameLst>
                                      </p:cBhvr>
                                    </p:anim>
                                    <p:set>
                                      <p:cBhvr>
                                        <p:cTn id="40" dur="1" fill="hold">
                                          <p:stCondLst>
                                            <p:cond delay="0"/>
                                          </p:stCondLst>
                                        </p:cTn>
                                        <p:tgtEl>
                                          <p:spTgt spid="11">
                                            <p:txEl>
                                              <p:pRg st="0" end="0"/>
                                            </p:txEl>
                                          </p:spTgt>
                                        </p:tgtEl>
                                        <p:attrNameLst>
                                          <p:attrName>style.visibility</p:attrName>
                                        </p:attrNameLst>
                                      </p:cBhvr>
                                      <p:to>
                                        <p:strVal val="hidden"/>
                                      </p:to>
                                    </p:set>
                                  </p:childTnLst>
                                </p:cTn>
                              </p:par>
                              <p:par>
                                <p:cTn id="41" presetID="24" presetClass="exit" presetSubtype="0" fill="hold" nodeType="withEffect">
                                  <p:stCondLst>
                                    <p:cond delay="0"/>
                                  </p:stCondLst>
                                  <p:childTnLst>
                                    <p:anim to="" calcmode="lin" valueType="num">
                                      <p:cBhvr>
                                        <p:cTn id="42" dur="1"/>
                                        <p:tgtEl>
                                          <p:spTgt spid="4"/>
                                        </p:tgtEl>
                                        <p:attrNameLst>
                                          <p:attrName/>
                                        </p:attrNameLst>
                                      </p:cBhvr>
                                    </p:anim>
                                    <p:set>
                                      <p:cBhvr>
                                        <p:cTn id="43" dur="1" fill="hold">
                                          <p:stCondLst>
                                            <p:cond delay="0"/>
                                          </p:stCondLst>
                                        </p:cTn>
                                        <p:tgtEl>
                                          <p:spTgt spid="4"/>
                                        </p:tgtEl>
                                        <p:attrNameLst>
                                          <p:attrName>style.visibility</p:attrName>
                                        </p:attrNameLst>
                                      </p:cBhvr>
                                      <p:to>
                                        <p:strVal val="hidden"/>
                                      </p:to>
                                    </p:set>
                                  </p:childTnLst>
                                </p:cTn>
                              </p:par>
                              <p:par>
                                <p:cTn id="44" presetID="24" presetClass="entr" presetSubtype="0" fill="hold"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 to="" calcmode="lin" valueType="num">
                                      <p:cBhvr>
                                        <p:cTn id="46" dur="1" fill="hold"/>
                                        <p:tgtEl>
                                          <p:spTgt spid="13">
                                            <p:txEl>
                                              <p:pRg st="0" end="0"/>
                                            </p:txEl>
                                          </p:spTgt>
                                        </p:tgtEl>
                                        <p:attrNameLst>
                                          <p:attrName/>
                                        </p:attrNameLst>
                                      </p:cBhvr>
                                    </p:anim>
                                  </p:childTnLst>
                                </p:cTn>
                              </p:par>
                              <p:par>
                                <p:cTn id="47" presetID="24" presetClass="entr" presetSubtype="0" fill="hold" nodeType="with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to="" calcmode="lin" valueType="num">
                                      <p:cBhvr>
                                        <p:cTn id="49" dur="1" fill="hold"/>
                                        <p:tgtEl>
                                          <p:spTgt spid="1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79875" grpId="0"/>
      <p:bldP spid="11"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1026" name="Picture 2" descr="http://a.images.blip.tv/V4vendetta-picture954.jpg"/>
          <p:cNvPicPr>
            <a:picLocks noChangeAspect="1" noChangeArrowheads="1"/>
          </p:cNvPicPr>
          <p:nvPr/>
        </p:nvPicPr>
        <p:blipFill>
          <a:blip r:embed="rId2" cstate="print">
            <a:lum bright="70000" contrast="-70000"/>
          </a:blip>
          <a:srcRect/>
          <a:stretch>
            <a:fillRect/>
          </a:stretch>
        </p:blipFill>
        <p:spPr bwMode="auto">
          <a:xfrm>
            <a:off x="1828800" y="0"/>
            <a:ext cx="5257800" cy="6826485"/>
          </a:xfrm>
          <a:prstGeom prst="rect">
            <a:avLst/>
          </a:prstGeom>
          <a:noFill/>
        </p:spPr>
      </p:pic>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9873" name="Picture 6" descr="MPj04310110000[1]"/>
          <p:cNvPicPr>
            <a:picLocks noChangeAspect="1" noChangeArrowheads="1"/>
          </p:cNvPicPr>
          <p:nvPr/>
        </p:nvPicPr>
        <p:blipFill>
          <a:blip r:embed="rId3" cstate="print"/>
          <a:srcRect/>
          <a:stretch>
            <a:fillRect/>
          </a:stretch>
        </p:blipFill>
        <p:spPr bwMode="auto">
          <a:xfrm>
            <a:off x="4114800" y="3429000"/>
            <a:ext cx="765175" cy="1143000"/>
          </a:xfrm>
          <a:prstGeom prst="rect">
            <a:avLst/>
          </a:prstGeom>
          <a:noFill/>
        </p:spPr>
      </p:pic>
      <p:sp>
        <p:nvSpPr>
          <p:cNvPr id="79875" name="Rectangle 3"/>
          <p:cNvSpPr>
            <a:spLocks noChangeArrowheads="1"/>
          </p:cNvSpPr>
          <p:nvPr/>
        </p:nvSpPr>
        <p:spPr bwMode="auto">
          <a:xfrm>
            <a:off x="2962588" y="2695545"/>
            <a:ext cx="321883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Film Study: V For Vendetta</a:t>
            </a:r>
            <a:endParaRPr kumimoji="0" lang="en-C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TextBox 12"/>
          <p:cNvSpPr txBox="1"/>
          <p:nvPr/>
        </p:nvSpPr>
        <p:spPr>
          <a:xfrm>
            <a:off x="3962400" y="4648200"/>
            <a:ext cx="9906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132 minutes</a:t>
            </a:r>
            <a:endParaRPr lang="en-US" sz="1200" b="1" dirty="0">
              <a:latin typeface="Times New Roman" pitchFamily="18" charset="0"/>
              <a:cs typeface="Times New Roman" pitchFamily="18" charset="0"/>
            </a:endParaRPr>
          </a:p>
        </p:txBody>
      </p:sp>
      <p:sp>
        <p:nvSpPr>
          <p:cNvPr id="15" name="Rectangle 14"/>
          <p:cNvSpPr/>
          <p:nvPr/>
        </p:nvSpPr>
        <p:spPr>
          <a:xfrm>
            <a:off x="152400" y="304800"/>
            <a:ext cx="1600200" cy="1200329"/>
          </a:xfrm>
          <a:prstGeom prst="rect">
            <a:avLst/>
          </a:prstGeom>
        </p:spPr>
        <p:txBody>
          <a:bodyPr wrap="square">
            <a:spAutoFit/>
          </a:bodyPr>
          <a:lstStyle/>
          <a:p>
            <a:pPr algn="ctr"/>
            <a:r>
              <a:rPr lang="en-US" sz="1200" b="1" dirty="0" smtClean="0">
                <a:latin typeface="Times New Roman" pitchFamily="18" charset="0"/>
                <a:cs typeface="Times New Roman" pitchFamily="18" charset="0"/>
              </a:rPr>
              <a:t>"Beneath this mask there is more than flesh... Beneath this mask there is an idea… and ideas are bulletproof."</a:t>
            </a:r>
          </a:p>
        </p:txBody>
      </p:sp>
      <p:pic>
        <p:nvPicPr>
          <p:cNvPr id="16" name="Picture 2" descr="http://a.images.blip.tv/V4vendetta-picture954.jpg"/>
          <p:cNvPicPr>
            <a:picLocks noChangeAspect="1" noChangeArrowheads="1"/>
          </p:cNvPicPr>
          <p:nvPr/>
        </p:nvPicPr>
        <p:blipFill>
          <a:blip r:embed="rId2" cstate="print"/>
          <a:srcRect/>
          <a:stretch>
            <a:fillRect/>
          </a:stretch>
        </p:blipFill>
        <p:spPr bwMode="auto">
          <a:xfrm>
            <a:off x="152400" y="2362200"/>
            <a:ext cx="1584622" cy="2057400"/>
          </a:xfrm>
          <a:prstGeom prst="rect">
            <a:avLst/>
          </a:prstGeom>
          <a:noFill/>
        </p:spPr>
      </p:pic>
      <p:pic>
        <p:nvPicPr>
          <p:cNvPr id="17" name="Picture 2" descr="http://a.images.blip.tv/V4vendetta-picture954.jpg"/>
          <p:cNvPicPr>
            <a:picLocks noChangeAspect="1" noChangeArrowheads="1"/>
          </p:cNvPicPr>
          <p:nvPr/>
        </p:nvPicPr>
        <p:blipFill>
          <a:blip r:embed="rId2" cstate="print"/>
          <a:srcRect/>
          <a:stretch>
            <a:fillRect/>
          </a:stretch>
        </p:blipFill>
        <p:spPr bwMode="auto">
          <a:xfrm>
            <a:off x="7315200" y="2362200"/>
            <a:ext cx="1584622" cy="2057400"/>
          </a:xfrm>
          <a:prstGeom prst="rect">
            <a:avLst/>
          </a:prstGeom>
          <a:noFill/>
        </p:spPr>
      </p:pic>
      <p:sp>
        <p:nvSpPr>
          <p:cNvPr id="18" name="Rectangle 17"/>
          <p:cNvSpPr/>
          <p:nvPr/>
        </p:nvSpPr>
        <p:spPr>
          <a:xfrm>
            <a:off x="152400" y="4800600"/>
            <a:ext cx="1524000" cy="1200329"/>
          </a:xfrm>
          <a:prstGeom prst="rect">
            <a:avLst/>
          </a:prstGeom>
        </p:spPr>
        <p:txBody>
          <a:bodyPr wrap="square">
            <a:spAutoFit/>
          </a:bodyPr>
          <a:lstStyle/>
          <a:p>
            <a:pPr algn="ctr"/>
            <a:r>
              <a:rPr lang="en-US" sz="1200" b="1" dirty="0" smtClean="0">
                <a:latin typeface="Times New Roman" pitchFamily="18" charset="0"/>
                <a:cs typeface="Times New Roman" pitchFamily="18" charset="0"/>
              </a:rPr>
              <a:t>“People should not be afraid of their governments. Governments should be afraid of their people.”</a:t>
            </a:r>
            <a:endParaRPr lang="en-US" sz="1200" b="1" dirty="0">
              <a:latin typeface="Times New Roman" pitchFamily="18" charset="0"/>
              <a:cs typeface="Times New Roman" pitchFamily="18" charset="0"/>
            </a:endParaRPr>
          </a:p>
        </p:txBody>
      </p:sp>
      <p:sp>
        <p:nvSpPr>
          <p:cNvPr id="19" name="Rectangle 18"/>
          <p:cNvSpPr/>
          <p:nvPr/>
        </p:nvSpPr>
        <p:spPr>
          <a:xfrm>
            <a:off x="7239000" y="609600"/>
            <a:ext cx="1524000" cy="646331"/>
          </a:xfrm>
          <a:prstGeom prst="rect">
            <a:avLst/>
          </a:prstGeom>
        </p:spPr>
        <p:txBody>
          <a:bodyPr wrap="square">
            <a:spAutoFit/>
          </a:bodyPr>
          <a:lstStyle/>
          <a:p>
            <a:pPr algn="ctr"/>
            <a:r>
              <a:rPr lang="en-US" sz="1200" b="1" dirty="0" smtClean="0">
                <a:latin typeface="Times New Roman" pitchFamily="18" charset="0"/>
                <a:cs typeface="Times New Roman" pitchFamily="18" charset="0"/>
              </a:rPr>
              <a:t>“Strength through unity.  Unity through faith.”</a:t>
            </a:r>
            <a:endParaRPr lang="en-US" sz="1200" b="1" dirty="0">
              <a:latin typeface="Times New Roman" pitchFamily="18" charset="0"/>
              <a:cs typeface="Times New Roman" pitchFamily="18" charset="0"/>
            </a:endParaRPr>
          </a:p>
        </p:txBody>
      </p:sp>
      <p:sp>
        <p:nvSpPr>
          <p:cNvPr id="20" name="Rectangle 19"/>
          <p:cNvSpPr/>
          <p:nvPr/>
        </p:nvSpPr>
        <p:spPr>
          <a:xfrm>
            <a:off x="7239000" y="4724400"/>
            <a:ext cx="1447800" cy="1938992"/>
          </a:xfrm>
          <a:prstGeom prst="rect">
            <a:avLst/>
          </a:prstGeom>
        </p:spPr>
        <p:txBody>
          <a:bodyPr wrap="square">
            <a:spAutoFit/>
          </a:bodyPr>
          <a:lstStyle/>
          <a:p>
            <a:pPr algn="ctr"/>
            <a:r>
              <a:rPr lang="en-CA" sz="1200" b="1" dirty="0" smtClean="0">
                <a:latin typeface="Times New Roman" pitchFamily="18" charset="0"/>
                <a:cs typeface="Times New Roman" pitchFamily="18" charset="0"/>
              </a:rPr>
              <a:t>Remember, remember the fifth of November</a:t>
            </a:r>
            <a:br>
              <a:rPr lang="en-CA" sz="1200" b="1" dirty="0" smtClean="0">
                <a:latin typeface="Times New Roman" pitchFamily="18" charset="0"/>
                <a:cs typeface="Times New Roman" pitchFamily="18" charset="0"/>
              </a:rPr>
            </a:br>
            <a:r>
              <a:rPr lang="en-CA" sz="1200" b="1" dirty="0" smtClean="0">
                <a:latin typeface="Times New Roman" pitchFamily="18" charset="0"/>
                <a:cs typeface="Times New Roman" pitchFamily="18" charset="0"/>
              </a:rPr>
              <a:t>Gunpowder, treason and plot.</a:t>
            </a:r>
            <a:br>
              <a:rPr lang="en-CA" sz="1200" b="1" dirty="0" smtClean="0">
                <a:latin typeface="Times New Roman" pitchFamily="18" charset="0"/>
                <a:cs typeface="Times New Roman" pitchFamily="18" charset="0"/>
              </a:rPr>
            </a:br>
            <a:r>
              <a:rPr lang="en-CA" sz="1200" b="1" dirty="0" smtClean="0">
                <a:latin typeface="Times New Roman" pitchFamily="18" charset="0"/>
                <a:cs typeface="Times New Roman" pitchFamily="18" charset="0"/>
              </a:rPr>
              <a:t>I see no reason why gunpowder, treason</a:t>
            </a:r>
            <a:br>
              <a:rPr lang="en-CA" sz="1200" b="1" dirty="0" smtClean="0">
                <a:latin typeface="Times New Roman" pitchFamily="18" charset="0"/>
                <a:cs typeface="Times New Roman" pitchFamily="18" charset="0"/>
              </a:rPr>
            </a:br>
            <a:r>
              <a:rPr lang="en-CA" sz="1200" b="1" dirty="0" smtClean="0">
                <a:latin typeface="Times New Roman" pitchFamily="18" charset="0"/>
                <a:cs typeface="Times New Roman" pitchFamily="18" charset="0"/>
              </a:rPr>
              <a:t>Should ever be forgot... </a:t>
            </a:r>
            <a:endParaRPr lang="en-CA" sz="1200" b="1" dirty="0">
              <a:latin typeface="Times New Roman" pitchFamily="18" charset="0"/>
              <a:cs typeface="Times New Roman" pitchFamily="18" charset="0"/>
            </a:endParaRPr>
          </a:p>
        </p:txBody>
      </p:sp>
      <p:sp>
        <p:nvSpPr>
          <p:cNvPr id="14" name="TextBox 13"/>
          <p:cNvSpPr txBox="1"/>
          <p:nvPr/>
        </p:nvSpPr>
        <p:spPr>
          <a:xfrm>
            <a:off x="4038600" y="6248400"/>
            <a:ext cx="990600" cy="276999"/>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Handout</a:t>
            </a:r>
            <a:endParaRPr lang="en-US" sz="1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9873"/>
                                        </p:tgtEl>
                                        <p:attrNameLst>
                                          <p:attrName>style.visibility</p:attrName>
                                        </p:attrNameLst>
                                      </p:cBhvr>
                                      <p:to>
                                        <p:strVal val="visible"/>
                                      </p:to>
                                    </p:set>
                                    <p:anim to="" calcmode="lin" valueType="num">
                                      <p:cBhvr>
                                        <p:cTn id="7" dur="1" fill="hold"/>
                                        <p:tgtEl>
                                          <p:spTgt spid="7987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9875"/>
                                        </p:tgtEl>
                                        <p:attrNameLst>
                                          <p:attrName>style.visibility</p:attrName>
                                        </p:attrNameLst>
                                      </p:cBhvr>
                                      <p:to>
                                        <p:strVal val="visible"/>
                                      </p:to>
                                    </p:set>
                                    <p:anim to="" calcmode="lin" valueType="num">
                                      <p:cBhvr>
                                        <p:cTn id="10" dur="1" fill="hold"/>
                                        <p:tgtEl>
                                          <p:spTgt spid="7987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to="" calcmode="lin" valueType="num">
                                      <p:cBhvr>
                                        <p:cTn id="13" dur="1" fill="hold"/>
                                        <p:tgtEl>
                                          <p:spTgt spid="13">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to="" calcmode="lin" valueType="num">
                                      <p:cBhvr>
                                        <p:cTn id="16" dur="1" fill="hold"/>
                                        <p:tgtEl>
                                          <p:spTgt spid="1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cafepanik.com/products/5_the-open-city/fascism_200.jpg"/>
          <p:cNvPicPr>
            <a:picLocks noChangeAspect="1" noChangeArrowheads="1"/>
          </p:cNvPicPr>
          <p:nvPr/>
        </p:nvPicPr>
        <p:blipFill>
          <a:blip r:embed="rId3" cstate="print">
            <a:lum bright="70000" contrast="-70000"/>
          </a:blip>
          <a:srcRect/>
          <a:stretch>
            <a:fillRect/>
          </a:stretch>
        </p:blipFill>
        <p:spPr bwMode="auto">
          <a:xfrm>
            <a:off x="1009650" y="0"/>
            <a:ext cx="7143750" cy="6858000"/>
          </a:xfrm>
          <a:prstGeom prst="rect">
            <a:avLst/>
          </a:prstGeom>
          <a:noFill/>
        </p:spPr>
      </p:pic>
      <p:pic>
        <p:nvPicPr>
          <p:cNvPr id="4" name="fascism_is_fun.flv.WMV">
            <a:hlinkClick r:id="" action="ppaction://media"/>
          </p:cNvPr>
          <p:cNvPicPr>
            <a:picLocks noRot="1" noChangeAspect="1"/>
          </p:cNvPicPr>
          <p:nvPr>
            <a:videoFile r:link="rId1"/>
          </p:nvPr>
        </p:nvPicPr>
        <p:blipFill>
          <a:blip r:embed="rId4" cstate="print"/>
          <a:stretch>
            <a:fillRect/>
          </a:stretch>
        </p:blipFill>
        <p:spPr>
          <a:xfrm>
            <a:off x="3048000" y="4267200"/>
            <a:ext cx="3048000" cy="2286000"/>
          </a:xfrm>
          <a:prstGeom prst="rect">
            <a:avLst/>
          </a:prstGeom>
        </p:spPr>
      </p:pic>
      <p:sp>
        <p:nvSpPr>
          <p:cNvPr id="6" name="TextBox 5"/>
          <p:cNvSpPr txBox="1"/>
          <p:nvPr/>
        </p:nvSpPr>
        <p:spPr>
          <a:xfrm>
            <a:off x="0" y="228600"/>
            <a:ext cx="9144000" cy="461665"/>
          </a:xfrm>
          <a:prstGeom prst="rect">
            <a:avLst/>
          </a:prstGeom>
          <a:noFill/>
        </p:spPr>
        <p:txBody>
          <a:bodyPr wrap="square" rtlCol="0">
            <a:spAutoFit/>
          </a:bodyPr>
          <a:lstStyle/>
          <a:p>
            <a:pPr algn="ctr"/>
            <a:r>
              <a:rPr lang="en-US" sz="2400" b="1" dirty="0" smtClean="0">
                <a:solidFill>
                  <a:srgbClr val="C00000"/>
                </a:solidFill>
                <a:latin typeface="Times New Roman" pitchFamily="18" charset="0"/>
                <a:cs typeface="Times New Roman" pitchFamily="18" charset="0"/>
              </a:rPr>
              <a:t>Is Fascism Fun?</a:t>
            </a:r>
            <a:endParaRPr lang="en-US" sz="2400" b="1" dirty="0">
              <a:solidFill>
                <a:srgbClr val="C00000"/>
              </a:solidFill>
              <a:latin typeface="Times New Roman" pitchFamily="18" charset="0"/>
              <a:cs typeface="Times New Roman" pitchFamily="18" charset="0"/>
            </a:endParaRPr>
          </a:p>
        </p:txBody>
      </p:sp>
      <p:sp>
        <p:nvSpPr>
          <p:cNvPr id="7" name="Rectangle 6"/>
          <p:cNvSpPr/>
          <p:nvPr/>
        </p:nvSpPr>
        <p:spPr>
          <a:xfrm>
            <a:off x="0" y="1143000"/>
            <a:ext cx="9144000" cy="923330"/>
          </a:xfrm>
          <a:prstGeom prst="rect">
            <a:avLst/>
          </a:prstGeom>
        </p:spPr>
        <p:txBody>
          <a:bodyPr wrap="square">
            <a:spAutoFit/>
          </a:bodyPr>
          <a:lstStyle/>
          <a:p>
            <a:pPr algn="ctr"/>
            <a:r>
              <a:rPr lang="en-CA" b="1" dirty="0" smtClean="0">
                <a:solidFill>
                  <a:srgbClr val="FF0000"/>
                </a:solidFill>
                <a:latin typeface="Times New Roman" pitchFamily="18" charset="0"/>
                <a:cs typeface="Times New Roman" pitchFamily="18" charset="0"/>
              </a:rPr>
              <a:t>The Fascist Party</a:t>
            </a:r>
          </a:p>
          <a:p>
            <a:pPr algn="ctr"/>
            <a:r>
              <a:rPr lang="en-CA" b="1" dirty="0" smtClean="0">
                <a:solidFill>
                  <a:srgbClr val="002060"/>
                </a:solidFill>
                <a:latin typeface="Times New Roman" pitchFamily="18" charset="0"/>
                <a:cs typeface="Times New Roman" pitchFamily="18" charset="0"/>
              </a:rPr>
              <a:t>The perfect solution to the busy professional in this day and age who has no time to waste on the 'democratic process’!</a:t>
            </a:r>
            <a:endParaRPr lang="en-US" b="1" dirty="0">
              <a:solidFill>
                <a:srgbClr val="002060"/>
              </a:solidFill>
              <a:latin typeface="Times New Roman" pitchFamily="18" charset="0"/>
              <a:cs typeface="Times New Roman" pitchFamily="18" charset="0"/>
            </a:endParaRPr>
          </a:p>
        </p:txBody>
      </p:sp>
      <p:sp>
        <p:nvSpPr>
          <p:cNvPr id="8" name="TextBox 7"/>
          <p:cNvSpPr txBox="1"/>
          <p:nvPr/>
        </p:nvSpPr>
        <p:spPr>
          <a:xfrm>
            <a:off x="3124200" y="6553201"/>
            <a:ext cx="2895600" cy="307777"/>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3:30 minutes</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to="" calcmode="lin" valueType="num">
                                      <p:cBhvr>
                                        <p:cTn id="18" dur="1" fill="hold"/>
                                        <p:tgtEl>
                                          <p:spTgt spid="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9"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descr="http://ivarfjeld.files.wordpress.com/2009/08/hitler-stalin.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274638"/>
            <a:ext cx="9144000" cy="792162"/>
          </a:xfrm>
        </p:spPr>
        <p:txBody>
          <a:bodyPr>
            <a:normAutofit fontScale="90000"/>
          </a:bodyPr>
          <a:lstStyle/>
          <a:p>
            <a:r>
              <a:rPr lang="en-US" sz="2800" b="1" dirty="0" smtClean="0">
                <a:solidFill>
                  <a:srgbClr val="002060"/>
                </a:solidFill>
                <a:latin typeface="Times New Roman" pitchFamily="18" charset="0"/>
                <a:cs typeface="Times New Roman" pitchFamily="18" charset="0"/>
              </a:rPr>
              <a:t>Soviet Union and Nazi Germany:</a:t>
            </a:r>
            <a:br>
              <a:rPr lang="en-US" sz="2800" b="1" dirty="0" smtClean="0">
                <a:solidFill>
                  <a:srgbClr val="002060"/>
                </a:solidFill>
                <a:latin typeface="Times New Roman" pitchFamily="18" charset="0"/>
                <a:cs typeface="Times New Roman" pitchFamily="18" charset="0"/>
              </a:rPr>
            </a:br>
            <a:r>
              <a:rPr lang="en-US" sz="2200" b="1" i="1" dirty="0" smtClean="0">
                <a:solidFill>
                  <a:srgbClr val="C00000"/>
                </a:solidFill>
                <a:latin typeface="Times New Roman" pitchFamily="18" charset="0"/>
                <a:cs typeface="Times New Roman" pitchFamily="18" charset="0"/>
              </a:rPr>
              <a:t>Putting it Altogether</a:t>
            </a:r>
            <a:endParaRPr lang="en-US" sz="2200" b="1" i="1" dirty="0">
              <a:solidFill>
                <a:srgbClr val="C00000"/>
              </a:solidFill>
              <a:latin typeface="Times New Roman" pitchFamily="18" charset="0"/>
              <a:cs typeface="Times New Roman" pitchFamily="18" charset="0"/>
            </a:endParaRPr>
          </a:p>
        </p:txBody>
      </p:sp>
      <p:sp>
        <p:nvSpPr>
          <p:cNvPr id="6" name="TextBox 5"/>
          <p:cNvSpPr txBox="1"/>
          <p:nvPr/>
        </p:nvSpPr>
        <p:spPr>
          <a:xfrm>
            <a:off x="2286000" y="1905000"/>
            <a:ext cx="6248400" cy="369332"/>
          </a:xfrm>
          <a:prstGeom prst="rect">
            <a:avLst/>
          </a:prstGeom>
          <a:noFill/>
        </p:spPr>
        <p:txBody>
          <a:bodyPr wrap="square" rtlCol="0">
            <a:spAutoFit/>
          </a:bodyPr>
          <a:lstStyle/>
          <a:p>
            <a:endParaRPr lang="en-US" dirty="0"/>
          </a:p>
        </p:txBody>
      </p:sp>
      <p:sp>
        <p:nvSpPr>
          <p:cNvPr id="7" name="TextBox 6"/>
          <p:cNvSpPr txBox="1"/>
          <p:nvPr/>
        </p:nvSpPr>
        <p:spPr>
          <a:xfrm>
            <a:off x="0" y="2438400"/>
            <a:ext cx="9144000" cy="2308324"/>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As review, complete the following with a partner:</a:t>
            </a:r>
          </a:p>
          <a:p>
            <a:pPr algn="ctr"/>
            <a:endParaRPr lang="en-US" dirty="0" smtClean="0"/>
          </a:p>
          <a:p>
            <a:pPr algn="ctr"/>
            <a:endParaRPr lang="en-US" dirty="0" smtClean="0"/>
          </a:p>
          <a:p>
            <a:pPr algn="ctr"/>
            <a:r>
              <a:rPr lang="en-US" b="1" i="1" dirty="0" smtClean="0">
                <a:solidFill>
                  <a:srgbClr val="002060"/>
                </a:solidFill>
                <a:latin typeface="Times New Roman" pitchFamily="18" charset="0"/>
                <a:cs typeface="Times New Roman" pitchFamily="18" charset="0"/>
              </a:rPr>
              <a:t>Complete the table as described on page 167</a:t>
            </a:r>
          </a:p>
          <a:p>
            <a:pPr algn="ctr"/>
            <a:endParaRPr lang="en-US" b="1" i="1" dirty="0" smtClean="0">
              <a:solidFill>
                <a:srgbClr val="002060"/>
              </a:solidFill>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Complete questions 1a, 1b and 2b (Page 177)</a:t>
            </a:r>
          </a:p>
          <a:p>
            <a:pPr algn="ctr"/>
            <a:endParaRPr lang="en-US" b="1" i="1" dirty="0" smtClean="0">
              <a:solidFill>
                <a:srgbClr val="002060"/>
              </a:solidFill>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Complete questions 1a, 1b, 2a, 2b and 3 (Page 194)</a:t>
            </a:r>
            <a:endParaRPr lang="en-US" b="1"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to="" calcmode="lin" valueType="num">
                                      <p:cBhvr>
                                        <p:cTn id="13" dur="1" fill="hold"/>
                                        <p:tgtEl>
                                          <p:spTgt spid="7">
                                            <p:txEl>
                                              <p:pRg st="3" end="3"/>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 to="" calcmode="lin" valueType="num">
                                      <p:cBhvr>
                                        <p:cTn id="16" dur="1" fill="hold"/>
                                        <p:tgtEl>
                                          <p:spTgt spid="7">
                                            <p:txEl>
                                              <p:pRg st="5" end="5"/>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to="" calcmode="lin" valueType="num">
                                      <p:cBhvr>
                                        <p:cTn id="19" dur="1" fill="hold"/>
                                        <p:tgtEl>
                                          <p:spTgt spid="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descr="http://ivarfjeld.files.wordpress.com/2009/08/hitler-stalin.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274638"/>
            <a:ext cx="9144000" cy="792162"/>
          </a:xfrm>
        </p:spPr>
        <p:txBody>
          <a:bodyPr>
            <a:normAutofit fontScale="90000"/>
          </a:bodyPr>
          <a:lstStyle/>
          <a:p>
            <a:r>
              <a:rPr lang="en-US" sz="2800" b="1" dirty="0" smtClean="0">
                <a:solidFill>
                  <a:srgbClr val="002060"/>
                </a:solidFill>
                <a:latin typeface="Times New Roman" pitchFamily="18" charset="0"/>
                <a:cs typeface="Times New Roman" pitchFamily="18" charset="0"/>
              </a:rPr>
              <a:t>Soviet Union and Nazi Germany:</a:t>
            </a:r>
            <a:br>
              <a:rPr lang="en-US" sz="2800" b="1" dirty="0" smtClean="0">
                <a:solidFill>
                  <a:srgbClr val="002060"/>
                </a:solidFill>
                <a:latin typeface="Times New Roman" pitchFamily="18" charset="0"/>
                <a:cs typeface="Times New Roman" pitchFamily="18" charset="0"/>
              </a:rPr>
            </a:br>
            <a:r>
              <a:rPr lang="en-US" sz="2200" b="1" i="1" dirty="0" smtClean="0">
                <a:solidFill>
                  <a:srgbClr val="C00000"/>
                </a:solidFill>
                <a:latin typeface="Times New Roman" pitchFamily="18" charset="0"/>
                <a:cs typeface="Times New Roman" pitchFamily="18" charset="0"/>
              </a:rPr>
              <a:t>Putting it Altogether</a:t>
            </a:r>
            <a:endParaRPr lang="en-US" sz="2200" b="1" i="1" dirty="0">
              <a:solidFill>
                <a:srgbClr val="C00000"/>
              </a:solidFill>
              <a:latin typeface="Times New Roman" pitchFamily="18" charset="0"/>
              <a:cs typeface="Times New Roman" pitchFamily="18" charset="0"/>
            </a:endParaRPr>
          </a:p>
        </p:txBody>
      </p:sp>
      <p:sp>
        <p:nvSpPr>
          <p:cNvPr id="6" name="TextBox 5"/>
          <p:cNvSpPr txBox="1"/>
          <p:nvPr/>
        </p:nvSpPr>
        <p:spPr>
          <a:xfrm>
            <a:off x="2286000" y="1905000"/>
            <a:ext cx="6248400" cy="369332"/>
          </a:xfrm>
          <a:prstGeom prst="rect">
            <a:avLst/>
          </a:prstGeom>
          <a:noFill/>
        </p:spPr>
        <p:txBody>
          <a:bodyPr wrap="square" rtlCol="0">
            <a:spAutoFit/>
          </a:bodyPr>
          <a:lstStyle/>
          <a:p>
            <a:endParaRPr lang="en-US" dirty="0"/>
          </a:p>
        </p:txBody>
      </p:sp>
      <p:sp>
        <p:nvSpPr>
          <p:cNvPr id="7" name="TextBox 6"/>
          <p:cNvSpPr txBox="1"/>
          <p:nvPr/>
        </p:nvSpPr>
        <p:spPr>
          <a:xfrm>
            <a:off x="0" y="1371600"/>
            <a:ext cx="91440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Totalitarian methods used to reject Liberalism as described on page 167</a:t>
            </a:r>
          </a:p>
        </p:txBody>
      </p:sp>
      <p:pic>
        <p:nvPicPr>
          <p:cNvPr id="1026" name="Picture 2" descr="\\fhs-fs\Staff Profiles\Redirected Folders\brendan edwards\Desktop\167.jpg"/>
          <p:cNvPicPr>
            <a:picLocks noChangeAspect="1" noChangeArrowheads="1"/>
          </p:cNvPicPr>
          <p:nvPr/>
        </p:nvPicPr>
        <p:blipFill>
          <a:blip r:embed="rId3" cstate="print"/>
          <a:srcRect/>
          <a:stretch>
            <a:fillRect/>
          </a:stretch>
        </p:blipFill>
        <p:spPr bwMode="auto">
          <a:xfrm>
            <a:off x="609600" y="2057400"/>
            <a:ext cx="8062783"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to="" calcmode="lin" valueType="num">
                                      <p:cBhvr>
                                        <p:cTn id="15"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descr="http://ivarfjeld.files.wordpress.com/2009/08/hitler-stalin.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274638"/>
            <a:ext cx="9144000" cy="792162"/>
          </a:xfrm>
        </p:spPr>
        <p:txBody>
          <a:bodyPr>
            <a:normAutofit fontScale="90000"/>
          </a:bodyPr>
          <a:lstStyle/>
          <a:p>
            <a:r>
              <a:rPr lang="en-US" sz="2800" b="1" dirty="0" smtClean="0">
                <a:solidFill>
                  <a:srgbClr val="002060"/>
                </a:solidFill>
                <a:latin typeface="Times New Roman" pitchFamily="18" charset="0"/>
                <a:cs typeface="Times New Roman" pitchFamily="18" charset="0"/>
              </a:rPr>
              <a:t>Soviet Union and Nazi Germany:</a:t>
            </a:r>
            <a:br>
              <a:rPr lang="en-US" sz="2800" b="1" dirty="0" smtClean="0">
                <a:solidFill>
                  <a:srgbClr val="002060"/>
                </a:solidFill>
                <a:latin typeface="Times New Roman" pitchFamily="18" charset="0"/>
                <a:cs typeface="Times New Roman" pitchFamily="18" charset="0"/>
              </a:rPr>
            </a:br>
            <a:r>
              <a:rPr lang="en-US" sz="2200" b="1" i="1" dirty="0" smtClean="0">
                <a:solidFill>
                  <a:srgbClr val="C00000"/>
                </a:solidFill>
                <a:latin typeface="Times New Roman" pitchFamily="18" charset="0"/>
                <a:cs typeface="Times New Roman" pitchFamily="18" charset="0"/>
              </a:rPr>
              <a:t>Putting it Altogether</a:t>
            </a:r>
            <a:endParaRPr lang="en-US" sz="2200" b="1" i="1" dirty="0">
              <a:solidFill>
                <a:srgbClr val="C00000"/>
              </a:solidFill>
              <a:latin typeface="Times New Roman" pitchFamily="18" charset="0"/>
              <a:cs typeface="Times New Roman" pitchFamily="18" charset="0"/>
            </a:endParaRPr>
          </a:p>
        </p:txBody>
      </p:sp>
      <p:sp>
        <p:nvSpPr>
          <p:cNvPr id="6" name="TextBox 5"/>
          <p:cNvSpPr txBox="1"/>
          <p:nvPr/>
        </p:nvSpPr>
        <p:spPr>
          <a:xfrm>
            <a:off x="2286000" y="1905000"/>
            <a:ext cx="6248400" cy="369332"/>
          </a:xfrm>
          <a:prstGeom prst="rect">
            <a:avLst/>
          </a:prstGeom>
          <a:noFill/>
        </p:spPr>
        <p:txBody>
          <a:bodyPr wrap="square" rtlCol="0">
            <a:spAutoFit/>
          </a:bodyPr>
          <a:lstStyle/>
          <a:p>
            <a:endParaRPr lang="en-US" dirty="0"/>
          </a:p>
        </p:txBody>
      </p:sp>
      <p:sp>
        <p:nvSpPr>
          <p:cNvPr id="7" name="TextBox 6"/>
          <p:cNvSpPr txBox="1"/>
          <p:nvPr/>
        </p:nvSpPr>
        <p:spPr>
          <a:xfrm>
            <a:off x="0" y="1295400"/>
            <a:ext cx="9144000" cy="646331"/>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Page 177 </a:t>
            </a:r>
          </a:p>
          <a:p>
            <a:pPr algn="ctr"/>
            <a:r>
              <a:rPr lang="en-US" b="1" i="1" dirty="0" smtClean="0">
                <a:solidFill>
                  <a:srgbClr val="002060"/>
                </a:solidFill>
                <a:latin typeface="Times New Roman" pitchFamily="18" charset="0"/>
                <a:cs typeface="Times New Roman" pitchFamily="18" charset="0"/>
              </a:rPr>
              <a:t>Questions 1(a) &amp; 1(b)</a:t>
            </a:r>
          </a:p>
        </p:txBody>
      </p:sp>
      <p:sp>
        <p:nvSpPr>
          <p:cNvPr id="8" name="TextBox 7"/>
          <p:cNvSpPr txBox="1"/>
          <p:nvPr/>
        </p:nvSpPr>
        <p:spPr>
          <a:xfrm>
            <a:off x="0" y="5345668"/>
            <a:ext cx="9144000" cy="369332"/>
          </a:xfrm>
          <a:prstGeom prst="rect">
            <a:avLst/>
          </a:prstGeom>
          <a:noFill/>
        </p:spPr>
        <p:txBody>
          <a:bodyPr wrap="square" rtlCol="0">
            <a:spAutoFit/>
          </a:bodyPr>
          <a:lstStyle/>
          <a:p>
            <a:pPr algn="ctr"/>
            <a:r>
              <a:rPr lang="en-US" b="1" i="1" dirty="0" smtClean="0">
                <a:solidFill>
                  <a:srgbClr val="002060"/>
                </a:solidFill>
                <a:latin typeface="Times New Roman" pitchFamily="18" charset="0"/>
                <a:cs typeface="Times New Roman" pitchFamily="18" charset="0"/>
              </a:rPr>
              <a:t>Question 2(b)</a:t>
            </a:r>
          </a:p>
        </p:txBody>
      </p:sp>
      <p:pic>
        <p:nvPicPr>
          <p:cNvPr id="2050" name="Picture 2" descr="\\fhs-fs\Staff Profiles\Redirected Folders\brendan edwards\Desktop\1771a.jpg"/>
          <p:cNvPicPr>
            <a:picLocks noChangeAspect="1" noChangeArrowheads="1"/>
          </p:cNvPicPr>
          <p:nvPr/>
        </p:nvPicPr>
        <p:blipFill>
          <a:blip r:embed="rId3" cstate="print"/>
          <a:srcRect/>
          <a:stretch>
            <a:fillRect/>
          </a:stretch>
        </p:blipFill>
        <p:spPr bwMode="auto">
          <a:xfrm>
            <a:off x="-1" y="1905000"/>
            <a:ext cx="5029201" cy="3386906"/>
          </a:xfrm>
          <a:prstGeom prst="rect">
            <a:avLst/>
          </a:prstGeom>
          <a:noFill/>
        </p:spPr>
      </p:pic>
      <p:pic>
        <p:nvPicPr>
          <p:cNvPr id="2051" name="Picture 3" descr="\\fhs-fs\Staff Profiles\Redirected Folders\brendan edwards\Desktop\1771b.jpg"/>
          <p:cNvPicPr>
            <a:picLocks noChangeAspect="1" noChangeArrowheads="1"/>
          </p:cNvPicPr>
          <p:nvPr/>
        </p:nvPicPr>
        <p:blipFill>
          <a:blip r:embed="rId4" cstate="print"/>
          <a:srcRect/>
          <a:stretch>
            <a:fillRect/>
          </a:stretch>
        </p:blipFill>
        <p:spPr bwMode="auto">
          <a:xfrm>
            <a:off x="4874532" y="1905000"/>
            <a:ext cx="4269468" cy="3436024"/>
          </a:xfrm>
          <a:prstGeom prst="rect">
            <a:avLst/>
          </a:prstGeom>
          <a:noFill/>
        </p:spPr>
      </p:pic>
      <p:pic>
        <p:nvPicPr>
          <p:cNvPr id="2052" name="Picture 4" descr="\\fhs-fs\Staff Profiles\Redirected Folders\brendan edwards\Desktop\1772b.jpg"/>
          <p:cNvPicPr>
            <a:picLocks noChangeAspect="1" noChangeArrowheads="1"/>
          </p:cNvPicPr>
          <p:nvPr/>
        </p:nvPicPr>
        <p:blipFill>
          <a:blip r:embed="rId5" cstate="print"/>
          <a:srcRect/>
          <a:stretch>
            <a:fillRect/>
          </a:stretch>
        </p:blipFill>
        <p:spPr bwMode="auto">
          <a:xfrm>
            <a:off x="876300" y="5943600"/>
            <a:ext cx="7124700"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to="" calcmode="lin" valueType="num">
                                      <p:cBhvr>
                                        <p:cTn id="13" dur="1" fill="hold"/>
                                        <p:tgtEl>
                                          <p:spTgt spid="7">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to="" calcmode="lin" valueType="num">
                                      <p:cBhvr>
                                        <p:cTn id="18" dur="1" fill="hold"/>
                                        <p:tgtEl>
                                          <p:spTgt spid="2050"/>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 to="" calcmode="lin" valueType="num">
                                      <p:cBhvr>
                                        <p:cTn id="23" dur="1" fill="hold"/>
                                        <p:tgtEl>
                                          <p:spTgt spid="2051"/>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to="" calcmode="lin" valueType="num">
                                      <p:cBhvr>
                                        <p:cTn id="28" dur="1" fill="hold"/>
                                        <p:tgtEl>
                                          <p:spTgt spid="8"/>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 to="" calcmode="lin" valueType="num">
                                      <p:cBhvr>
                                        <p:cTn id="33" dur="1" fill="hold"/>
                                        <p:tgtEl>
                                          <p:spTgt spid="20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descr="http://ivarfjeld.files.wordpress.com/2009/08/hitler-stalin.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274638"/>
            <a:ext cx="9144000" cy="792162"/>
          </a:xfrm>
        </p:spPr>
        <p:txBody>
          <a:bodyPr>
            <a:normAutofit fontScale="90000"/>
          </a:bodyPr>
          <a:lstStyle/>
          <a:p>
            <a:r>
              <a:rPr lang="en-US" sz="2800" b="1" dirty="0" smtClean="0">
                <a:solidFill>
                  <a:srgbClr val="002060"/>
                </a:solidFill>
                <a:latin typeface="Times New Roman" pitchFamily="18" charset="0"/>
                <a:cs typeface="Times New Roman" pitchFamily="18" charset="0"/>
              </a:rPr>
              <a:t>Soviet Union and Nazi Germany:</a:t>
            </a:r>
            <a:br>
              <a:rPr lang="en-US" sz="2800" b="1" dirty="0" smtClean="0">
                <a:solidFill>
                  <a:srgbClr val="002060"/>
                </a:solidFill>
                <a:latin typeface="Times New Roman" pitchFamily="18" charset="0"/>
                <a:cs typeface="Times New Roman" pitchFamily="18" charset="0"/>
              </a:rPr>
            </a:br>
            <a:r>
              <a:rPr lang="en-US" sz="2200" b="1" i="1" dirty="0" smtClean="0">
                <a:solidFill>
                  <a:srgbClr val="C00000"/>
                </a:solidFill>
                <a:latin typeface="Times New Roman" pitchFamily="18" charset="0"/>
                <a:cs typeface="Times New Roman" pitchFamily="18" charset="0"/>
              </a:rPr>
              <a:t>Putting it Altogether</a:t>
            </a:r>
            <a:endParaRPr lang="en-US" sz="2200" b="1" i="1" dirty="0">
              <a:solidFill>
                <a:srgbClr val="C00000"/>
              </a:solidFill>
              <a:latin typeface="Times New Roman" pitchFamily="18" charset="0"/>
              <a:cs typeface="Times New Roman" pitchFamily="18" charset="0"/>
            </a:endParaRPr>
          </a:p>
        </p:txBody>
      </p:sp>
      <p:sp>
        <p:nvSpPr>
          <p:cNvPr id="6" name="TextBox 5"/>
          <p:cNvSpPr txBox="1"/>
          <p:nvPr/>
        </p:nvSpPr>
        <p:spPr>
          <a:xfrm>
            <a:off x="2286000" y="1905000"/>
            <a:ext cx="6248400" cy="369332"/>
          </a:xfrm>
          <a:prstGeom prst="rect">
            <a:avLst/>
          </a:prstGeom>
          <a:noFill/>
        </p:spPr>
        <p:txBody>
          <a:bodyPr wrap="square" rtlCol="0">
            <a:spAutoFit/>
          </a:bodyPr>
          <a:lstStyle/>
          <a:p>
            <a:endParaRPr lang="en-US" dirty="0"/>
          </a:p>
        </p:txBody>
      </p:sp>
      <p:sp>
        <p:nvSpPr>
          <p:cNvPr id="7" name="TextBox 6"/>
          <p:cNvSpPr txBox="1"/>
          <p:nvPr/>
        </p:nvSpPr>
        <p:spPr>
          <a:xfrm>
            <a:off x="0" y="1295400"/>
            <a:ext cx="9144000" cy="646331"/>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Page 194</a:t>
            </a:r>
          </a:p>
          <a:p>
            <a:pPr algn="ctr"/>
            <a:r>
              <a:rPr lang="en-US" b="1" i="1" dirty="0" smtClean="0">
                <a:solidFill>
                  <a:srgbClr val="002060"/>
                </a:solidFill>
                <a:latin typeface="Times New Roman" pitchFamily="18" charset="0"/>
                <a:cs typeface="Times New Roman" pitchFamily="18" charset="0"/>
              </a:rPr>
              <a:t>Questions 1(a) &amp; 1(b)</a:t>
            </a:r>
            <a:endParaRPr lang="en-US" b="1" i="1" dirty="0">
              <a:solidFill>
                <a:srgbClr val="002060"/>
              </a:solidFill>
              <a:latin typeface="Times New Roman" pitchFamily="18" charset="0"/>
              <a:cs typeface="Times New Roman" pitchFamily="18" charset="0"/>
            </a:endParaRPr>
          </a:p>
        </p:txBody>
      </p:sp>
      <p:sp>
        <p:nvSpPr>
          <p:cNvPr id="9" name="TextBox 8"/>
          <p:cNvSpPr txBox="1"/>
          <p:nvPr/>
        </p:nvSpPr>
        <p:spPr>
          <a:xfrm>
            <a:off x="0" y="4191000"/>
            <a:ext cx="9144000" cy="369332"/>
          </a:xfrm>
          <a:prstGeom prst="rect">
            <a:avLst/>
          </a:prstGeom>
          <a:noFill/>
        </p:spPr>
        <p:txBody>
          <a:bodyPr wrap="square" rtlCol="0">
            <a:spAutoFit/>
          </a:bodyPr>
          <a:lstStyle/>
          <a:p>
            <a:pPr algn="ctr"/>
            <a:r>
              <a:rPr lang="en-US" b="1" i="1" dirty="0" smtClean="0">
                <a:solidFill>
                  <a:srgbClr val="002060"/>
                </a:solidFill>
                <a:latin typeface="Times New Roman" pitchFamily="18" charset="0"/>
                <a:cs typeface="Times New Roman" pitchFamily="18" charset="0"/>
              </a:rPr>
              <a:t>Questions 2(a) &amp; 2(b) </a:t>
            </a:r>
            <a:endParaRPr lang="en-US" dirty="0">
              <a:solidFill>
                <a:srgbClr val="002060"/>
              </a:solidFill>
            </a:endParaRPr>
          </a:p>
        </p:txBody>
      </p:sp>
      <p:pic>
        <p:nvPicPr>
          <p:cNvPr id="3075" name="Picture 3" descr="\\fhs-fs\Staff Profiles\Redirected Folders\brendan edwards\Desktop\1941b.jpg"/>
          <p:cNvPicPr>
            <a:picLocks noChangeAspect="1" noChangeArrowheads="1"/>
          </p:cNvPicPr>
          <p:nvPr/>
        </p:nvPicPr>
        <p:blipFill>
          <a:blip r:embed="rId3" cstate="print"/>
          <a:srcRect/>
          <a:stretch>
            <a:fillRect/>
          </a:stretch>
        </p:blipFill>
        <p:spPr bwMode="auto">
          <a:xfrm>
            <a:off x="4027641" y="2286000"/>
            <a:ext cx="5116359" cy="1676400"/>
          </a:xfrm>
          <a:prstGeom prst="rect">
            <a:avLst/>
          </a:prstGeom>
          <a:noFill/>
        </p:spPr>
      </p:pic>
      <p:pic>
        <p:nvPicPr>
          <p:cNvPr id="3074" name="Picture 2" descr="\\fhs-fs\Staff Profiles\Redirected Folders\brendan edwards\Desktop\1941a.jpg"/>
          <p:cNvPicPr>
            <a:picLocks noChangeAspect="1" noChangeArrowheads="1"/>
          </p:cNvPicPr>
          <p:nvPr/>
        </p:nvPicPr>
        <p:blipFill>
          <a:blip r:embed="rId4" cstate="print"/>
          <a:srcRect/>
          <a:stretch>
            <a:fillRect/>
          </a:stretch>
        </p:blipFill>
        <p:spPr bwMode="auto">
          <a:xfrm>
            <a:off x="-1" y="2286000"/>
            <a:ext cx="4343401" cy="1691303"/>
          </a:xfrm>
          <a:prstGeom prst="rect">
            <a:avLst/>
          </a:prstGeom>
          <a:noFill/>
        </p:spPr>
      </p:pic>
      <p:pic>
        <p:nvPicPr>
          <p:cNvPr id="3076" name="Picture 4" descr="\\fhs-fs\Staff Profiles\Redirected Folders\brendan edwards\Desktop\1942a.jpg"/>
          <p:cNvPicPr>
            <a:picLocks noChangeAspect="1" noChangeArrowheads="1"/>
          </p:cNvPicPr>
          <p:nvPr/>
        </p:nvPicPr>
        <p:blipFill>
          <a:blip r:embed="rId5" cstate="print"/>
          <a:srcRect/>
          <a:stretch>
            <a:fillRect/>
          </a:stretch>
        </p:blipFill>
        <p:spPr bwMode="auto">
          <a:xfrm>
            <a:off x="2057400" y="4648200"/>
            <a:ext cx="5039024" cy="1295400"/>
          </a:xfrm>
          <a:prstGeom prst="rect">
            <a:avLst/>
          </a:prstGeom>
          <a:noFill/>
        </p:spPr>
      </p:pic>
      <p:pic>
        <p:nvPicPr>
          <p:cNvPr id="3077" name="Picture 5" descr="\\fhs-fs\Staff Profiles\Redirected Folders\brendan edwards\Desktop\1942b.jpg"/>
          <p:cNvPicPr>
            <a:picLocks noChangeAspect="1" noChangeArrowheads="1"/>
          </p:cNvPicPr>
          <p:nvPr/>
        </p:nvPicPr>
        <p:blipFill>
          <a:blip r:embed="rId6" cstate="print"/>
          <a:srcRect/>
          <a:stretch>
            <a:fillRect/>
          </a:stretch>
        </p:blipFill>
        <p:spPr bwMode="auto">
          <a:xfrm>
            <a:off x="1219200" y="6096000"/>
            <a:ext cx="6706324"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to="" calcmode="lin" valueType="num">
                                      <p:cBhvr>
                                        <p:cTn id="13" dur="1" fill="hold"/>
                                        <p:tgtEl>
                                          <p:spTgt spid="7">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to="" calcmode="lin" valueType="num">
                                      <p:cBhvr>
                                        <p:cTn id="18" dur="1" fill="hold"/>
                                        <p:tgtEl>
                                          <p:spTgt spid="307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 to="" calcmode="lin" valueType="num">
                                      <p:cBhvr>
                                        <p:cTn id="23" dur="1" fill="hold"/>
                                        <p:tgtEl>
                                          <p:spTgt spid="3075"/>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to="" calcmode="lin" valueType="num">
                                      <p:cBhvr>
                                        <p:cTn id="28" dur="1" fill="hold"/>
                                        <p:tgtEl>
                                          <p:spTgt spid="9"/>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076"/>
                                        </p:tgtEl>
                                        <p:attrNameLst>
                                          <p:attrName>style.visibility</p:attrName>
                                        </p:attrNameLst>
                                      </p:cBhvr>
                                      <p:to>
                                        <p:strVal val="visible"/>
                                      </p:to>
                                    </p:set>
                                    <p:anim to="" calcmode="lin" valueType="num">
                                      <p:cBhvr>
                                        <p:cTn id="33" dur="1" fill="hold"/>
                                        <p:tgtEl>
                                          <p:spTgt spid="3076"/>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3077"/>
                                        </p:tgtEl>
                                        <p:attrNameLst>
                                          <p:attrName>style.visibility</p:attrName>
                                        </p:attrNameLst>
                                      </p:cBhvr>
                                      <p:to>
                                        <p:strVal val="visible"/>
                                      </p:to>
                                    </p:set>
                                    <p:anim to="" calcmode="lin" valueType="num">
                                      <p:cBhvr>
                                        <p:cTn id="38" dur="1" fill="hold"/>
                                        <p:tgtEl>
                                          <p:spTgt spid="307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descr="http://ivarfjeld.files.wordpress.com/2009/08/hitler-stalin.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Rectangle 2"/>
          <p:cNvSpPr>
            <a:spLocks noGrp="1" noChangeArrowheads="1"/>
          </p:cNvSpPr>
          <p:nvPr>
            <p:ph type="title"/>
          </p:nvPr>
        </p:nvSpPr>
        <p:spPr>
          <a:xfrm>
            <a:off x="0" y="274638"/>
            <a:ext cx="9144000" cy="792162"/>
          </a:xfrm>
        </p:spPr>
        <p:txBody>
          <a:bodyPr>
            <a:normAutofit fontScale="90000"/>
          </a:bodyPr>
          <a:lstStyle/>
          <a:p>
            <a:r>
              <a:rPr lang="en-US" sz="2800" b="1" dirty="0" smtClean="0">
                <a:solidFill>
                  <a:srgbClr val="002060"/>
                </a:solidFill>
                <a:latin typeface="Times New Roman" pitchFamily="18" charset="0"/>
                <a:cs typeface="Times New Roman" pitchFamily="18" charset="0"/>
              </a:rPr>
              <a:t>Soviet Union and Nazi Germany:</a:t>
            </a:r>
            <a:br>
              <a:rPr lang="en-US" sz="2800" b="1" dirty="0" smtClean="0">
                <a:solidFill>
                  <a:srgbClr val="002060"/>
                </a:solidFill>
                <a:latin typeface="Times New Roman" pitchFamily="18" charset="0"/>
                <a:cs typeface="Times New Roman" pitchFamily="18" charset="0"/>
              </a:rPr>
            </a:br>
            <a:r>
              <a:rPr lang="en-US" sz="2200" b="1" i="1" dirty="0" smtClean="0">
                <a:solidFill>
                  <a:srgbClr val="C00000"/>
                </a:solidFill>
                <a:latin typeface="Times New Roman" pitchFamily="18" charset="0"/>
                <a:cs typeface="Times New Roman" pitchFamily="18" charset="0"/>
              </a:rPr>
              <a:t>Putting it Altogether</a:t>
            </a:r>
            <a:endParaRPr lang="en-US" sz="2200" b="1" i="1" dirty="0">
              <a:solidFill>
                <a:srgbClr val="C00000"/>
              </a:solidFill>
              <a:latin typeface="Times New Roman" pitchFamily="18" charset="0"/>
              <a:cs typeface="Times New Roman" pitchFamily="18" charset="0"/>
            </a:endParaRPr>
          </a:p>
        </p:txBody>
      </p:sp>
      <p:sp>
        <p:nvSpPr>
          <p:cNvPr id="6" name="TextBox 5"/>
          <p:cNvSpPr txBox="1"/>
          <p:nvPr/>
        </p:nvSpPr>
        <p:spPr>
          <a:xfrm>
            <a:off x="2286000" y="1905000"/>
            <a:ext cx="6248400" cy="369332"/>
          </a:xfrm>
          <a:prstGeom prst="rect">
            <a:avLst/>
          </a:prstGeom>
          <a:noFill/>
        </p:spPr>
        <p:txBody>
          <a:bodyPr wrap="square" rtlCol="0">
            <a:spAutoFit/>
          </a:bodyPr>
          <a:lstStyle/>
          <a:p>
            <a:endParaRPr lang="en-US" dirty="0"/>
          </a:p>
        </p:txBody>
      </p:sp>
      <p:sp>
        <p:nvSpPr>
          <p:cNvPr id="7" name="TextBox 6"/>
          <p:cNvSpPr txBox="1"/>
          <p:nvPr/>
        </p:nvSpPr>
        <p:spPr>
          <a:xfrm>
            <a:off x="0" y="1295400"/>
            <a:ext cx="9144000" cy="646331"/>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Page 194</a:t>
            </a:r>
          </a:p>
          <a:p>
            <a:pPr algn="ctr"/>
            <a:r>
              <a:rPr lang="en-US" b="1" i="1" dirty="0" smtClean="0">
                <a:solidFill>
                  <a:srgbClr val="002060"/>
                </a:solidFill>
                <a:latin typeface="Times New Roman" pitchFamily="18" charset="0"/>
                <a:cs typeface="Times New Roman" pitchFamily="18" charset="0"/>
              </a:rPr>
              <a:t>Question 3</a:t>
            </a:r>
            <a:endParaRPr lang="en-US" b="1" i="1" dirty="0">
              <a:solidFill>
                <a:srgbClr val="002060"/>
              </a:solidFill>
              <a:latin typeface="Times New Roman" pitchFamily="18" charset="0"/>
              <a:cs typeface="Times New Roman" pitchFamily="18" charset="0"/>
            </a:endParaRPr>
          </a:p>
        </p:txBody>
      </p:sp>
      <p:pic>
        <p:nvPicPr>
          <p:cNvPr id="4098" name="Picture 2" descr="\\fhs-fs\Staff Profiles\Redirected Folders\brendan edwards\Desktop\1943.jpg"/>
          <p:cNvPicPr>
            <a:picLocks noChangeAspect="1" noChangeArrowheads="1"/>
          </p:cNvPicPr>
          <p:nvPr/>
        </p:nvPicPr>
        <p:blipFill>
          <a:blip r:embed="rId3" cstate="print"/>
          <a:srcRect/>
          <a:stretch>
            <a:fillRect/>
          </a:stretch>
        </p:blipFill>
        <p:spPr bwMode="auto">
          <a:xfrm>
            <a:off x="257401" y="2590800"/>
            <a:ext cx="8587282" cy="2276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to="" calcmode="lin" valueType="num">
                                      <p:cBhvr>
                                        <p:cTn id="13" dur="1" fill="hold"/>
                                        <p:tgtEl>
                                          <p:spTgt spid="7">
                                            <p:txEl>
                                              <p:pRg st="1" end="1"/>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 to="" calcmode="lin" valueType="num">
                                      <p:cBhvr>
                                        <p:cTn id="18"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ttp://newsimg.bbc.co.uk/media/images/44643000/jpg/_44643786_hand_exams512.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0" y="0"/>
            <a:ext cx="9144000" cy="4647426"/>
          </a:xfrm>
          <a:prstGeom prst="rect">
            <a:avLst/>
          </a:prstGeom>
          <a:noFill/>
        </p:spPr>
        <p:txBody>
          <a:bodyPr wrap="square" rtlCol="0">
            <a:spAutoFit/>
          </a:bodyPr>
          <a:lstStyle/>
          <a:p>
            <a:pPr algn="ctr"/>
            <a:endParaRPr lang="en-US" sz="3200" b="1" dirty="0" smtClean="0">
              <a:latin typeface="Times New Roman" pitchFamily="18" charset="0"/>
              <a:cs typeface="Times New Roman" pitchFamily="18" charset="0"/>
            </a:endParaRPr>
          </a:p>
          <a:p>
            <a:pPr algn="ctr"/>
            <a:r>
              <a:rPr lang="en-US" sz="3200" b="1" smtClean="0">
                <a:latin typeface="Times New Roman" pitchFamily="18" charset="0"/>
                <a:cs typeface="Times New Roman" pitchFamily="18" charset="0"/>
              </a:rPr>
              <a:t>Chapter’s 5 - </a:t>
            </a:r>
            <a:r>
              <a:rPr lang="en-US" sz="3200" b="1" dirty="0" smtClean="0">
                <a:latin typeface="Times New Roman" pitchFamily="18" charset="0"/>
                <a:cs typeface="Times New Roman" pitchFamily="18" charset="0"/>
              </a:rPr>
              <a:t>6* Exam</a:t>
            </a: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r>
              <a:rPr lang="en-US" sz="3200" b="1" dirty="0" smtClean="0">
                <a:solidFill>
                  <a:schemeClr val="accent5">
                    <a:lumMod val="50000"/>
                  </a:schemeClr>
                </a:solidFill>
                <a:latin typeface="Times New Roman" pitchFamily="18" charset="0"/>
                <a:cs typeface="Times New Roman" pitchFamily="18" charset="0"/>
              </a:rPr>
              <a:t>Consists of:</a:t>
            </a:r>
          </a:p>
          <a:p>
            <a:pPr algn="ctr"/>
            <a:endParaRPr lang="en-US" sz="3200" b="1" dirty="0" smtClean="0">
              <a:solidFill>
                <a:schemeClr val="accent5">
                  <a:lumMod val="50000"/>
                </a:schemeClr>
              </a:solidFill>
              <a:latin typeface="Times New Roman" pitchFamily="18" charset="0"/>
              <a:cs typeface="Times New Roman" pitchFamily="18" charset="0"/>
            </a:endParaRPr>
          </a:p>
          <a:p>
            <a:pPr algn="ctr"/>
            <a:r>
              <a:rPr lang="en-US" sz="2400" b="1" dirty="0" smtClean="0">
                <a:solidFill>
                  <a:schemeClr val="accent5">
                    <a:lumMod val="50000"/>
                  </a:schemeClr>
                </a:solidFill>
                <a:latin typeface="Times New Roman" pitchFamily="18" charset="0"/>
                <a:cs typeface="Times New Roman" pitchFamily="18" charset="0"/>
              </a:rPr>
              <a:t>48 M.C. Questions</a:t>
            </a:r>
          </a:p>
          <a:p>
            <a:pPr algn="ctr"/>
            <a:endParaRPr lang="en-US" sz="2400" b="1" dirty="0" smtClean="0">
              <a:solidFill>
                <a:schemeClr val="accent5">
                  <a:lumMod val="50000"/>
                </a:schemeClr>
              </a:solidFill>
              <a:latin typeface="Times New Roman" pitchFamily="18" charset="0"/>
              <a:cs typeface="Times New Roman" pitchFamily="18" charset="0"/>
            </a:endParaRPr>
          </a:p>
          <a:p>
            <a:pPr algn="ctr"/>
            <a:r>
              <a:rPr lang="en-US" sz="1600" b="1" dirty="0" smtClean="0">
                <a:solidFill>
                  <a:schemeClr val="accent5">
                    <a:lumMod val="50000"/>
                  </a:schemeClr>
                </a:solidFill>
                <a:latin typeface="Times New Roman" pitchFamily="18" charset="0"/>
                <a:cs typeface="Times New Roman" pitchFamily="18" charset="0"/>
              </a:rPr>
              <a:t>(*Only up to page 212 of chapter six)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 to="" calcmode="lin" valueType="num">
                                      <p:cBhvr>
                                        <p:cTn id="12" dur="1" fill="hold"/>
                                        <p:tgtEl>
                                          <p:spTgt spid="2">
                                            <p:txEl>
                                              <p:pRg st="5" end="5"/>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to="" calcmode="lin" valueType="num">
                                      <p:cBhvr>
                                        <p:cTn id="15" dur="1" fill="hold"/>
                                        <p:tgtEl>
                                          <p:spTgt spid="2">
                                            <p:txEl>
                                              <p:pRg st="7" end="7"/>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 to="" calcmode="lin" valueType="num">
                                      <p:cBhvr>
                                        <p:cTn id="18" dur="1" fill="hold"/>
                                        <p:tgtEl>
                                          <p:spTgt spid="2">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tvlesson.com/lessonimages/12060.jpg"/>
          <p:cNvPicPr>
            <a:picLocks noChangeAspect="1" noChangeArrowheads="1"/>
          </p:cNvPicPr>
          <p:nvPr/>
        </p:nvPicPr>
        <p:blipFill>
          <a:blip r:embed="rId2" cstate="print">
            <a:lum bright="70000" contrast="-70000"/>
          </a:blip>
          <a:srcRect/>
          <a:stretch>
            <a:fillRect/>
          </a:stretch>
        </p:blipFill>
        <p:spPr bwMode="auto">
          <a:xfrm>
            <a:off x="-1" y="0"/>
            <a:ext cx="9170973" cy="6858000"/>
          </a:xfrm>
          <a:prstGeom prst="rect">
            <a:avLst/>
          </a:prstGeom>
          <a:noFill/>
        </p:spPr>
      </p:pic>
      <p:sp>
        <p:nvSpPr>
          <p:cNvPr id="3" name="TextBox 2"/>
          <p:cNvSpPr txBox="1"/>
          <p:nvPr/>
        </p:nvSpPr>
        <p:spPr>
          <a:xfrm>
            <a:off x="0" y="1371600"/>
            <a:ext cx="9144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Position Paper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http://www.moonbattery.com/hitler_stalin.jpg"/>
          <p:cNvPicPr>
            <a:picLocks noChangeAspect="1" noChangeArrowheads="1"/>
          </p:cNvPicPr>
          <p:nvPr/>
        </p:nvPicPr>
        <p:blipFill>
          <a:blip r:embed="rId2" cstate="print">
            <a:lum bright="70000" contrast="-70000"/>
          </a:blip>
          <a:srcRect/>
          <a:stretch>
            <a:fillRect/>
          </a:stretch>
        </p:blipFill>
        <p:spPr bwMode="auto">
          <a:xfrm>
            <a:off x="-1" y="0"/>
            <a:ext cx="9166087" cy="6858000"/>
          </a:xfrm>
          <a:prstGeom prst="rect">
            <a:avLst/>
          </a:prstGeom>
          <a:noFill/>
        </p:spPr>
      </p:pic>
      <p:sp>
        <p:nvSpPr>
          <p:cNvPr id="3074" name="Rectangle 2"/>
          <p:cNvSpPr>
            <a:spLocks noGrp="1" noChangeArrowheads="1"/>
          </p:cNvSpPr>
          <p:nvPr>
            <p:ph type="title"/>
          </p:nvPr>
        </p:nvSpPr>
        <p:spPr>
          <a:xfrm>
            <a:off x="0" y="0"/>
            <a:ext cx="9144000" cy="762000"/>
          </a:xfrm>
        </p:spPr>
        <p:txBody>
          <a:bodyPr>
            <a:normAutofit/>
          </a:bodyPr>
          <a:lstStyle/>
          <a:p>
            <a:r>
              <a:rPr lang="en-US" sz="3600" b="1" dirty="0">
                <a:latin typeface="Times New Roman" pitchFamily="18" charset="0"/>
                <a:cs typeface="Times New Roman" pitchFamily="18" charset="0"/>
              </a:rPr>
              <a:t>Totalitarianism</a:t>
            </a:r>
          </a:p>
        </p:txBody>
      </p:sp>
      <p:sp>
        <p:nvSpPr>
          <p:cNvPr id="3075" name="Rectangle 3"/>
          <p:cNvSpPr>
            <a:spLocks noGrp="1" noChangeArrowheads="1"/>
          </p:cNvSpPr>
          <p:nvPr>
            <p:ph type="body" idx="1"/>
          </p:nvPr>
        </p:nvSpPr>
        <p:spPr>
          <a:xfrm>
            <a:off x="0" y="838200"/>
            <a:ext cx="9144000" cy="6019800"/>
          </a:xfrm>
        </p:spPr>
        <p:txBody>
          <a:bodyPr>
            <a:normAutofit fontScale="70000" lnSpcReduction="20000"/>
          </a:bodyPr>
          <a:lstStyle/>
          <a:p>
            <a:pPr algn="ctr">
              <a:buNone/>
            </a:pPr>
            <a:r>
              <a:rPr lang="en-US" sz="2300" b="1" dirty="0">
                <a:latin typeface="Times New Roman" pitchFamily="18" charset="0"/>
                <a:cs typeface="Times New Roman" pitchFamily="18" charset="0"/>
              </a:rPr>
              <a:t>Also known as </a:t>
            </a:r>
            <a:r>
              <a:rPr lang="en-US" sz="2300" b="1" dirty="0">
                <a:solidFill>
                  <a:srgbClr val="FF0000"/>
                </a:solidFill>
                <a:latin typeface="Times New Roman" pitchFamily="18" charset="0"/>
                <a:cs typeface="Times New Roman" pitchFamily="18" charset="0"/>
              </a:rPr>
              <a:t>authoritarianism</a:t>
            </a:r>
            <a:r>
              <a:rPr lang="en-US" sz="2300" b="1" dirty="0">
                <a:latin typeface="Times New Roman" pitchFamily="18" charset="0"/>
                <a:cs typeface="Times New Roman" pitchFamily="18" charset="0"/>
              </a:rPr>
              <a:t> or a </a:t>
            </a:r>
            <a:r>
              <a:rPr lang="en-US" sz="2300" b="1" dirty="0">
                <a:solidFill>
                  <a:srgbClr val="FF0000"/>
                </a:solidFill>
                <a:latin typeface="Times New Roman" pitchFamily="18" charset="0"/>
                <a:cs typeface="Times New Roman" pitchFamily="18" charset="0"/>
              </a:rPr>
              <a:t>dictatorship</a:t>
            </a:r>
          </a:p>
          <a:p>
            <a:pPr algn="ctr">
              <a:buNone/>
            </a:pPr>
            <a:endParaRPr lang="en-US" sz="2300" b="1" dirty="0">
              <a:solidFill>
                <a:srgbClr val="CC00CC"/>
              </a:solidFill>
              <a:latin typeface="Times New Roman" pitchFamily="18" charset="0"/>
              <a:cs typeface="Times New Roman" pitchFamily="18" charset="0"/>
            </a:endParaRPr>
          </a:p>
          <a:p>
            <a:pPr algn="ctr">
              <a:buNone/>
            </a:pPr>
            <a:r>
              <a:rPr lang="en-US" sz="2300" b="1" dirty="0">
                <a:latin typeface="Times New Roman" pitchFamily="18" charset="0"/>
                <a:cs typeface="Times New Roman" pitchFamily="18" charset="0"/>
              </a:rPr>
              <a:t>Varies in practice – different </a:t>
            </a:r>
            <a:r>
              <a:rPr lang="en-US" sz="2300" b="1" dirty="0" smtClean="0">
                <a:latin typeface="Times New Roman" pitchFamily="18" charset="0"/>
                <a:cs typeface="Times New Roman" pitchFamily="18" charset="0"/>
              </a:rPr>
              <a:t>ideologies (ex. </a:t>
            </a:r>
            <a:r>
              <a:rPr lang="en-US" sz="2300" b="1" dirty="0">
                <a:latin typeface="Times New Roman" pitchFamily="18" charset="0"/>
                <a:cs typeface="Times New Roman" pitchFamily="18" charset="0"/>
              </a:rPr>
              <a:t>Communism vs. Fascism) will exist but share the same fundamental ideas on how to keep </a:t>
            </a:r>
            <a:r>
              <a:rPr lang="en-US" sz="2300" b="1" dirty="0" smtClean="0">
                <a:latin typeface="Times New Roman" pitchFamily="18" charset="0"/>
                <a:cs typeface="Times New Roman" pitchFamily="18" charset="0"/>
              </a:rPr>
              <a:t>control</a:t>
            </a:r>
          </a:p>
          <a:p>
            <a:pPr algn="ctr">
              <a:buNone/>
            </a:pPr>
            <a:endParaRPr lang="en-US" sz="1800" b="1" dirty="0" smtClean="0">
              <a:latin typeface="Times New Roman" pitchFamily="18" charset="0"/>
              <a:cs typeface="Times New Roman" pitchFamily="18" charset="0"/>
            </a:endParaRPr>
          </a:p>
          <a:p>
            <a:pPr algn="ctr">
              <a:buNone/>
            </a:pPr>
            <a:endParaRPr lang="en-US" sz="1100" b="1" dirty="0" smtClean="0">
              <a:latin typeface="Times New Roman" pitchFamily="18" charset="0"/>
              <a:cs typeface="Times New Roman" pitchFamily="18" charset="0"/>
            </a:endParaRPr>
          </a:p>
          <a:p>
            <a:pPr algn="ctr">
              <a:buNone/>
            </a:pPr>
            <a:r>
              <a:rPr lang="en-US" sz="4000" b="1" dirty="0" smtClean="0">
                <a:solidFill>
                  <a:srgbClr val="002060"/>
                </a:solidFill>
                <a:latin typeface="Times New Roman" pitchFamily="18" charset="0"/>
                <a:cs typeface="Times New Roman" pitchFamily="18" charset="0"/>
              </a:rPr>
              <a:t>Characteristics of Dictatorships</a:t>
            </a:r>
          </a:p>
          <a:p>
            <a:pPr algn="ctr">
              <a:buNone/>
            </a:pPr>
            <a:endParaRPr lang="en-US" sz="2400" b="1" dirty="0" smtClean="0">
              <a:solidFill>
                <a:srgbClr val="002060"/>
              </a:solidFill>
              <a:latin typeface="Times New Roman" pitchFamily="18" charset="0"/>
              <a:cs typeface="Times New Roman" pitchFamily="18" charset="0"/>
            </a:endParaRPr>
          </a:p>
          <a:p>
            <a:pPr algn="ctr">
              <a:buNone/>
            </a:pPr>
            <a:r>
              <a:rPr lang="en-US" sz="2600" b="1" dirty="0" smtClean="0">
                <a:latin typeface="Times New Roman" pitchFamily="18" charset="0"/>
                <a:cs typeface="Times New Roman" pitchFamily="18" charset="0"/>
              </a:rPr>
              <a:t>All public decisions are made by the ruling elite </a:t>
            </a:r>
          </a:p>
          <a:p>
            <a:pPr algn="ctr">
              <a:buNone/>
            </a:pPr>
            <a:r>
              <a:rPr lang="en-US" sz="2600" b="1" dirty="0" smtClean="0">
                <a:latin typeface="Times New Roman" pitchFamily="18" charset="0"/>
                <a:cs typeface="Times New Roman" pitchFamily="18" charset="0"/>
              </a:rPr>
              <a:t>(based on the idea that only the elite can make informed decisions)</a:t>
            </a:r>
          </a:p>
          <a:p>
            <a:pPr algn="ctr">
              <a:buNone/>
            </a:pPr>
            <a:endParaRPr lang="en-US" sz="1700" b="1" dirty="0" smtClean="0">
              <a:latin typeface="Times New Roman" pitchFamily="18" charset="0"/>
              <a:cs typeface="Times New Roman" pitchFamily="18" charset="0"/>
            </a:endParaRPr>
          </a:p>
          <a:p>
            <a:pPr algn="ctr">
              <a:buNone/>
            </a:pPr>
            <a:r>
              <a:rPr lang="en-US" sz="2600" b="1" dirty="0" smtClean="0">
                <a:latin typeface="Times New Roman" pitchFamily="18" charset="0"/>
                <a:cs typeface="Times New Roman" pitchFamily="18" charset="0"/>
              </a:rPr>
              <a:t>Rights and freedoms of individuals and groups are not respected</a:t>
            </a:r>
          </a:p>
          <a:p>
            <a:pPr algn="ctr">
              <a:buNone/>
            </a:pPr>
            <a:endParaRPr lang="en-US" sz="1700" b="1" dirty="0" smtClean="0">
              <a:latin typeface="Times New Roman" pitchFamily="18" charset="0"/>
              <a:cs typeface="Times New Roman" pitchFamily="18" charset="0"/>
            </a:endParaRPr>
          </a:p>
          <a:p>
            <a:pPr algn="ctr">
              <a:buNone/>
            </a:pPr>
            <a:r>
              <a:rPr lang="en-US" sz="2600" b="1" dirty="0" smtClean="0">
                <a:latin typeface="Times New Roman" pitchFamily="18" charset="0"/>
                <a:cs typeface="Times New Roman" pitchFamily="18" charset="0"/>
              </a:rPr>
              <a:t>Political inequality</a:t>
            </a:r>
          </a:p>
          <a:p>
            <a:pPr algn="ctr">
              <a:buNone/>
            </a:pPr>
            <a:r>
              <a:rPr lang="en-US" sz="2600" dirty="0" smtClean="0">
                <a:solidFill>
                  <a:srgbClr val="002060"/>
                </a:solidFill>
                <a:latin typeface="Times New Roman" pitchFamily="18" charset="0"/>
                <a:cs typeface="Times New Roman" pitchFamily="18" charset="0"/>
              </a:rPr>
              <a:t> </a:t>
            </a:r>
          </a:p>
          <a:p>
            <a:pPr algn="ctr">
              <a:buNone/>
            </a:pPr>
            <a:r>
              <a:rPr lang="en-US" sz="2600" b="1" dirty="0" smtClean="0">
                <a:latin typeface="Times New Roman" pitchFamily="18" charset="0"/>
                <a:cs typeface="Times New Roman" pitchFamily="18" charset="0"/>
              </a:rPr>
              <a:t>Absence of political competition (1 party)</a:t>
            </a:r>
          </a:p>
          <a:p>
            <a:pPr algn="ctr">
              <a:buNone/>
            </a:pPr>
            <a:endParaRPr lang="en-US" sz="1700" b="1" dirty="0" smtClean="0">
              <a:latin typeface="Times New Roman" pitchFamily="18" charset="0"/>
              <a:cs typeface="Times New Roman" pitchFamily="18" charset="0"/>
            </a:endParaRPr>
          </a:p>
          <a:p>
            <a:pPr algn="ctr">
              <a:buNone/>
            </a:pPr>
            <a:r>
              <a:rPr lang="en-US" sz="2600" b="1" dirty="0" smtClean="0">
                <a:latin typeface="Times New Roman" pitchFamily="18" charset="0"/>
                <a:cs typeface="Times New Roman" pitchFamily="18" charset="0"/>
              </a:rPr>
              <a:t>Use of force and terror (threat or real) to suppress opposition </a:t>
            </a:r>
          </a:p>
          <a:p>
            <a:pPr algn="ctr">
              <a:buNone/>
            </a:pPr>
            <a:r>
              <a:rPr lang="en-US" sz="2600" b="1" dirty="0" smtClean="0">
                <a:latin typeface="Times New Roman" pitchFamily="18" charset="0"/>
                <a:cs typeface="Times New Roman" pitchFamily="18" charset="0"/>
              </a:rPr>
              <a:t>(arrest, detain, punish, liquidate)</a:t>
            </a:r>
          </a:p>
          <a:p>
            <a:pPr algn="ctr">
              <a:buNone/>
            </a:pPr>
            <a:endParaRPr lang="en-US" sz="1700" b="1" dirty="0" smtClean="0">
              <a:latin typeface="Times New Roman" pitchFamily="18" charset="0"/>
              <a:cs typeface="Times New Roman" pitchFamily="18" charset="0"/>
            </a:endParaRPr>
          </a:p>
          <a:p>
            <a:pPr algn="ctr">
              <a:buNone/>
            </a:pPr>
            <a:r>
              <a:rPr lang="en-US" sz="2600" b="1" dirty="0" smtClean="0">
                <a:latin typeface="Times New Roman" pitchFamily="18" charset="0"/>
                <a:cs typeface="Times New Roman" pitchFamily="18" charset="0"/>
              </a:rPr>
              <a:t>Individuals are meant to serve the government</a:t>
            </a:r>
          </a:p>
          <a:p>
            <a:pPr algn="ctr">
              <a:buNone/>
            </a:pPr>
            <a:endParaRPr lang="en-US" sz="1700" b="1" dirty="0" smtClean="0">
              <a:latin typeface="Times New Roman" pitchFamily="18" charset="0"/>
              <a:cs typeface="Times New Roman" pitchFamily="18" charset="0"/>
            </a:endParaRPr>
          </a:p>
          <a:p>
            <a:pPr algn="ctr">
              <a:buNone/>
            </a:pPr>
            <a:r>
              <a:rPr lang="en-US" sz="2600" b="1" dirty="0" smtClean="0">
                <a:latin typeface="Times New Roman" pitchFamily="18" charset="0"/>
                <a:cs typeface="Times New Roman" pitchFamily="18" charset="0"/>
              </a:rPr>
              <a:t>Major control by the government over all aspects of society and life</a:t>
            </a:r>
          </a:p>
          <a:p>
            <a:pPr algn="ctr">
              <a:buNone/>
            </a:pPr>
            <a:endParaRPr lang="en-US" sz="2600" b="1" dirty="0" smtClean="0">
              <a:latin typeface="Times New Roman" pitchFamily="18" charset="0"/>
              <a:cs typeface="Times New Roman" pitchFamily="18" charset="0"/>
            </a:endParaRPr>
          </a:p>
          <a:p>
            <a:pPr algn="ctr">
              <a:buNone/>
            </a:pPr>
            <a:endParaRPr lang="en-US" sz="1900" b="1" dirty="0" smtClean="0">
              <a:latin typeface="Times New Roman" pitchFamily="18" charset="0"/>
              <a:cs typeface="Times New Roman" pitchFamily="18" charset="0"/>
            </a:endParaRPr>
          </a:p>
          <a:p>
            <a:pPr algn="ctr">
              <a:buNone/>
            </a:pPr>
            <a:endParaRPr lang="en-US"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 to="" calcmode="lin" valueType="num">
                                      <p:cBhvr>
                                        <p:cTn id="10" dur="1" fill="hold"/>
                                        <p:tgtEl>
                                          <p:spTgt spid="307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 to="" calcmode="lin" valueType="num">
                                      <p:cBhvr>
                                        <p:cTn id="15" dur="1" fill="hold"/>
                                        <p:tgtEl>
                                          <p:spTgt spid="307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5">
                                            <p:txEl>
                                              <p:pRg st="5" end="5"/>
                                            </p:txEl>
                                          </p:spTgt>
                                        </p:tgtEl>
                                        <p:attrNameLst>
                                          <p:attrName>style.visibility</p:attrName>
                                        </p:attrNameLst>
                                      </p:cBhvr>
                                      <p:to>
                                        <p:strVal val="visible"/>
                                      </p:to>
                                    </p:set>
                                    <p:anim to="" calcmode="lin" valueType="num">
                                      <p:cBhvr>
                                        <p:cTn id="20" dur="1" fill="hold"/>
                                        <p:tgtEl>
                                          <p:spTgt spid="3075">
                                            <p:txEl>
                                              <p:pRg st="5" end="5"/>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075">
                                            <p:txEl>
                                              <p:pRg st="7" end="7"/>
                                            </p:txEl>
                                          </p:spTgt>
                                        </p:tgtEl>
                                        <p:attrNameLst>
                                          <p:attrName>style.visibility</p:attrName>
                                        </p:attrNameLst>
                                      </p:cBhvr>
                                      <p:to>
                                        <p:strVal val="visible"/>
                                      </p:to>
                                    </p:set>
                                    <p:anim to="" calcmode="lin" valueType="num">
                                      <p:cBhvr>
                                        <p:cTn id="25" dur="1" fill="hold"/>
                                        <p:tgtEl>
                                          <p:spTgt spid="3075">
                                            <p:txEl>
                                              <p:pRg st="7" end="7"/>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075">
                                            <p:txEl>
                                              <p:pRg st="8" end="8"/>
                                            </p:txEl>
                                          </p:spTgt>
                                        </p:tgtEl>
                                        <p:attrNameLst>
                                          <p:attrName>style.visibility</p:attrName>
                                        </p:attrNameLst>
                                      </p:cBhvr>
                                      <p:to>
                                        <p:strVal val="visible"/>
                                      </p:to>
                                    </p:set>
                                    <p:anim to="" calcmode="lin" valueType="num">
                                      <p:cBhvr>
                                        <p:cTn id="28" dur="1" fill="hold"/>
                                        <p:tgtEl>
                                          <p:spTgt spid="3075">
                                            <p:txEl>
                                              <p:pRg st="8" end="8"/>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075">
                                            <p:txEl>
                                              <p:pRg st="10" end="10"/>
                                            </p:txEl>
                                          </p:spTgt>
                                        </p:tgtEl>
                                        <p:attrNameLst>
                                          <p:attrName>style.visibility</p:attrName>
                                        </p:attrNameLst>
                                      </p:cBhvr>
                                      <p:to>
                                        <p:strVal val="visible"/>
                                      </p:to>
                                    </p:set>
                                    <p:anim to="" calcmode="lin" valueType="num">
                                      <p:cBhvr>
                                        <p:cTn id="33" dur="1" fill="hold"/>
                                        <p:tgtEl>
                                          <p:spTgt spid="3075">
                                            <p:txEl>
                                              <p:pRg st="10" end="10"/>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3075">
                                            <p:txEl>
                                              <p:pRg st="12" end="12"/>
                                            </p:txEl>
                                          </p:spTgt>
                                        </p:tgtEl>
                                        <p:attrNameLst>
                                          <p:attrName>style.visibility</p:attrName>
                                        </p:attrNameLst>
                                      </p:cBhvr>
                                      <p:to>
                                        <p:strVal val="visible"/>
                                      </p:to>
                                    </p:set>
                                    <p:anim to="" calcmode="lin" valueType="num">
                                      <p:cBhvr>
                                        <p:cTn id="38" dur="1" fill="hold"/>
                                        <p:tgtEl>
                                          <p:spTgt spid="3075">
                                            <p:txEl>
                                              <p:pRg st="12" end="12"/>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3075">
                                            <p:txEl>
                                              <p:pRg st="14" end="14"/>
                                            </p:txEl>
                                          </p:spTgt>
                                        </p:tgtEl>
                                        <p:attrNameLst>
                                          <p:attrName>style.visibility</p:attrName>
                                        </p:attrNameLst>
                                      </p:cBhvr>
                                      <p:to>
                                        <p:strVal val="visible"/>
                                      </p:to>
                                    </p:set>
                                    <p:anim to="" calcmode="lin" valueType="num">
                                      <p:cBhvr>
                                        <p:cTn id="43" dur="1" fill="hold"/>
                                        <p:tgtEl>
                                          <p:spTgt spid="3075">
                                            <p:txEl>
                                              <p:pRg st="14" end="14"/>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3075">
                                            <p:txEl>
                                              <p:pRg st="16" end="16"/>
                                            </p:txEl>
                                          </p:spTgt>
                                        </p:tgtEl>
                                        <p:attrNameLst>
                                          <p:attrName>style.visibility</p:attrName>
                                        </p:attrNameLst>
                                      </p:cBhvr>
                                      <p:to>
                                        <p:strVal val="visible"/>
                                      </p:to>
                                    </p:set>
                                    <p:anim to="" calcmode="lin" valueType="num">
                                      <p:cBhvr>
                                        <p:cTn id="48" dur="1" fill="hold"/>
                                        <p:tgtEl>
                                          <p:spTgt spid="3075">
                                            <p:txEl>
                                              <p:pRg st="16" end="16"/>
                                            </p:txEl>
                                          </p:spTgt>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3075">
                                            <p:txEl>
                                              <p:pRg st="17" end="17"/>
                                            </p:txEl>
                                          </p:spTgt>
                                        </p:tgtEl>
                                        <p:attrNameLst>
                                          <p:attrName>style.visibility</p:attrName>
                                        </p:attrNameLst>
                                      </p:cBhvr>
                                      <p:to>
                                        <p:strVal val="visible"/>
                                      </p:to>
                                    </p:set>
                                    <p:anim to="" calcmode="lin" valueType="num">
                                      <p:cBhvr>
                                        <p:cTn id="51" dur="1" fill="hold"/>
                                        <p:tgtEl>
                                          <p:spTgt spid="3075">
                                            <p:txEl>
                                              <p:pRg st="17" end="17"/>
                                            </p:txEl>
                                          </p:spTgt>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nodeType="clickEffect">
                                  <p:stCondLst>
                                    <p:cond delay="0"/>
                                  </p:stCondLst>
                                  <p:childTnLst>
                                    <p:set>
                                      <p:cBhvr>
                                        <p:cTn id="55" dur="1" fill="hold">
                                          <p:stCondLst>
                                            <p:cond delay="0"/>
                                          </p:stCondLst>
                                        </p:cTn>
                                        <p:tgtEl>
                                          <p:spTgt spid="3075">
                                            <p:txEl>
                                              <p:pRg st="19" end="19"/>
                                            </p:txEl>
                                          </p:spTgt>
                                        </p:tgtEl>
                                        <p:attrNameLst>
                                          <p:attrName>style.visibility</p:attrName>
                                        </p:attrNameLst>
                                      </p:cBhvr>
                                      <p:to>
                                        <p:strVal val="visible"/>
                                      </p:to>
                                    </p:set>
                                    <p:anim to="" calcmode="lin" valueType="num">
                                      <p:cBhvr>
                                        <p:cTn id="56" dur="1" fill="hold"/>
                                        <p:tgtEl>
                                          <p:spTgt spid="3075">
                                            <p:txEl>
                                              <p:pRg st="19" end="19"/>
                                            </p:txEl>
                                          </p:spTgt>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3075">
                                            <p:txEl>
                                              <p:pRg st="21" end="21"/>
                                            </p:txEl>
                                          </p:spTgt>
                                        </p:tgtEl>
                                        <p:attrNameLst>
                                          <p:attrName>style.visibility</p:attrName>
                                        </p:attrNameLst>
                                      </p:cBhvr>
                                      <p:to>
                                        <p:strVal val="visible"/>
                                      </p:to>
                                    </p:set>
                                    <p:anim to="" calcmode="lin" valueType="num">
                                      <p:cBhvr>
                                        <p:cTn id="61" dur="1" fill="hold"/>
                                        <p:tgtEl>
                                          <p:spTgt spid="3075">
                                            <p:txEl>
                                              <p:pRg st="21" end="2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3" descr="internet_censorship[1].jpg"/>
          <p:cNvPicPr>
            <a:picLocks noChangeAspect="1"/>
          </p:cNvPicPr>
          <p:nvPr/>
        </p:nvPicPr>
        <p:blipFill>
          <a:blip r:embed="rId2" cstate="print"/>
          <a:stretch>
            <a:fillRect/>
          </a:stretch>
        </p:blipFill>
        <p:spPr>
          <a:xfrm>
            <a:off x="4191000" y="2400300"/>
            <a:ext cx="4953000" cy="4457700"/>
          </a:xfrm>
          <a:prstGeom prst="rect">
            <a:avLst/>
          </a:prstGeom>
        </p:spPr>
      </p:pic>
      <p:sp>
        <p:nvSpPr>
          <p:cNvPr id="5" name="TextBox 4"/>
          <p:cNvSpPr txBox="1"/>
          <p:nvPr/>
        </p:nvSpPr>
        <p:spPr>
          <a:xfrm>
            <a:off x="609600" y="762000"/>
            <a:ext cx="3693640" cy="830997"/>
          </a:xfrm>
          <a:prstGeom prst="rect">
            <a:avLst/>
          </a:prstGeom>
          <a:noFill/>
        </p:spPr>
        <p:txBody>
          <a:bodyPr wrap="none" rtlCol="0">
            <a:spAutoFit/>
          </a:bodyPr>
          <a:lstStyle/>
          <a:p>
            <a:r>
              <a:rPr lang="en-US" sz="4800" dirty="0" smtClean="0">
                <a:solidFill>
                  <a:srgbClr val="FF0000"/>
                </a:solidFill>
                <a:latin typeface="Algerian" pitchFamily="82" charset="0"/>
              </a:rPr>
              <a:t>censorship</a:t>
            </a:r>
            <a:endParaRPr lang="en-US" sz="4800" dirty="0">
              <a:solidFill>
                <a:srgbClr val="FF0000"/>
              </a:solidFill>
              <a:latin typeface="Algerian" pitchFamily="82" charset="0"/>
            </a:endParaRPr>
          </a:p>
        </p:txBody>
      </p:sp>
      <p:sp>
        <p:nvSpPr>
          <p:cNvPr id="6" name="TextBox 5"/>
          <p:cNvSpPr txBox="1"/>
          <p:nvPr/>
        </p:nvSpPr>
        <p:spPr>
          <a:xfrm>
            <a:off x="228601" y="2667000"/>
            <a:ext cx="3886200" cy="2308324"/>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rPr>
              <a:t>t</a:t>
            </a:r>
            <a:r>
              <a:rPr lang="en-US" b="1" dirty="0" smtClean="0">
                <a:solidFill>
                  <a:srgbClr val="FF0000"/>
                </a:solidFill>
                <a:latin typeface="Times New Roman" pitchFamily="18" charset="0"/>
                <a:cs typeface="Times New Roman" pitchFamily="18" charset="0"/>
              </a:rPr>
              <a:t>he act of restricting freedom of expression or freedom of access</a:t>
            </a:r>
          </a:p>
          <a:p>
            <a:r>
              <a:rPr lang="en-US" b="1" dirty="0">
                <a:solidFill>
                  <a:srgbClr val="FF0000"/>
                </a:solidFill>
                <a:latin typeface="Times New Roman" pitchFamily="18" charset="0"/>
                <a:cs typeface="Times New Roman" pitchFamily="18" charset="0"/>
              </a:rPr>
              <a:t>t</a:t>
            </a:r>
            <a:r>
              <a:rPr lang="en-US" b="1" dirty="0" smtClean="0">
                <a:solidFill>
                  <a:srgbClr val="FF0000"/>
                </a:solidFill>
                <a:latin typeface="Times New Roman" pitchFamily="18" charset="0"/>
                <a:cs typeface="Times New Roman" pitchFamily="18" charset="0"/>
              </a:rPr>
              <a:t>o ideas or works, usually by</a:t>
            </a:r>
          </a:p>
          <a:p>
            <a:r>
              <a:rPr lang="en-US" b="1" dirty="0">
                <a:solidFill>
                  <a:srgbClr val="FF0000"/>
                </a:solidFill>
                <a:latin typeface="Times New Roman" pitchFamily="18" charset="0"/>
                <a:cs typeface="Times New Roman" pitchFamily="18" charset="0"/>
              </a:rPr>
              <a:t>g</a:t>
            </a:r>
            <a:r>
              <a:rPr lang="en-US" b="1" dirty="0" smtClean="0">
                <a:solidFill>
                  <a:srgbClr val="FF0000"/>
                </a:solidFill>
                <a:latin typeface="Times New Roman" pitchFamily="18" charset="0"/>
                <a:cs typeface="Times New Roman" pitchFamily="18" charset="0"/>
              </a:rPr>
              <a:t>overnments, and usually to protect</a:t>
            </a:r>
          </a:p>
          <a:p>
            <a:r>
              <a:rPr lang="en-US" b="1" dirty="0">
                <a:solidFill>
                  <a:srgbClr val="FF0000"/>
                </a:solidFill>
                <a:latin typeface="Times New Roman" pitchFamily="18" charset="0"/>
                <a:cs typeface="Times New Roman" pitchFamily="18" charset="0"/>
              </a:rPr>
              <a:t>t</a:t>
            </a:r>
            <a:r>
              <a:rPr lang="en-US" b="1" dirty="0" smtClean="0">
                <a:solidFill>
                  <a:srgbClr val="FF0000"/>
                </a:solidFill>
                <a:latin typeface="Times New Roman" pitchFamily="18" charset="0"/>
                <a:cs typeface="Times New Roman" pitchFamily="18" charset="0"/>
              </a:rPr>
              <a:t>he perceived common good, may</a:t>
            </a:r>
          </a:p>
          <a:p>
            <a:r>
              <a:rPr lang="en-US" b="1" dirty="0">
                <a:solidFill>
                  <a:srgbClr val="FF0000"/>
                </a:solidFill>
                <a:latin typeface="Times New Roman" pitchFamily="18" charset="0"/>
                <a:cs typeface="Times New Roman" pitchFamily="18" charset="0"/>
              </a:rPr>
              <a:t>b</a:t>
            </a:r>
            <a:r>
              <a:rPr lang="en-US" b="1" dirty="0" smtClean="0">
                <a:solidFill>
                  <a:srgbClr val="FF0000"/>
                </a:solidFill>
                <a:latin typeface="Times New Roman" pitchFamily="18" charset="0"/>
                <a:cs typeface="Times New Roman" pitchFamily="18" charset="0"/>
              </a:rPr>
              <a:t>e related to speech, writings, works</a:t>
            </a:r>
          </a:p>
          <a:p>
            <a:r>
              <a:rPr lang="en-US" b="1" dirty="0">
                <a:solidFill>
                  <a:srgbClr val="FF0000"/>
                </a:solidFill>
                <a:latin typeface="Times New Roman" pitchFamily="18" charset="0"/>
                <a:cs typeface="Times New Roman" pitchFamily="18" charset="0"/>
              </a:rPr>
              <a:t>o</a:t>
            </a:r>
            <a:r>
              <a:rPr lang="en-US" b="1" dirty="0" smtClean="0">
                <a:solidFill>
                  <a:srgbClr val="FF0000"/>
                </a:solidFill>
                <a:latin typeface="Times New Roman" pitchFamily="18" charset="0"/>
                <a:cs typeface="Times New Roman" pitchFamily="18" charset="0"/>
              </a:rPr>
              <a:t>f art, religious practices or military</a:t>
            </a:r>
          </a:p>
          <a:p>
            <a:r>
              <a:rPr lang="en-US" b="1" dirty="0">
                <a:solidFill>
                  <a:srgbClr val="FF0000"/>
                </a:solidFill>
                <a:latin typeface="Times New Roman" pitchFamily="18" charset="0"/>
                <a:cs typeface="Times New Roman" pitchFamily="18" charset="0"/>
              </a:rPr>
              <a:t>m</a:t>
            </a:r>
            <a:r>
              <a:rPr lang="en-US" b="1" dirty="0" smtClean="0">
                <a:solidFill>
                  <a:srgbClr val="FF0000"/>
                </a:solidFill>
                <a:latin typeface="Times New Roman" pitchFamily="18" charset="0"/>
                <a:cs typeface="Times New Roman" pitchFamily="18" charset="0"/>
              </a:rPr>
              <a:t>atters.</a:t>
            </a: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57200" y="533400"/>
            <a:ext cx="5615640" cy="830997"/>
          </a:xfrm>
          <a:prstGeom prst="rect">
            <a:avLst/>
          </a:prstGeom>
          <a:noFill/>
        </p:spPr>
        <p:txBody>
          <a:bodyPr wrap="square" rtlCol="0">
            <a:spAutoFit/>
          </a:bodyPr>
          <a:lstStyle/>
          <a:p>
            <a:r>
              <a:rPr lang="en-US" sz="4800" dirty="0" smtClean="0">
                <a:solidFill>
                  <a:srgbClr val="FF0000"/>
                </a:solidFill>
                <a:latin typeface="Algerian" pitchFamily="82" charset="0"/>
              </a:rPr>
              <a:t>collectivization</a:t>
            </a:r>
            <a:endParaRPr lang="en-US" sz="4800" dirty="0">
              <a:solidFill>
                <a:srgbClr val="FF0000"/>
              </a:solidFill>
              <a:latin typeface="Algerian" pitchFamily="82" charset="0"/>
            </a:endParaRPr>
          </a:p>
        </p:txBody>
      </p:sp>
      <p:pic>
        <p:nvPicPr>
          <p:cNvPr id="3" name="Picture 2" descr="kulakscollective1930.jpg"/>
          <p:cNvPicPr>
            <a:picLocks noChangeAspect="1"/>
          </p:cNvPicPr>
          <p:nvPr/>
        </p:nvPicPr>
        <p:blipFill>
          <a:blip r:embed="rId2" cstate="print"/>
          <a:stretch>
            <a:fillRect/>
          </a:stretch>
        </p:blipFill>
        <p:spPr>
          <a:xfrm>
            <a:off x="4876800" y="1507755"/>
            <a:ext cx="4267200" cy="5350245"/>
          </a:xfrm>
          <a:prstGeom prst="rect">
            <a:avLst/>
          </a:prstGeom>
        </p:spPr>
      </p:pic>
      <p:sp>
        <p:nvSpPr>
          <p:cNvPr id="4" name="TextBox 3"/>
          <p:cNvSpPr txBox="1"/>
          <p:nvPr/>
        </p:nvSpPr>
        <p:spPr>
          <a:xfrm>
            <a:off x="228600" y="2590800"/>
            <a:ext cx="4802799" cy="1569660"/>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a</a:t>
            </a:r>
            <a:r>
              <a:rPr lang="en-US" sz="2400" b="1" dirty="0" smtClean="0">
                <a:solidFill>
                  <a:schemeClr val="bg1"/>
                </a:solidFill>
                <a:latin typeface="Times New Roman" pitchFamily="18" charset="0"/>
                <a:cs typeface="Times New Roman" pitchFamily="18" charset="0"/>
              </a:rPr>
              <a:t>n economic policy where all land is taken away from private owners and combined in large collectively worked farms.</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2" name="Picture 1" descr="motivaional_communism.jpg"/>
          <p:cNvPicPr>
            <a:picLocks noChangeAspect="1"/>
          </p:cNvPicPr>
          <p:nvPr/>
        </p:nvPicPr>
        <p:blipFill>
          <a:blip r:embed="rId2" cstate="print"/>
          <a:stretch>
            <a:fillRect/>
          </a:stretch>
        </p:blipFill>
        <p:spPr>
          <a:xfrm>
            <a:off x="0" y="1188720"/>
            <a:ext cx="7086600" cy="5669280"/>
          </a:xfrm>
          <a:prstGeom prst="rect">
            <a:avLst/>
          </a:prstGeom>
        </p:spPr>
      </p:pic>
      <p:sp>
        <p:nvSpPr>
          <p:cNvPr id="3" name="TextBox 2"/>
          <p:cNvSpPr txBox="1"/>
          <p:nvPr/>
        </p:nvSpPr>
        <p:spPr>
          <a:xfrm>
            <a:off x="381000" y="1"/>
            <a:ext cx="7696200" cy="830997"/>
          </a:xfrm>
          <a:prstGeom prst="rect">
            <a:avLst/>
          </a:prstGeom>
          <a:noFill/>
        </p:spPr>
        <p:txBody>
          <a:bodyPr wrap="square" rtlCol="0">
            <a:spAutoFit/>
          </a:bodyPr>
          <a:lstStyle/>
          <a:p>
            <a:r>
              <a:rPr lang="en-US" sz="4800" dirty="0" smtClean="0">
                <a:solidFill>
                  <a:srgbClr val="FF0000"/>
                </a:solidFill>
                <a:latin typeface="Algerian" pitchFamily="82" charset="0"/>
              </a:rPr>
              <a:t>communism</a:t>
            </a:r>
            <a:endParaRPr lang="en-US" sz="4800" dirty="0">
              <a:solidFill>
                <a:srgbClr val="FF0000"/>
              </a:solidFill>
              <a:latin typeface="Algerian" pitchFamily="82" charset="0"/>
            </a:endParaRPr>
          </a:p>
        </p:txBody>
      </p:sp>
      <p:sp>
        <p:nvSpPr>
          <p:cNvPr id="4" name="TextBox 3"/>
          <p:cNvSpPr txBox="1"/>
          <p:nvPr/>
        </p:nvSpPr>
        <p:spPr>
          <a:xfrm>
            <a:off x="4114800" y="0"/>
            <a:ext cx="5029200" cy="1200329"/>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rPr>
              <a:t>a</a:t>
            </a:r>
            <a:r>
              <a:rPr lang="en-US" b="1" dirty="0" smtClean="0">
                <a:solidFill>
                  <a:srgbClr val="FF0000"/>
                </a:solidFill>
                <a:latin typeface="Times New Roman" pitchFamily="18" charset="0"/>
                <a:cs typeface="Times New Roman" pitchFamily="18" charset="0"/>
              </a:rPr>
              <a:t> system of society with property vested in the community and each member working for the common benefit according to his or her capacity and receiving according to his or her needs.</a:t>
            </a: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685800" y="914400"/>
            <a:ext cx="2536272" cy="830997"/>
          </a:xfrm>
          <a:prstGeom prst="rect">
            <a:avLst/>
          </a:prstGeom>
          <a:noFill/>
        </p:spPr>
        <p:txBody>
          <a:bodyPr wrap="none" rtlCol="0">
            <a:spAutoFit/>
          </a:bodyPr>
          <a:lstStyle/>
          <a:p>
            <a:r>
              <a:rPr lang="en-US" sz="4800" dirty="0" smtClean="0">
                <a:solidFill>
                  <a:srgbClr val="660033"/>
                </a:solidFill>
                <a:latin typeface="Algerian" pitchFamily="82" charset="0"/>
              </a:rPr>
              <a:t>dissent</a:t>
            </a:r>
            <a:endParaRPr lang="en-US" sz="4800" dirty="0">
              <a:solidFill>
                <a:srgbClr val="660033"/>
              </a:solidFill>
              <a:latin typeface="Algerian" pitchFamily="82" charset="0"/>
            </a:endParaRPr>
          </a:p>
        </p:txBody>
      </p:sp>
      <p:pic>
        <p:nvPicPr>
          <p:cNvPr id="3" name="Picture 2" descr="dissent2.jpg"/>
          <p:cNvPicPr>
            <a:picLocks noChangeAspect="1"/>
          </p:cNvPicPr>
          <p:nvPr/>
        </p:nvPicPr>
        <p:blipFill>
          <a:blip r:embed="rId2" cstate="print"/>
          <a:stretch>
            <a:fillRect/>
          </a:stretch>
        </p:blipFill>
        <p:spPr>
          <a:xfrm>
            <a:off x="4768422" y="0"/>
            <a:ext cx="4375579" cy="6858000"/>
          </a:xfrm>
          <a:prstGeom prst="rect">
            <a:avLst/>
          </a:prstGeom>
        </p:spPr>
      </p:pic>
      <p:sp>
        <p:nvSpPr>
          <p:cNvPr id="4" name="TextBox 3"/>
          <p:cNvSpPr txBox="1"/>
          <p:nvPr/>
        </p:nvSpPr>
        <p:spPr>
          <a:xfrm>
            <a:off x="0" y="2667000"/>
            <a:ext cx="4800600" cy="1938992"/>
          </a:xfrm>
          <a:prstGeom prst="rect">
            <a:avLst/>
          </a:prstGeom>
          <a:noFill/>
        </p:spPr>
        <p:txBody>
          <a:bodyPr wrap="square" rtlCol="0">
            <a:spAutoFit/>
          </a:bodyPr>
          <a:lstStyle/>
          <a:p>
            <a:r>
              <a:rPr lang="en-US" sz="2400" b="1" dirty="0">
                <a:solidFill>
                  <a:srgbClr val="660033"/>
                </a:solidFill>
                <a:latin typeface="Times New Roman" pitchFamily="18" charset="0"/>
                <a:cs typeface="Times New Roman" pitchFamily="18" charset="0"/>
              </a:rPr>
              <a:t>t</a:t>
            </a:r>
            <a:r>
              <a:rPr lang="en-US" sz="2400" b="1" dirty="0" smtClean="0">
                <a:solidFill>
                  <a:srgbClr val="660033"/>
                </a:solidFill>
                <a:latin typeface="Times New Roman" pitchFamily="18" charset="0"/>
                <a:cs typeface="Times New Roman" pitchFamily="18" charset="0"/>
              </a:rPr>
              <a:t>he political act of disagreeing,</a:t>
            </a:r>
          </a:p>
          <a:p>
            <a:r>
              <a:rPr lang="en-US" sz="2400" b="1" dirty="0">
                <a:solidFill>
                  <a:srgbClr val="660033"/>
                </a:solidFill>
                <a:latin typeface="Times New Roman" pitchFamily="18" charset="0"/>
                <a:cs typeface="Times New Roman" pitchFamily="18" charset="0"/>
              </a:rPr>
              <a:t>t</a:t>
            </a:r>
            <a:r>
              <a:rPr lang="en-US" sz="2400" b="1" dirty="0" smtClean="0">
                <a:solidFill>
                  <a:srgbClr val="660033"/>
                </a:solidFill>
                <a:latin typeface="Times New Roman" pitchFamily="18" charset="0"/>
                <a:cs typeface="Times New Roman" pitchFamily="18" charset="0"/>
              </a:rPr>
              <a:t>he right to disagree.  Sometimes</a:t>
            </a:r>
          </a:p>
          <a:p>
            <a:r>
              <a:rPr lang="en-US" sz="2400" b="1" dirty="0">
                <a:solidFill>
                  <a:srgbClr val="660033"/>
                </a:solidFill>
                <a:latin typeface="Times New Roman" pitchFamily="18" charset="0"/>
                <a:cs typeface="Times New Roman" pitchFamily="18" charset="0"/>
              </a:rPr>
              <a:t>d</a:t>
            </a:r>
            <a:r>
              <a:rPr lang="en-US" sz="2400" b="1" dirty="0" smtClean="0">
                <a:solidFill>
                  <a:srgbClr val="660033"/>
                </a:solidFill>
                <a:latin typeface="Times New Roman" pitchFamily="18" charset="0"/>
                <a:cs typeface="Times New Roman" pitchFamily="18" charset="0"/>
              </a:rPr>
              <a:t>issent takes the form of popularly</a:t>
            </a:r>
          </a:p>
          <a:p>
            <a:r>
              <a:rPr lang="en-US" sz="2400" b="1" dirty="0">
                <a:solidFill>
                  <a:srgbClr val="660033"/>
                </a:solidFill>
                <a:latin typeface="Times New Roman" pitchFamily="18" charset="0"/>
                <a:cs typeface="Times New Roman" pitchFamily="18" charset="0"/>
              </a:rPr>
              <a:t>o</a:t>
            </a:r>
            <a:r>
              <a:rPr lang="en-US" sz="2400" b="1" dirty="0" smtClean="0">
                <a:solidFill>
                  <a:srgbClr val="660033"/>
                </a:solidFill>
                <a:latin typeface="Times New Roman" pitchFamily="18" charset="0"/>
                <a:cs typeface="Times New Roman" pitchFamily="18" charset="0"/>
              </a:rPr>
              <a:t>rganized opposition to a tradition</a:t>
            </a:r>
          </a:p>
          <a:p>
            <a:r>
              <a:rPr lang="en-US" sz="2400" b="1" dirty="0" smtClean="0">
                <a:solidFill>
                  <a:srgbClr val="660033"/>
                </a:solidFill>
                <a:latin typeface="Times New Roman" pitchFamily="18" charset="0"/>
                <a:cs typeface="Times New Roman" pitchFamily="18" charset="0"/>
              </a:rPr>
              <a:t>or an official policy or statute.</a:t>
            </a:r>
            <a:endParaRPr lang="en-US" sz="2400" b="1" dirty="0">
              <a:solidFill>
                <a:srgbClr val="660033"/>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extBox 2"/>
          <p:cNvSpPr txBox="1"/>
          <p:nvPr/>
        </p:nvSpPr>
        <p:spPr>
          <a:xfrm>
            <a:off x="838200" y="152400"/>
            <a:ext cx="2670924" cy="830997"/>
          </a:xfrm>
          <a:prstGeom prst="rect">
            <a:avLst/>
          </a:prstGeom>
          <a:noFill/>
        </p:spPr>
        <p:txBody>
          <a:bodyPr wrap="square" rtlCol="0">
            <a:spAutoFit/>
          </a:bodyPr>
          <a:lstStyle/>
          <a:p>
            <a:r>
              <a:rPr lang="en-US" sz="4800" dirty="0" smtClean="0">
                <a:latin typeface="Algerian" pitchFamily="82" charset="0"/>
              </a:rPr>
              <a:t>fascism</a:t>
            </a:r>
            <a:endParaRPr lang="en-US" sz="4800" dirty="0">
              <a:latin typeface="Algerian" pitchFamily="82" charset="0"/>
            </a:endParaRPr>
          </a:p>
        </p:txBody>
      </p:sp>
      <p:sp>
        <p:nvSpPr>
          <p:cNvPr id="5" name="TextBox 4"/>
          <p:cNvSpPr txBox="1"/>
          <p:nvPr/>
        </p:nvSpPr>
        <p:spPr>
          <a:xfrm>
            <a:off x="0" y="2667000"/>
            <a:ext cx="4733202" cy="2308324"/>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an extreme, right-wing, anti-democratic, anti-communist, nationalist movement which lead to totalitarian forms of governments in Germany and Italy from the 1920’s to the 1940’s.</a:t>
            </a:r>
            <a:endParaRPr lang="en-US" sz="2400" b="1" dirty="0">
              <a:latin typeface="Times New Roman" pitchFamily="18" charset="0"/>
              <a:cs typeface="Times New Roman" pitchFamily="18" charset="0"/>
            </a:endParaRPr>
          </a:p>
        </p:txBody>
      </p:sp>
      <p:pic>
        <p:nvPicPr>
          <p:cNvPr id="6" name="Picture 5" descr="60320_f260.jpg"/>
          <p:cNvPicPr>
            <a:picLocks noChangeAspect="1"/>
          </p:cNvPicPr>
          <p:nvPr/>
        </p:nvPicPr>
        <p:blipFill>
          <a:blip r:embed="rId2" cstate="print"/>
          <a:stretch>
            <a:fillRect/>
          </a:stretch>
        </p:blipFill>
        <p:spPr>
          <a:xfrm>
            <a:off x="4953000" y="1748205"/>
            <a:ext cx="4191000" cy="5109796"/>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990600" y="609600"/>
            <a:ext cx="4334841" cy="830997"/>
          </a:xfrm>
          <a:prstGeom prst="rect">
            <a:avLst/>
          </a:prstGeom>
          <a:noFill/>
        </p:spPr>
        <p:txBody>
          <a:bodyPr wrap="none" rtlCol="0">
            <a:spAutoFit/>
          </a:bodyPr>
          <a:lstStyle/>
          <a:p>
            <a:r>
              <a:rPr lang="en-US" sz="4800" dirty="0" smtClean="0">
                <a:latin typeface="Algerian" pitchFamily="82" charset="0"/>
              </a:rPr>
              <a:t>reactionary</a:t>
            </a:r>
            <a:endParaRPr lang="en-US" sz="4800" dirty="0">
              <a:latin typeface="Algerian" pitchFamily="82" charset="0"/>
            </a:endParaRPr>
          </a:p>
        </p:txBody>
      </p:sp>
      <p:pic>
        <p:nvPicPr>
          <p:cNvPr id="3" name="Picture 2" descr="Reactionary_Game_Silver_Executive-660072_bs.jpg"/>
          <p:cNvPicPr>
            <a:picLocks noChangeAspect="1"/>
          </p:cNvPicPr>
          <p:nvPr/>
        </p:nvPicPr>
        <p:blipFill>
          <a:blip r:embed="rId2" cstate="print"/>
          <a:stretch>
            <a:fillRect/>
          </a:stretch>
        </p:blipFill>
        <p:spPr>
          <a:xfrm>
            <a:off x="0" y="2286000"/>
            <a:ext cx="4572000" cy="4572000"/>
          </a:xfrm>
          <a:prstGeom prst="rect">
            <a:avLst/>
          </a:prstGeom>
        </p:spPr>
      </p:pic>
      <p:sp>
        <p:nvSpPr>
          <p:cNvPr id="4" name="TextBox 3"/>
          <p:cNvSpPr txBox="1"/>
          <p:nvPr/>
        </p:nvSpPr>
        <p:spPr>
          <a:xfrm>
            <a:off x="4876800" y="3505200"/>
            <a:ext cx="4114799" cy="1938992"/>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tending to oppose change.  A reactionary change in a political regime often idealizes the past and accepts economic inequality.</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3597" y="304800"/>
            <a:ext cx="6251003" cy="830997"/>
          </a:xfrm>
          <a:prstGeom prst="rect">
            <a:avLst/>
          </a:prstGeom>
          <a:noFill/>
        </p:spPr>
        <p:txBody>
          <a:bodyPr wrap="square" rtlCol="0">
            <a:spAutoFit/>
          </a:bodyPr>
          <a:lstStyle/>
          <a:p>
            <a:r>
              <a:rPr lang="en-US" sz="4800" dirty="0" smtClean="0">
                <a:solidFill>
                  <a:schemeClr val="bg1"/>
                </a:solidFill>
                <a:latin typeface="Algerian" pitchFamily="82" charset="0"/>
              </a:rPr>
              <a:t>totalitarianism</a:t>
            </a:r>
            <a:endParaRPr lang="en-US" sz="4800" dirty="0">
              <a:solidFill>
                <a:schemeClr val="bg1"/>
              </a:solidFill>
              <a:latin typeface="Algerian" pitchFamily="82" charset="0"/>
            </a:endParaRPr>
          </a:p>
        </p:txBody>
      </p:sp>
      <p:pic>
        <p:nvPicPr>
          <p:cNvPr id="3" name="Picture 2" descr="chris-weston-big-brother-hey-oscar.jpg"/>
          <p:cNvPicPr>
            <a:picLocks noChangeAspect="1"/>
          </p:cNvPicPr>
          <p:nvPr/>
        </p:nvPicPr>
        <p:blipFill>
          <a:blip r:embed="rId2" cstate="print"/>
          <a:stretch>
            <a:fillRect/>
          </a:stretch>
        </p:blipFill>
        <p:spPr>
          <a:xfrm>
            <a:off x="5257800" y="1272975"/>
            <a:ext cx="3886200" cy="5585025"/>
          </a:xfrm>
          <a:prstGeom prst="rect">
            <a:avLst/>
          </a:prstGeom>
        </p:spPr>
      </p:pic>
      <p:sp>
        <p:nvSpPr>
          <p:cNvPr id="4" name="TextBox 3"/>
          <p:cNvSpPr txBox="1"/>
          <p:nvPr/>
        </p:nvSpPr>
        <p:spPr>
          <a:xfrm>
            <a:off x="1" y="2362200"/>
            <a:ext cx="5257800" cy="1200329"/>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a government system that seeks complete control over the public and private lives of its citizens.</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descr="consumerism.jpg"/>
          <p:cNvPicPr>
            <a:picLocks noChangeAspect="1"/>
          </p:cNvPicPr>
          <p:nvPr/>
        </p:nvPicPr>
        <p:blipFill>
          <a:blip r:embed="rId2" cstate="print"/>
          <a:stretch>
            <a:fillRect/>
          </a:stretch>
        </p:blipFill>
        <p:spPr>
          <a:xfrm>
            <a:off x="0" y="0"/>
            <a:ext cx="4510786" cy="4495800"/>
          </a:xfrm>
          <a:prstGeom prst="rect">
            <a:avLst/>
          </a:prstGeom>
        </p:spPr>
      </p:pic>
      <p:sp>
        <p:nvSpPr>
          <p:cNvPr id="5" name="TextBox 4"/>
          <p:cNvSpPr txBox="1"/>
          <p:nvPr/>
        </p:nvSpPr>
        <p:spPr>
          <a:xfrm>
            <a:off x="4724400" y="2286000"/>
            <a:ext cx="4419600" cy="830997"/>
          </a:xfrm>
          <a:prstGeom prst="rect">
            <a:avLst/>
          </a:prstGeom>
          <a:noFill/>
        </p:spPr>
        <p:txBody>
          <a:bodyPr wrap="square" rtlCol="0">
            <a:spAutoFit/>
          </a:bodyPr>
          <a:lstStyle/>
          <a:p>
            <a:r>
              <a:rPr lang="en-US" sz="4800" dirty="0" smtClean="0">
                <a:solidFill>
                  <a:schemeClr val="bg1"/>
                </a:solidFill>
                <a:latin typeface="Algerian" pitchFamily="82" charset="0"/>
              </a:rPr>
              <a:t>consumerism</a:t>
            </a:r>
            <a:endParaRPr lang="en-US" sz="4800" dirty="0">
              <a:solidFill>
                <a:schemeClr val="bg1"/>
              </a:solidFill>
              <a:latin typeface="Algerian" pitchFamily="82" charset="0"/>
            </a:endParaRPr>
          </a:p>
        </p:txBody>
      </p:sp>
      <p:sp>
        <p:nvSpPr>
          <p:cNvPr id="6" name="TextBox 5"/>
          <p:cNvSpPr txBox="1"/>
          <p:nvPr/>
        </p:nvSpPr>
        <p:spPr>
          <a:xfrm>
            <a:off x="4495800" y="3810000"/>
            <a:ext cx="4648200" cy="2308324"/>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consumer spending a preoccupation with consumer goods and their acquisition:</a:t>
            </a:r>
          </a:p>
          <a:p>
            <a:r>
              <a:rPr lang="en-US" sz="2400" b="1" dirty="0" smtClean="0">
                <a:solidFill>
                  <a:schemeClr val="bg1"/>
                </a:solidFill>
                <a:latin typeface="Times New Roman" pitchFamily="18" charset="0"/>
                <a:cs typeface="Times New Roman" pitchFamily="18" charset="0"/>
              </a:rPr>
              <a:t>a set of values focused on the acquisition and display of things in order to denote status.</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838200" y="228600"/>
            <a:ext cx="5533887" cy="830997"/>
          </a:xfrm>
          <a:prstGeom prst="rect">
            <a:avLst/>
          </a:prstGeom>
          <a:noFill/>
        </p:spPr>
        <p:txBody>
          <a:bodyPr wrap="square" rtlCol="0">
            <a:spAutoFit/>
          </a:bodyPr>
          <a:lstStyle/>
          <a:p>
            <a:r>
              <a:rPr lang="en-US" sz="4800" dirty="0" smtClean="0">
                <a:solidFill>
                  <a:srgbClr val="FF0000"/>
                </a:solidFill>
                <a:latin typeface="Algerian" pitchFamily="82" charset="0"/>
              </a:rPr>
              <a:t>Income disparity</a:t>
            </a:r>
            <a:endParaRPr lang="en-US" sz="4800" dirty="0">
              <a:solidFill>
                <a:srgbClr val="FF0000"/>
              </a:solidFill>
              <a:latin typeface="Algerian" pitchFamily="82" charset="0"/>
            </a:endParaRPr>
          </a:p>
        </p:txBody>
      </p:sp>
      <p:pic>
        <p:nvPicPr>
          <p:cNvPr id="3" name="Picture 2" descr="276199_f520.jpg"/>
          <p:cNvPicPr>
            <a:picLocks noChangeAspect="1"/>
          </p:cNvPicPr>
          <p:nvPr/>
        </p:nvPicPr>
        <p:blipFill>
          <a:blip r:embed="rId2" cstate="print"/>
          <a:stretch>
            <a:fillRect/>
          </a:stretch>
        </p:blipFill>
        <p:spPr>
          <a:xfrm>
            <a:off x="0" y="1828800"/>
            <a:ext cx="6775088" cy="5029200"/>
          </a:xfrm>
          <a:prstGeom prst="rect">
            <a:avLst/>
          </a:prstGeom>
        </p:spPr>
      </p:pic>
      <p:sp>
        <p:nvSpPr>
          <p:cNvPr id="5" name="TextBox 4"/>
          <p:cNvSpPr txBox="1"/>
          <p:nvPr/>
        </p:nvSpPr>
        <p:spPr>
          <a:xfrm>
            <a:off x="3657600" y="914400"/>
            <a:ext cx="5638801"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difference in earnings between the rich and the poor.</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62000" y="304801"/>
            <a:ext cx="3183885" cy="830997"/>
          </a:xfrm>
          <a:prstGeom prst="rect">
            <a:avLst/>
          </a:prstGeom>
          <a:noFill/>
        </p:spPr>
        <p:txBody>
          <a:bodyPr wrap="square" rtlCol="0">
            <a:spAutoFit/>
          </a:bodyPr>
          <a:lstStyle/>
          <a:p>
            <a:r>
              <a:rPr lang="en-US" sz="4800" dirty="0" smtClean="0">
                <a:solidFill>
                  <a:schemeClr val="bg1"/>
                </a:solidFill>
                <a:latin typeface="Algerian" pitchFamily="82" charset="0"/>
              </a:rPr>
              <a:t>inflation</a:t>
            </a:r>
            <a:endParaRPr lang="en-US" sz="4800" dirty="0">
              <a:solidFill>
                <a:schemeClr val="bg1"/>
              </a:solidFill>
              <a:latin typeface="Algerian" pitchFamily="82" charset="0"/>
            </a:endParaRPr>
          </a:p>
        </p:txBody>
      </p:sp>
      <p:sp>
        <p:nvSpPr>
          <p:cNvPr id="3" name="TextBox 2"/>
          <p:cNvSpPr txBox="1"/>
          <p:nvPr/>
        </p:nvSpPr>
        <p:spPr>
          <a:xfrm>
            <a:off x="381000" y="1066800"/>
            <a:ext cx="8382000"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an increase in the general price level of products, the cost of </a:t>
            </a:r>
            <a:r>
              <a:rPr lang="en-US" sz="2800" b="1" dirty="0" err="1" smtClean="0">
                <a:latin typeface="Times New Roman" pitchFamily="18" charset="0"/>
                <a:cs typeface="Times New Roman" pitchFamily="18" charset="0"/>
              </a:rPr>
              <a:t>labour</a:t>
            </a:r>
            <a:r>
              <a:rPr lang="en-US" sz="2800" b="1" dirty="0" smtClean="0">
                <a:latin typeface="Times New Roman" pitchFamily="18" charset="0"/>
                <a:cs typeface="Times New Roman" pitchFamily="18" charset="0"/>
              </a:rPr>
              <a:t> and interest rates </a:t>
            </a:r>
            <a:endParaRPr lang="en-US" sz="2800" b="1" dirty="0">
              <a:latin typeface="Times New Roman" pitchFamily="18" charset="0"/>
              <a:cs typeface="Times New Roman" pitchFamily="18" charset="0"/>
            </a:endParaRPr>
          </a:p>
        </p:txBody>
      </p:sp>
      <p:pic>
        <p:nvPicPr>
          <p:cNvPr id="4" name="Picture 3" descr="dollar_toilet.jpg"/>
          <p:cNvPicPr>
            <a:picLocks noChangeAspect="1"/>
          </p:cNvPicPr>
          <p:nvPr/>
        </p:nvPicPr>
        <p:blipFill>
          <a:blip r:embed="rId2" cstate="print"/>
          <a:stretch>
            <a:fillRect/>
          </a:stretch>
        </p:blipFill>
        <p:spPr>
          <a:xfrm>
            <a:off x="3162897" y="2088071"/>
            <a:ext cx="5981103" cy="47699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ttp://www.moonbattery.com/hitler_stalin.jpg"/>
          <p:cNvPicPr>
            <a:picLocks noChangeAspect="1" noChangeArrowheads="1"/>
          </p:cNvPicPr>
          <p:nvPr/>
        </p:nvPicPr>
        <p:blipFill>
          <a:blip r:embed="rId2" cstate="print">
            <a:lum bright="70000" contrast="-70000"/>
          </a:blip>
          <a:srcRect/>
          <a:stretch>
            <a:fillRect/>
          </a:stretch>
        </p:blipFill>
        <p:spPr bwMode="auto">
          <a:xfrm>
            <a:off x="-1" y="0"/>
            <a:ext cx="9166087" cy="6858000"/>
          </a:xfrm>
          <a:prstGeom prst="rect">
            <a:avLst/>
          </a:prstGeom>
          <a:noFill/>
        </p:spPr>
      </p:pic>
      <p:sp>
        <p:nvSpPr>
          <p:cNvPr id="5" name="Rectangle 2"/>
          <p:cNvSpPr txBox="1">
            <a:spLocks noChangeArrowheads="1"/>
          </p:cNvSpPr>
          <p:nvPr/>
        </p:nvSpPr>
        <p:spPr>
          <a:xfrm>
            <a:off x="0" y="228600"/>
            <a:ext cx="9144000" cy="7159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Dictatorships (</a:t>
            </a:r>
            <a:r>
              <a:rPr kumimoji="0" lang="en-US" sz="2400" b="1" i="0" u="none" strike="noStrike" kern="1200" cap="none" spc="0" normalizeH="0" baseline="0" noProof="0" dirty="0" err="1" smtClean="0">
                <a:ln>
                  <a:noFill/>
                </a:ln>
                <a:solidFill>
                  <a:srgbClr val="002060"/>
                </a:solidFill>
                <a:effectLst/>
                <a:uLnTx/>
                <a:uFillTx/>
                <a:latin typeface="Times New Roman" pitchFamily="18" charset="0"/>
                <a:ea typeface="+mj-ea"/>
                <a:cs typeface="Times New Roman" pitchFamily="18" charset="0"/>
              </a:rPr>
              <a:t>con’t</a:t>
            </a:r>
            <a:r>
              <a:rPr kumimoji="0" lang="en-US" sz="24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3"/>
          <p:cNvSpPr txBox="1">
            <a:spLocks noChangeArrowheads="1"/>
          </p:cNvSpPr>
          <p:nvPr/>
        </p:nvSpPr>
        <p:spPr>
          <a:xfrm>
            <a:off x="0" y="1752600"/>
            <a:ext cx="9144000" cy="3962400"/>
          </a:xfrm>
          <a:prstGeom prst="rect">
            <a:avLst/>
          </a:prstGeom>
        </p:spPr>
        <p:txBody>
          <a:bodyPr vert="horz" lIns="91440" tIns="45720" rIns="91440" bIns="45720" rtlCol="0">
            <a:normAutofit fontScale="70000" lnSpcReduction="20000"/>
          </a:bodyPr>
          <a:lstStyle/>
          <a:p>
            <a:pPr marL="342900" indent="-342900" algn="ctr">
              <a:spcBef>
                <a:spcPct val="20000"/>
              </a:spcBef>
            </a:pPr>
            <a:r>
              <a:rPr lang="en-US" sz="2800" b="1" dirty="0" smtClean="0">
                <a:latin typeface="Times New Roman" pitchFamily="18" charset="0"/>
                <a:cs typeface="Times New Roman" pitchFamily="18" charset="0"/>
              </a:rPr>
              <a:t>Indoctrination</a:t>
            </a:r>
            <a:endParaRPr lang="en-US" sz="2800" dirty="0" smtClean="0">
              <a:latin typeface="Times New Roman" pitchFamily="18" charset="0"/>
              <a:cs typeface="Times New Roman" pitchFamily="18" charset="0"/>
            </a:endParaRPr>
          </a:p>
          <a:p>
            <a:pPr marL="342900" indent="-342900" algn="ctr">
              <a:spcBef>
                <a:spcPct val="20000"/>
              </a:spcBef>
            </a:pPr>
            <a:r>
              <a:rPr lang="en-US" sz="2800" dirty="0" smtClean="0">
                <a:latin typeface="Times New Roman" pitchFamily="18" charset="0"/>
                <a:cs typeface="Times New Roman" pitchFamily="18" charset="0"/>
              </a:rPr>
              <a:t>Use of propaganda, slogans, youth groups, censorship, control of media are widely used</a:t>
            </a:r>
            <a:endParaRPr lang="en-US" sz="2800" b="1" dirty="0" smtClean="0">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Direction of popular discontent</a:t>
            </a:r>
            <a:endParaRPr lang="en-US" sz="2800" dirty="0" smtClean="0">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lang="en-US" sz="2800" noProof="0" dirty="0" smtClean="0">
                <a:latin typeface="Times New Roman" pitchFamily="18" charset="0"/>
                <a:cs typeface="Times New Roman" pitchFamily="18" charset="0"/>
              </a:rPr>
              <a:t>B</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uild up of hatred against real or imagined enemies (scapegoat) is utilized</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Controlled participation</a:t>
            </a:r>
          </a:p>
          <a:p>
            <a:pPr marL="342900" marR="0" lvl="0" indent="-342900" algn="ctr" defTabSz="914400" rtl="0" eaLnBrk="1" fontAlgn="auto" latinLnBrk="0" hangingPunct="1">
              <a:lnSpc>
                <a:spcPct val="100000"/>
              </a:lnSpc>
              <a:spcBef>
                <a:spcPct val="20000"/>
              </a:spcBef>
              <a:spcAft>
                <a:spcPts val="0"/>
              </a:spcAft>
              <a:buClrTx/>
              <a:buSzTx/>
              <a:tabLst/>
              <a:defRPr/>
            </a:pPr>
            <a:r>
              <a:rPr lang="en-US" sz="2800" noProof="0" dirty="0" smtClean="0">
                <a:latin typeface="Times New Roman" pitchFamily="18" charset="0"/>
                <a:cs typeface="Times New Roman" pitchFamily="18" charset="0"/>
              </a:rPr>
              <a:t>C</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ertain people are allowed to join the elite; fixed elections; token appointments</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And there always is an…</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Account of the past, an explanation of the present</a:t>
            </a:r>
            <a:r>
              <a:rPr kumimoji="0" lang="en-US" sz="28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and a vision for the future</a:t>
            </a:r>
            <a:endPar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to="" calcmode="lin" valueType="num">
                                      <p:cBhvr>
                                        <p:cTn id="15" dur="1" fill="hold"/>
                                        <p:tgtEl>
                                          <p:spTgt spid="6">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 to="" calcmode="lin" valueType="num">
                                      <p:cBhvr>
                                        <p:cTn id="20" dur="1" fill="hold"/>
                                        <p:tgtEl>
                                          <p:spTgt spid="6">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to="" calcmode="lin" valueType="num">
                                      <p:cBhvr>
                                        <p:cTn id="25" dur="1" fill="hold"/>
                                        <p:tgtEl>
                                          <p:spTgt spid="6">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 to="" calcmode="lin" valueType="num">
                                      <p:cBhvr>
                                        <p:cTn id="30" dur="1" fill="hold"/>
                                        <p:tgtEl>
                                          <p:spTgt spid="6">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to="" calcmode="lin" valueType="num">
                                      <p:cBhvr>
                                        <p:cTn id="35" dur="1" fill="hold"/>
                                        <p:tgtEl>
                                          <p:spTgt spid="6">
                                            <p:txEl>
                                              <p:pRg st="7" end="7"/>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 to="" calcmode="lin" valueType="num">
                                      <p:cBhvr>
                                        <p:cTn id="40" dur="1" fill="hold"/>
                                        <p:tgtEl>
                                          <p:spTgt spid="6">
                                            <p:txEl>
                                              <p:pRg st="9" end="9"/>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 to="" calcmode="lin" valueType="num">
                                      <p:cBhvr>
                                        <p:cTn id="45" dur="1" fill="hold"/>
                                        <p:tgtEl>
                                          <p:spTgt spid="6">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57200" y="5715000"/>
            <a:ext cx="3254417" cy="830997"/>
          </a:xfrm>
          <a:prstGeom prst="rect">
            <a:avLst/>
          </a:prstGeom>
          <a:noFill/>
        </p:spPr>
        <p:txBody>
          <a:bodyPr wrap="square" rtlCol="0">
            <a:spAutoFit/>
          </a:bodyPr>
          <a:lstStyle/>
          <a:p>
            <a:r>
              <a:rPr lang="en-US" sz="4800" dirty="0" smtClean="0">
                <a:latin typeface="Algerian" pitchFamily="82" charset="0"/>
              </a:rPr>
              <a:t>monopoly</a:t>
            </a:r>
            <a:endParaRPr lang="en-US" sz="4800" dirty="0">
              <a:latin typeface="Algerian" pitchFamily="82" charset="0"/>
            </a:endParaRPr>
          </a:p>
        </p:txBody>
      </p:sp>
      <p:pic>
        <p:nvPicPr>
          <p:cNvPr id="3" name="Picture 2" descr="monopoly.jpg"/>
          <p:cNvPicPr>
            <a:picLocks noChangeAspect="1"/>
          </p:cNvPicPr>
          <p:nvPr/>
        </p:nvPicPr>
        <p:blipFill>
          <a:blip r:embed="rId2" cstate="print"/>
          <a:stretch>
            <a:fillRect/>
          </a:stretch>
        </p:blipFill>
        <p:spPr>
          <a:xfrm>
            <a:off x="-1" y="0"/>
            <a:ext cx="5562601" cy="5553124"/>
          </a:xfrm>
          <a:prstGeom prst="rect">
            <a:avLst/>
          </a:prstGeom>
        </p:spPr>
      </p:pic>
      <p:sp>
        <p:nvSpPr>
          <p:cNvPr id="4" name="TextBox 3"/>
          <p:cNvSpPr txBox="1"/>
          <p:nvPr/>
        </p:nvSpPr>
        <p:spPr>
          <a:xfrm>
            <a:off x="5638800" y="1676400"/>
            <a:ext cx="3505200" cy="2246769"/>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the exclusive ownership or control of trade in a particular good or service.</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52400" y="0"/>
            <a:ext cx="6324600" cy="830997"/>
          </a:xfrm>
          <a:prstGeom prst="rect">
            <a:avLst/>
          </a:prstGeom>
          <a:noFill/>
        </p:spPr>
        <p:txBody>
          <a:bodyPr wrap="square" rtlCol="0">
            <a:spAutoFit/>
          </a:bodyPr>
          <a:lstStyle/>
          <a:p>
            <a:r>
              <a:rPr lang="en-US" sz="4800" dirty="0" smtClean="0">
                <a:solidFill>
                  <a:schemeClr val="bg1"/>
                </a:solidFill>
                <a:latin typeface="Algerian" pitchFamily="82" charset="0"/>
              </a:rPr>
              <a:t>Social programs</a:t>
            </a:r>
            <a:endParaRPr lang="en-US" sz="4800" dirty="0">
              <a:solidFill>
                <a:schemeClr val="bg1"/>
              </a:solidFill>
              <a:latin typeface="Algerian" pitchFamily="82" charset="0"/>
            </a:endParaRPr>
          </a:p>
        </p:txBody>
      </p:sp>
      <p:sp>
        <p:nvSpPr>
          <p:cNvPr id="3" name="TextBox 2"/>
          <p:cNvSpPr txBox="1"/>
          <p:nvPr/>
        </p:nvSpPr>
        <p:spPr>
          <a:xfrm>
            <a:off x="0" y="838200"/>
            <a:ext cx="9144000" cy="2246769"/>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programs that affect human welfare in a society. </a:t>
            </a:r>
            <a:r>
              <a:rPr lang="en-US" sz="2800" b="1" dirty="0" smtClean="0">
                <a:solidFill>
                  <a:schemeClr val="bg1"/>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Social programs are intended to benefit citizens in areas such as education, health and income support.  Supporters' base their support both on humanitarian principles and economic principles.</a:t>
            </a:r>
            <a:endParaRPr lang="en-US" sz="2800" b="1" dirty="0">
              <a:latin typeface="Times New Roman" pitchFamily="18" charset="0"/>
              <a:cs typeface="Times New Roman" pitchFamily="18" charset="0"/>
            </a:endParaRPr>
          </a:p>
        </p:txBody>
      </p:sp>
      <p:pic>
        <p:nvPicPr>
          <p:cNvPr id="4" name="Picture 3" descr="wpe5.jpg"/>
          <p:cNvPicPr>
            <a:picLocks noChangeAspect="1"/>
          </p:cNvPicPr>
          <p:nvPr/>
        </p:nvPicPr>
        <p:blipFill>
          <a:blip r:embed="rId2" cstate="print"/>
          <a:stretch>
            <a:fillRect/>
          </a:stretch>
        </p:blipFill>
        <p:spPr>
          <a:xfrm>
            <a:off x="3352800" y="2666999"/>
            <a:ext cx="2133600" cy="4151031"/>
          </a:xfrm>
          <a:prstGeom prst="rect">
            <a:avLst/>
          </a:prstGeom>
          <a:noFill/>
          <a:ln>
            <a:noFill/>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62000" y="0"/>
            <a:ext cx="7755649" cy="830997"/>
          </a:xfrm>
          <a:prstGeom prst="rect">
            <a:avLst/>
          </a:prstGeom>
          <a:noFill/>
        </p:spPr>
        <p:txBody>
          <a:bodyPr wrap="square" rtlCol="0">
            <a:spAutoFit/>
          </a:bodyPr>
          <a:lstStyle/>
          <a:p>
            <a:r>
              <a:rPr lang="en-US" sz="4800" dirty="0" smtClean="0">
                <a:solidFill>
                  <a:srgbClr val="FFFF00"/>
                </a:solidFill>
                <a:latin typeface="Algerian" pitchFamily="82" charset="0"/>
              </a:rPr>
              <a:t>Trickle-down economics</a:t>
            </a:r>
            <a:endParaRPr lang="en-US" sz="4800" dirty="0">
              <a:solidFill>
                <a:srgbClr val="FFFF00"/>
              </a:solidFill>
              <a:latin typeface="Algerian" pitchFamily="82" charset="0"/>
            </a:endParaRPr>
          </a:p>
        </p:txBody>
      </p:sp>
      <p:sp>
        <p:nvSpPr>
          <p:cNvPr id="3" name="TextBox 2"/>
          <p:cNvSpPr txBox="1"/>
          <p:nvPr/>
        </p:nvSpPr>
        <p:spPr>
          <a:xfrm>
            <a:off x="0" y="956370"/>
            <a:ext cx="8153399" cy="353943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government economic policies that include reduced income and business taxes, reduced regulation (controls on business), and increased government spending on the military, also known supply-side economics.  Generally these policies favour industry, assuming that if industry prospers then everyone will prosper as wealth “trickles down” to the ordinary workers and consumers.</a:t>
            </a:r>
            <a:endParaRPr lang="en-US" sz="2800" b="1" dirty="0">
              <a:latin typeface="Times New Roman" pitchFamily="18" charset="0"/>
              <a:cs typeface="Times New Roman" pitchFamily="18" charset="0"/>
            </a:endParaRPr>
          </a:p>
        </p:txBody>
      </p:sp>
      <p:pic>
        <p:nvPicPr>
          <p:cNvPr id="4" name="Picture 3" descr="large_trickikii.jpg"/>
          <p:cNvPicPr>
            <a:picLocks noChangeAspect="1"/>
          </p:cNvPicPr>
          <p:nvPr/>
        </p:nvPicPr>
        <p:blipFill>
          <a:blip r:embed="rId2" cstate="print"/>
          <a:stretch>
            <a:fillRect/>
          </a:stretch>
        </p:blipFill>
        <p:spPr>
          <a:xfrm>
            <a:off x="5598846" y="3962400"/>
            <a:ext cx="3545153" cy="289560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pPr algn="ctr"/>
            <a:r>
              <a:rPr lang="en-US" sz="4800" dirty="0" smtClean="0">
                <a:solidFill>
                  <a:schemeClr val="accent1">
                    <a:lumMod val="50000"/>
                  </a:schemeClr>
                </a:solidFill>
                <a:latin typeface="Algerian" pitchFamily="82" charset="0"/>
              </a:rPr>
              <a:t>Welfare state</a:t>
            </a:r>
            <a:endParaRPr lang="en-US" sz="4800" dirty="0">
              <a:solidFill>
                <a:schemeClr val="accent1">
                  <a:lumMod val="50000"/>
                </a:schemeClr>
              </a:solidFill>
              <a:latin typeface="Algerian" pitchFamily="82" charset="0"/>
            </a:endParaRPr>
          </a:p>
        </p:txBody>
      </p:sp>
      <p:sp>
        <p:nvSpPr>
          <p:cNvPr id="3" name="TextBox 2"/>
          <p:cNvSpPr txBox="1"/>
          <p:nvPr/>
        </p:nvSpPr>
        <p:spPr>
          <a:xfrm>
            <a:off x="685800" y="838200"/>
            <a:ext cx="7848599" cy="2246769"/>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a state in which the economy is capitalist, but the government uses policy that directly or indirectly modify the market forces in order to ensure economic stability and a basic standard of living for its citizens, usually through social programs.</a:t>
            </a:r>
            <a:endParaRPr lang="en-US" sz="2800" b="1" dirty="0">
              <a:solidFill>
                <a:srgbClr val="FF0000"/>
              </a:solidFill>
              <a:latin typeface="Times New Roman" pitchFamily="18" charset="0"/>
              <a:cs typeface="Times New Roman" pitchFamily="18" charset="0"/>
            </a:endParaRPr>
          </a:p>
        </p:txBody>
      </p:sp>
      <p:pic>
        <p:nvPicPr>
          <p:cNvPr id="4" name="Picture 3" descr="welfare-state2.jpg"/>
          <p:cNvPicPr>
            <a:picLocks noChangeAspect="1"/>
          </p:cNvPicPr>
          <p:nvPr/>
        </p:nvPicPr>
        <p:blipFill>
          <a:blip r:embed="rId2" cstate="print"/>
          <a:stretch>
            <a:fillRect/>
          </a:stretch>
        </p:blipFill>
        <p:spPr>
          <a:xfrm>
            <a:off x="2514600" y="3159759"/>
            <a:ext cx="3733800" cy="369824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www.moonbattery.com/hitler_stalin.jpg"/>
          <p:cNvPicPr>
            <a:picLocks noChangeAspect="1" noChangeArrowheads="1"/>
          </p:cNvPicPr>
          <p:nvPr/>
        </p:nvPicPr>
        <p:blipFill>
          <a:blip r:embed="rId2" cstate="print">
            <a:lum bright="70000" contrast="-70000"/>
          </a:blip>
          <a:srcRect/>
          <a:stretch>
            <a:fillRect/>
          </a:stretch>
        </p:blipFill>
        <p:spPr bwMode="auto">
          <a:xfrm>
            <a:off x="-1" y="0"/>
            <a:ext cx="9166087" cy="6858000"/>
          </a:xfrm>
          <a:prstGeom prst="rect">
            <a:avLst/>
          </a:prstGeom>
          <a:noFill/>
        </p:spPr>
      </p:pic>
      <p:sp>
        <p:nvSpPr>
          <p:cNvPr id="5122" name="Rectangle 2"/>
          <p:cNvSpPr>
            <a:spLocks noGrp="1" noChangeArrowheads="1"/>
          </p:cNvSpPr>
          <p:nvPr>
            <p:ph type="title"/>
          </p:nvPr>
        </p:nvSpPr>
        <p:spPr>
          <a:xfrm>
            <a:off x="0" y="0"/>
            <a:ext cx="9144000" cy="1143000"/>
          </a:xfrm>
        </p:spPr>
        <p:txBody>
          <a:bodyPr>
            <a:normAutofit/>
          </a:bodyPr>
          <a:lstStyle/>
          <a:p>
            <a:r>
              <a:rPr lang="en-US" sz="2400" b="1" dirty="0">
                <a:solidFill>
                  <a:srgbClr val="002060"/>
                </a:solidFill>
                <a:latin typeface="Times New Roman" pitchFamily="18" charset="0"/>
                <a:cs typeface="Times New Roman" pitchFamily="18" charset="0"/>
              </a:rPr>
              <a:t>The Role of the Citizen in a Dictatorship</a:t>
            </a:r>
          </a:p>
        </p:txBody>
      </p:sp>
      <p:sp>
        <p:nvSpPr>
          <p:cNvPr id="5123" name="Rectangle 3"/>
          <p:cNvSpPr>
            <a:spLocks noGrp="1" noChangeArrowheads="1"/>
          </p:cNvSpPr>
          <p:nvPr>
            <p:ph type="body" idx="1"/>
          </p:nvPr>
        </p:nvSpPr>
        <p:spPr>
          <a:xfrm>
            <a:off x="0" y="2057400"/>
            <a:ext cx="9144000" cy="3657600"/>
          </a:xfrm>
        </p:spPr>
        <p:txBody>
          <a:bodyPr>
            <a:normAutofit fontScale="92500" lnSpcReduction="20000"/>
          </a:bodyPr>
          <a:lstStyle/>
          <a:p>
            <a:pPr algn="ctr">
              <a:buNone/>
            </a:pPr>
            <a:r>
              <a:rPr lang="en-US" sz="2400" b="1" dirty="0">
                <a:latin typeface="Times New Roman" pitchFamily="18" charset="0"/>
                <a:cs typeface="Times New Roman" pitchFamily="18" charset="0"/>
              </a:rPr>
              <a:t>Citizens at a young age are permitted to join youth groups</a:t>
            </a:r>
          </a:p>
          <a:p>
            <a:pPr algn="ctr">
              <a:buNone/>
            </a:pPr>
            <a:endParaRPr lang="en-US" sz="2400" b="1" dirty="0">
              <a:latin typeface="Times New Roman" pitchFamily="18" charset="0"/>
              <a:cs typeface="Times New Roman" pitchFamily="18" charset="0"/>
            </a:endParaRPr>
          </a:p>
          <a:p>
            <a:pPr algn="ctr">
              <a:buNone/>
            </a:pPr>
            <a:r>
              <a:rPr lang="en-US" sz="2400" b="1" dirty="0">
                <a:latin typeface="Times New Roman" pitchFamily="18" charset="0"/>
                <a:cs typeface="Times New Roman" pitchFamily="18" charset="0"/>
              </a:rPr>
              <a:t>Participation in the military is encouraged in order to become sturdy and </a:t>
            </a:r>
            <a:r>
              <a:rPr lang="en-US" sz="2400" b="1" dirty="0" smtClean="0">
                <a:latin typeface="Times New Roman" pitchFamily="18" charset="0"/>
                <a:cs typeface="Times New Roman" pitchFamily="18" charset="0"/>
              </a:rPr>
              <a:t>disciplined</a:t>
            </a:r>
            <a:endParaRPr lang="en-US" dirty="0"/>
          </a:p>
          <a:p>
            <a:pPr algn="ctr">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It is the duty of a citizen to support the leadership</a:t>
            </a:r>
          </a:p>
          <a:p>
            <a:pPr algn="ctr">
              <a:lnSpc>
                <a:spcPct val="90000"/>
              </a:lnSpc>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Citizens are permitted to participate in elections as it allows them to feel like they are part of the political process but there won’t be multiple parties or secret ballot</a:t>
            </a:r>
          </a:p>
          <a:p>
            <a:pPr algn="ctr">
              <a:lnSpc>
                <a:spcPct val="90000"/>
              </a:lnSpc>
              <a:buNone/>
            </a:pPr>
            <a:endParaRPr lang="en-US" sz="2400" b="1" dirty="0" smtClean="0">
              <a:latin typeface="Times New Roman" pitchFamily="18" charset="0"/>
              <a:cs typeface="Times New Roman" pitchFamily="18" charset="0"/>
            </a:endParaRPr>
          </a:p>
          <a:p>
            <a:pPr algn="ctr">
              <a:lnSpc>
                <a:spcPct val="90000"/>
              </a:lnSpc>
              <a:buNone/>
            </a:pPr>
            <a:r>
              <a:rPr lang="en-US" sz="2400" b="1" dirty="0" smtClean="0">
                <a:latin typeface="Times New Roman" pitchFamily="18" charset="0"/>
                <a:cs typeface="Times New Roman" pitchFamily="18" charset="0"/>
              </a:rPr>
              <a:t>Citizens must provide loyalty and obedience to the leadership</a:t>
            </a:r>
          </a:p>
          <a:p>
            <a:pPr algn="ctr">
              <a:buNone/>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to="" calcmode="lin" valueType="num">
                                      <p:cBhvr>
                                        <p:cTn id="12" dur="1" fill="hold"/>
                                        <p:tgtEl>
                                          <p:spTgt spid="512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to="" calcmode="lin" valueType="num">
                                      <p:cBhvr>
                                        <p:cTn id="17" dur="1" fill="hold"/>
                                        <p:tgtEl>
                                          <p:spTgt spid="512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 to="" calcmode="lin" valueType="num">
                                      <p:cBhvr>
                                        <p:cTn id="22" dur="1" fill="hold"/>
                                        <p:tgtEl>
                                          <p:spTgt spid="512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 to="" calcmode="lin" valueType="num">
                                      <p:cBhvr>
                                        <p:cTn id="27" dur="1" fill="hold"/>
                                        <p:tgtEl>
                                          <p:spTgt spid="5123">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123">
                                            <p:txEl>
                                              <p:pRg st="8" end="8"/>
                                            </p:txEl>
                                          </p:spTgt>
                                        </p:tgtEl>
                                        <p:attrNameLst>
                                          <p:attrName>style.visibility</p:attrName>
                                        </p:attrNameLst>
                                      </p:cBhvr>
                                      <p:to>
                                        <p:strVal val="visible"/>
                                      </p:to>
                                    </p:set>
                                    <p:anim to="" calcmode="lin" valueType="num">
                                      <p:cBhvr>
                                        <p:cTn id="32" dur="1" fill="hold"/>
                                        <p:tgtEl>
                                          <p:spTgt spid="512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http://www.moonbattery.com/hitler_stalin.jpg"/>
          <p:cNvPicPr>
            <a:picLocks noChangeAspect="1" noChangeArrowheads="1"/>
          </p:cNvPicPr>
          <p:nvPr/>
        </p:nvPicPr>
        <p:blipFill>
          <a:blip r:embed="rId2" cstate="print">
            <a:lum bright="70000" contrast="-70000"/>
          </a:blip>
          <a:srcRect/>
          <a:stretch>
            <a:fillRect/>
          </a:stretch>
        </p:blipFill>
        <p:spPr bwMode="auto">
          <a:xfrm>
            <a:off x="-1" y="0"/>
            <a:ext cx="9166087" cy="6858000"/>
          </a:xfrm>
          <a:prstGeom prst="rect">
            <a:avLst/>
          </a:prstGeom>
          <a:noFill/>
        </p:spPr>
      </p:pic>
      <p:sp>
        <p:nvSpPr>
          <p:cNvPr id="6146" name="Rectangle 2"/>
          <p:cNvSpPr>
            <a:spLocks noGrp="1" noChangeArrowheads="1"/>
          </p:cNvSpPr>
          <p:nvPr>
            <p:ph type="title"/>
          </p:nvPr>
        </p:nvSpPr>
        <p:spPr>
          <a:xfrm>
            <a:off x="0" y="0"/>
            <a:ext cx="9144000" cy="1143000"/>
          </a:xfrm>
        </p:spPr>
        <p:txBody>
          <a:bodyPr>
            <a:normAutofit/>
          </a:bodyPr>
          <a:lstStyle/>
          <a:p>
            <a:r>
              <a:rPr lang="en-US" sz="2400" b="1" dirty="0">
                <a:solidFill>
                  <a:srgbClr val="002060"/>
                </a:solidFill>
                <a:latin typeface="Times New Roman" pitchFamily="18" charset="0"/>
                <a:cs typeface="Times New Roman" pitchFamily="18" charset="0"/>
              </a:rPr>
              <a:t>Advantages of Dictatorships</a:t>
            </a:r>
          </a:p>
        </p:txBody>
      </p:sp>
      <p:sp>
        <p:nvSpPr>
          <p:cNvPr id="6147" name="Rectangle 3"/>
          <p:cNvSpPr>
            <a:spLocks noGrp="1" noChangeArrowheads="1"/>
          </p:cNvSpPr>
          <p:nvPr>
            <p:ph type="body" idx="1"/>
          </p:nvPr>
        </p:nvSpPr>
        <p:spPr>
          <a:xfrm>
            <a:off x="0" y="1828800"/>
            <a:ext cx="9144000" cy="3886200"/>
          </a:xfrm>
        </p:spPr>
        <p:txBody>
          <a:bodyPr>
            <a:normAutofit fontScale="92500" lnSpcReduction="10000"/>
          </a:bodyPr>
          <a:lstStyle/>
          <a:p>
            <a:pPr algn="ctr">
              <a:buNone/>
            </a:pPr>
            <a:r>
              <a:rPr lang="en-US" sz="2400" b="1" dirty="0">
                <a:latin typeface="Times New Roman" pitchFamily="18" charset="0"/>
                <a:cs typeface="Times New Roman" pitchFamily="18" charset="0"/>
              </a:rPr>
              <a:t>Simpler to run the country</a:t>
            </a:r>
          </a:p>
          <a:p>
            <a:pPr algn="ctr">
              <a:buNone/>
            </a:pPr>
            <a:endParaRPr lang="en-US" sz="2400" b="1" dirty="0">
              <a:latin typeface="Times New Roman" pitchFamily="18" charset="0"/>
              <a:cs typeface="Times New Roman" pitchFamily="18" charset="0"/>
            </a:endParaRPr>
          </a:p>
          <a:p>
            <a:pPr algn="ctr">
              <a:buNone/>
            </a:pPr>
            <a:r>
              <a:rPr lang="en-US" sz="2400" b="1" dirty="0">
                <a:latin typeface="Times New Roman" pitchFamily="18" charset="0"/>
                <a:cs typeface="Times New Roman" pitchFamily="18" charset="0"/>
              </a:rPr>
              <a:t>Quick action is possible due to no opposition</a:t>
            </a:r>
          </a:p>
          <a:p>
            <a:pPr algn="ctr">
              <a:buNone/>
            </a:pPr>
            <a:endParaRPr lang="en-US" sz="2400" b="1" dirty="0">
              <a:latin typeface="Times New Roman" pitchFamily="18" charset="0"/>
              <a:cs typeface="Times New Roman" pitchFamily="18" charset="0"/>
            </a:endParaRPr>
          </a:p>
          <a:p>
            <a:pPr algn="ctr">
              <a:buNone/>
            </a:pPr>
            <a:r>
              <a:rPr lang="en-US" sz="2400" b="1" dirty="0">
                <a:latin typeface="Times New Roman" pitchFamily="18" charset="0"/>
                <a:cs typeface="Times New Roman" pitchFamily="18" charset="0"/>
              </a:rPr>
              <a:t>Everything can be unified (e.g. education</a:t>
            </a:r>
            <a:r>
              <a:rPr lang="en-US" sz="2400" b="1" dirty="0" smtClean="0">
                <a:latin typeface="Times New Roman" pitchFamily="18" charset="0"/>
                <a:cs typeface="Times New Roman" pitchFamily="18" charset="0"/>
              </a:rPr>
              <a:t>)</a:t>
            </a:r>
          </a:p>
          <a:p>
            <a:pPr algn="ctr">
              <a:buNone/>
            </a:pPr>
            <a:endParaRPr lang="en-US" sz="2400" b="1" dirty="0" smtClean="0">
              <a:latin typeface="Times New Roman" pitchFamily="18" charset="0"/>
              <a:cs typeface="Times New Roman" pitchFamily="18" charset="0"/>
            </a:endParaRPr>
          </a:p>
          <a:p>
            <a:pPr algn="ctr">
              <a:buNone/>
            </a:pPr>
            <a:r>
              <a:rPr lang="en-US" sz="2400" b="1" dirty="0" smtClean="0">
                <a:latin typeface="Times New Roman" pitchFamily="18" charset="0"/>
                <a:cs typeface="Times New Roman" pitchFamily="18" charset="0"/>
              </a:rPr>
              <a:t>Solid economic gains are possible:</a:t>
            </a:r>
          </a:p>
          <a:p>
            <a:pPr algn="ctr">
              <a:buNone/>
            </a:pPr>
            <a:r>
              <a:rPr lang="en-US" sz="2400" b="1" dirty="0" smtClean="0">
                <a:solidFill>
                  <a:srgbClr val="C00000"/>
                </a:solidFill>
                <a:latin typeface="Times New Roman" pitchFamily="18" charset="0"/>
                <a:cs typeface="Times New Roman" pitchFamily="18" charset="0"/>
              </a:rPr>
              <a:t>High rate of employment</a:t>
            </a:r>
          </a:p>
          <a:p>
            <a:pPr algn="ctr">
              <a:buNone/>
            </a:pPr>
            <a:r>
              <a:rPr lang="en-US" sz="2400" b="1" dirty="0" smtClean="0">
                <a:solidFill>
                  <a:srgbClr val="C00000"/>
                </a:solidFill>
                <a:latin typeface="Times New Roman" pitchFamily="18" charset="0"/>
                <a:cs typeface="Times New Roman" pitchFamily="18" charset="0"/>
              </a:rPr>
              <a:t>Industrialization</a:t>
            </a:r>
          </a:p>
          <a:p>
            <a:pPr algn="ctr">
              <a:buNone/>
            </a:pPr>
            <a:r>
              <a:rPr lang="en-US" sz="2400" b="1" dirty="0" smtClean="0">
                <a:solidFill>
                  <a:srgbClr val="C00000"/>
                </a:solidFill>
                <a:latin typeface="Times New Roman" pitchFamily="18" charset="0"/>
                <a:cs typeface="Times New Roman" pitchFamily="18" charset="0"/>
              </a:rPr>
              <a:t>No strikes or lockouts are permitted</a:t>
            </a:r>
          </a:p>
          <a:p>
            <a:pPr algn="ctr">
              <a:buNone/>
            </a:pPr>
            <a:endParaRPr lang="en-US" sz="2400" b="1" dirty="0">
              <a:latin typeface="Times New Roman" pitchFamily="18" charset="0"/>
              <a:cs typeface="Times New Roman" pitchFamily="18" charset="0"/>
            </a:endParaRPr>
          </a:p>
          <a:p>
            <a:pPr>
              <a:buFont typeface="Wingdings" pitchFamily="2" charset="2"/>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to="" calcmode="lin" valueType="num">
                                      <p:cBhvr>
                                        <p:cTn id="12" dur="1" fill="hold"/>
                                        <p:tgtEl>
                                          <p:spTgt spid="6147">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to="" calcmode="lin" valueType="num">
                                      <p:cBhvr>
                                        <p:cTn id="17" dur="1" fill="hold"/>
                                        <p:tgtEl>
                                          <p:spTgt spid="614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 to="" calcmode="lin" valueType="num">
                                      <p:cBhvr>
                                        <p:cTn id="22" dur="1" fill="hold"/>
                                        <p:tgtEl>
                                          <p:spTgt spid="6147">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 to="" calcmode="lin" valueType="num">
                                      <p:cBhvr>
                                        <p:cTn id="27" dur="1" fill="hold"/>
                                        <p:tgtEl>
                                          <p:spTgt spid="6147">
                                            <p:txEl>
                                              <p:pRg st="6" end="6"/>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6147">
                                            <p:txEl>
                                              <p:pRg st="7" end="7"/>
                                            </p:txEl>
                                          </p:spTgt>
                                        </p:tgtEl>
                                        <p:attrNameLst>
                                          <p:attrName>style.visibility</p:attrName>
                                        </p:attrNameLst>
                                      </p:cBhvr>
                                      <p:to>
                                        <p:strVal val="visible"/>
                                      </p:to>
                                    </p:set>
                                    <p:anim to="" calcmode="lin" valueType="num">
                                      <p:cBhvr>
                                        <p:cTn id="30" dur="1" fill="hold"/>
                                        <p:tgtEl>
                                          <p:spTgt spid="6147">
                                            <p:txEl>
                                              <p:pRg st="7" end="7"/>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6147">
                                            <p:txEl>
                                              <p:pRg st="8" end="8"/>
                                            </p:txEl>
                                          </p:spTgt>
                                        </p:tgtEl>
                                        <p:attrNameLst>
                                          <p:attrName>style.visibility</p:attrName>
                                        </p:attrNameLst>
                                      </p:cBhvr>
                                      <p:to>
                                        <p:strVal val="visible"/>
                                      </p:to>
                                    </p:set>
                                    <p:anim to="" calcmode="lin" valueType="num">
                                      <p:cBhvr>
                                        <p:cTn id="33" dur="1" fill="hold"/>
                                        <p:tgtEl>
                                          <p:spTgt spid="6147">
                                            <p:txEl>
                                              <p:pRg st="8" end="8"/>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6147">
                                            <p:txEl>
                                              <p:pRg st="9" end="9"/>
                                            </p:txEl>
                                          </p:spTgt>
                                        </p:tgtEl>
                                        <p:attrNameLst>
                                          <p:attrName>style.visibility</p:attrName>
                                        </p:attrNameLst>
                                      </p:cBhvr>
                                      <p:to>
                                        <p:strVal val="visible"/>
                                      </p:to>
                                    </p:set>
                                    <p:anim to="" calcmode="lin" valueType="num">
                                      <p:cBhvr>
                                        <p:cTn id="36" dur="1" fill="hold"/>
                                        <p:tgtEl>
                                          <p:spTgt spid="6147">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4902</TotalTime>
  <Words>4526</Words>
  <Application>Microsoft Office PowerPoint</Application>
  <PresentationFormat>On-screen Show (4:3)</PresentationFormat>
  <Paragraphs>655</Paragraphs>
  <Slides>73</Slides>
  <Notes>0</Notes>
  <HiddenSlides>1</HiddenSlides>
  <MMClips>11</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Slide 1</vt:lpstr>
      <vt:lpstr>Slide 2</vt:lpstr>
      <vt:lpstr>Slide 3</vt:lpstr>
      <vt:lpstr>Slide 4</vt:lpstr>
      <vt:lpstr>Totalitarian Regimes</vt:lpstr>
      <vt:lpstr>Totalitarianism</vt:lpstr>
      <vt:lpstr>Slide 7</vt:lpstr>
      <vt:lpstr>The Role of the Citizen in a Dictatorship</vt:lpstr>
      <vt:lpstr>Advantages of Dictatorships</vt:lpstr>
      <vt:lpstr>Disadvantages of Dictatorships</vt:lpstr>
      <vt:lpstr>Slide 11</vt:lpstr>
      <vt:lpstr>The Nature of Totalitarianism</vt:lpstr>
      <vt:lpstr>Slide 13</vt:lpstr>
      <vt:lpstr>20th Century Rejections of Liberalism</vt:lpstr>
      <vt:lpstr>Slide 15</vt:lpstr>
      <vt:lpstr>Slide 16</vt:lpstr>
      <vt:lpstr>Slide 17</vt:lpstr>
      <vt:lpstr>Slide 18</vt:lpstr>
      <vt:lpstr>Slide 19</vt:lpstr>
      <vt:lpstr>Slide 20</vt:lpstr>
      <vt:lpstr>Slide 21</vt:lpstr>
      <vt:lpstr>Slide 22</vt:lpstr>
      <vt:lpstr>New Economic Policy (1921)</vt:lpstr>
      <vt:lpstr>Stalin</vt:lpstr>
      <vt:lpstr>Stalin</vt:lpstr>
      <vt:lpstr>Animal Farm</vt:lpstr>
      <vt:lpstr>Slide 27</vt:lpstr>
      <vt:lpstr>Slide 28</vt:lpstr>
      <vt:lpstr>Slide 29</vt:lpstr>
      <vt:lpstr>Slide 30</vt:lpstr>
      <vt:lpstr>The End of World War I</vt:lpstr>
      <vt:lpstr>Treaty of Versailles</vt:lpstr>
      <vt:lpstr>Treaty of Versailles</vt:lpstr>
      <vt:lpstr>Reaction to the Treaty</vt:lpstr>
      <vt:lpstr>Results of the Treaty</vt:lpstr>
      <vt:lpstr>Hyperinflation</vt:lpstr>
      <vt:lpstr>Hyperinflation</vt:lpstr>
      <vt:lpstr>Dawes Plan</vt:lpstr>
      <vt:lpstr>Slide 39</vt:lpstr>
      <vt:lpstr>What is Fascism?</vt:lpstr>
      <vt:lpstr>Fascism</vt:lpstr>
      <vt:lpstr>Fascism</vt:lpstr>
      <vt:lpstr>Fascism in Germany (Nazism)</vt:lpstr>
      <vt:lpstr>Nazism and the German Economy</vt:lpstr>
      <vt:lpstr>Persecution of Minorities</vt:lpstr>
      <vt:lpstr>Nuremberg Laws (1935)</vt:lpstr>
      <vt:lpstr>Nuremberg Laws (1935)</vt:lpstr>
      <vt:lpstr>Recruiting Youth</vt:lpstr>
      <vt:lpstr>Nazism Collides with Feminism</vt:lpstr>
      <vt:lpstr>Slide 50</vt:lpstr>
      <vt:lpstr>Slide 51</vt:lpstr>
      <vt:lpstr>Slide 52</vt:lpstr>
      <vt:lpstr>Soviet Union and Nazi Germany: Putting it Altogether</vt:lpstr>
      <vt:lpstr>Soviet Union and Nazi Germany: Putting it Altogether</vt:lpstr>
      <vt:lpstr>Soviet Union and Nazi Germany: Putting it Altogether</vt:lpstr>
      <vt:lpstr>Soviet Union and Nazi Germany: Putting it Altogether</vt:lpstr>
      <vt:lpstr>Soviet Union and Nazi Germany: Putting it Altogether</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 edwards</dc:creator>
  <cp:lastModifiedBy>brendan edwards</cp:lastModifiedBy>
  <cp:revision>324</cp:revision>
  <dcterms:created xsi:type="dcterms:W3CDTF">2010-03-17T00:29:32Z</dcterms:created>
  <dcterms:modified xsi:type="dcterms:W3CDTF">2012-10-03T18:28:14Z</dcterms:modified>
</cp:coreProperties>
</file>